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5" r:id="rId5"/>
    <p:sldId id="266" r:id="rId6"/>
    <p:sldId id="258" r:id="rId7"/>
    <p:sldId id="269" r:id="rId8"/>
    <p:sldId id="259" r:id="rId9"/>
    <p:sldId id="260" r:id="rId10"/>
    <p:sldId id="261" r:id="rId11"/>
    <p:sldId id="262" r:id="rId12"/>
    <p:sldId id="268" r:id="rId13"/>
    <p:sldId id="263" r:id="rId14"/>
    <p:sldId id="264" r:id="rId15"/>
    <p:sldId id="267"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DCB37D5-2594-44D7-A5CE-9B1DFDDDAD71}"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0F55088-AFD1-498B-B38C-73852472862D}" type="slidenum">
              <a:rPr lang="es-MX" smtClean="0"/>
              <a:t>‹Nº›</a:t>
            </a:fld>
            <a:endParaRPr lang="es-MX"/>
          </a:p>
        </p:txBody>
      </p:sp>
    </p:spTree>
    <p:extLst>
      <p:ext uri="{BB962C8B-B14F-4D97-AF65-F5344CB8AC3E}">
        <p14:creationId xmlns:p14="http://schemas.microsoft.com/office/powerpoint/2010/main" val="78923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DCB37D5-2594-44D7-A5CE-9B1DFDDDAD71}"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0F55088-AFD1-498B-B38C-73852472862D}" type="slidenum">
              <a:rPr lang="es-MX" smtClean="0"/>
              <a:t>‹Nº›</a:t>
            </a:fld>
            <a:endParaRPr lang="es-MX"/>
          </a:p>
        </p:txBody>
      </p:sp>
    </p:spTree>
    <p:extLst>
      <p:ext uri="{BB962C8B-B14F-4D97-AF65-F5344CB8AC3E}">
        <p14:creationId xmlns:p14="http://schemas.microsoft.com/office/powerpoint/2010/main" val="151394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DCB37D5-2594-44D7-A5CE-9B1DFDDDAD71}"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0F55088-AFD1-498B-B38C-73852472862D}" type="slidenum">
              <a:rPr lang="es-MX" smtClean="0"/>
              <a:t>‹Nº›</a:t>
            </a:fld>
            <a:endParaRPr lang="es-MX"/>
          </a:p>
        </p:txBody>
      </p:sp>
    </p:spTree>
    <p:extLst>
      <p:ext uri="{BB962C8B-B14F-4D97-AF65-F5344CB8AC3E}">
        <p14:creationId xmlns:p14="http://schemas.microsoft.com/office/powerpoint/2010/main" val="24148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DCB37D5-2594-44D7-A5CE-9B1DFDDDAD71}"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0F55088-AFD1-498B-B38C-73852472862D}" type="slidenum">
              <a:rPr lang="es-MX" smtClean="0"/>
              <a:t>‹Nº›</a:t>
            </a:fld>
            <a:endParaRPr lang="es-MX"/>
          </a:p>
        </p:txBody>
      </p:sp>
    </p:spTree>
    <p:extLst>
      <p:ext uri="{BB962C8B-B14F-4D97-AF65-F5344CB8AC3E}">
        <p14:creationId xmlns:p14="http://schemas.microsoft.com/office/powerpoint/2010/main" val="604968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DCB37D5-2594-44D7-A5CE-9B1DFDDDAD71}"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0F55088-AFD1-498B-B38C-73852472862D}" type="slidenum">
              <a:rPr lang="es-MX" smtClean="0"/>
              <a:t>‹Nº›</a:t>
            </a:fld>
            <a:endParaRPr lang="es-MX"/>
          </a:p>
        </p:txBody>
      </p:sp>
    </p:spTree>
    <p:extLst>
      <p:ext uri="{BB962C8B-B14F-4D97-AF65-F5344CB8AC3E}">
        <p14:creationId xmlns:p14="http://schemas.microsoft.com/office/powerpoint/2010/main" val="4228103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DCB37D5-2594-44D7-A5CE-9B1DFDDDAD71}"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0F55088-AFD1-498B-B38C-73852472862D}" type="slidenum">
              <a:rPr lang="es-MX" smtClean="0"/>
              <a:t>‹Nº›</a:t>
            </a:fld>
            <a:endParaRPr lang="es-MX"/>
          </a:p>
        </p:txBody>
      </p:sp>
    </p:spTree>
    <p:extLst>
      <p:ext uri="{BB962C8B-B14F-4D97-AF65-F5344CB8AC3E}">
        <p14:creationId xmlns:p14="http://schemas.microsoft.com/office/powerpoint/2010/main" val="3610992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DCB37D5-2594-44D7-A5CE-9B1DFDDDAD71}" type="datetimeFigureOut">
              <a:rPr lang="es-MX" smtClean="0"/>
              <a:t>03/11/2016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0F55088-AFD1-498B-B38C-73852472862D}" type="slidenum">
              <a:rPr lang="es-MX" smtClean="0"/>
              <a:t>‹Nº›</a:t>
            </a:fld>
            <a:endParaRPr lang="es-MX"/>
          </a:p>
        </p:txBody>
      </p:sp>
    </p:spTree>
    <p:extLst>
      <p:ext uri="{BB962C8B-B14F-4D97-AF65-F5344CB8AC3E}">
        <p14:creationId xmlns:p14="http://schemas.microsoft.com/office/powerpoint/2010/main" val="3253089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DCB37D5-2594-44D7-A5CE-9B1DFDDDAD71}" type="datetimeFigureOut">
              <a:rPr lang="es-MX" smtClean="0"/>
              <a:t>03/11/2016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0F55088-AFD1-498B-B38C-73852472862D}" type="slidenum">
              <a:rPr lang="es-MX" smtClean="0"/>
              <a:t>‹Nº›</a:t>
            </a:fld>
            <a:endParaRPr lang="es-MX"/>
          </a:p>
        </p:txBody>
      </p:sp>
    </p:spTree>
    <p:extLst>
      <p:ext uri="{BB962C8B-B14F-4D97-AF65-F5344CB8AC3E}">
        <p14:creationId xmlns:p14="http://schemas.microsoft.com/office/powerpoint/2010/main" val="350812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CB37D5-2594-44D7-A5CE-9B1DFDDDAD71}" type="datetimeFigureOut">
              <a:rPr lang="es-MX" smtClean="0"/>
              <a:t>03/11/2016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0F55088-AFD1-498B-B38C-73852472862D}" type="slidenum">
              <a:rPr lang="es-MX" smtClean="0"/>
              <a:t>‹Nº›</a:t>
            </a:fld>
            <a:endParaRPr lang="es-MX"/>
          </a:p>
        </p:txBody>
      </p:sp>
    </p:spTree>
    <p:extLst>
      <p:ext uri="{BB962C8B-B14F-4D97-AF65-F5344CB8AC3E}">
        <p14:creationId xmlns:p14="http://schemas.microsoft.com/office/powerpoint/2010/main" val="932932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CB37D5-2594-44D7-A5CE-9B1DFDDDAD71}"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0F55088-AFD1-498B-B38C-73852472862D}" type="slidenum">
              <a:rPr lang="es-MX" smtClean="0"/>
              <a:t>‹Nº›</a:t>
            </a:fld>
            <a:endParaRPr lang="es-MX"/>
          </a:p>
        </p:txBody>
      </p:sp>
    </p:spTree>
    <p:extLst>
      <p:ext uri="{BB962C8B-B14F-4D97-AF65-F5344CB8AC3E}">
        <p14:creationId xmlns:p14="http://schemas.microsoft.com/office/powerpoint/2010/main" val="3446504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CB37D5-2594-44D7-A5CE-9B1DFDDDAD71}"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0F55088-AFD1-498B-B38C-73852472862D}" type="slidenum">
              <a:rPr lang="es-MX" smtClean="0"/>
              <a:t>‹Nº›</a:t>
            </a:fld>
            <a:endParaRPr lang="es-MX"/>
          </a:p>
        </p:txBody>
      </p:sp>
    </p:spTree>
    <p:extLst>
      <p:ext uri="{BB962C8B-B14F-4D97-AF65-F5344CB8AC3E}">
        <p14:creationId xmlns:p14="http://schemas.microsoft.com/office/powerpoint/2010/main" val="2858364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B37D5-2594-44D7-A5CE-9B1DFDDDAD71}" type="datetimeFigureOut">
              <a:rPr lang="es-MX" smtClean="0"/>
              <a:t>03/11/2016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55088-AFD1-498B-B38C-73852472862D}" type="slidenum">
              <a:rPr lang="es-MX" smtClean="0"/>
              <a:t>‹Nº›</a:t>
            </a:fld>
            <a:endParaRPr lang="es-MX"/>
          </a:p>
        </p:txBody>
      </p:sp>
    </p:spTree>
    <p:extLst>
      <p:ext uri="{BB962C8B-B14F-4D97-AF65-F5344CB8AC3E}">
        <p14:creationId xmlns:p14="http://schemas.microsoft.com/office/powerpoint/2010/main" val="207538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Capítulo 9</a:t>
            </a:r>
            <a:br>
              <a:rPr lang="es-MX" dirty="0" smtClean="0"/>
            </a:br>
            <a:r>
              <a:rPr lang="es-MX" dirty="0" smtClean="0"/>
              <a:t>Dibujo en el </a:t>
            </a:r>
            <a:r>
              <a:rPr lang="es-MX" dirty="0" err="1" smtClean="0"/>
              <a:t>canvas</a:t>
            </a:r>
            <a:endParaRPr lang="es-MX" dirty="0"/>
          </a:p>
        </p:txBody>
      </p:sp>
    </p:spTree>
    <p:extLst>
      <p:ext uri="{BB962C8B-B14F-4D97-AF65-F5344CB8AC3E}">
        <p14:creationId xmlns:p14="http://schemas.microsoft.com/office/powerpoint/2010/main" val="3206133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9.4 Guardar la imagen del </a:t>
            </a:r>
            <a:r>
              <a:rPr lang="es-MX" sz="2800" dirty="0" err="1" smtClean="0"/>
              <a:t>canvas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Al tener nuestra herramienta básica de dibujo siempre existirá la inquietud de grabar nuestras obras de arte. Para ello necesitamos algunas herramientas que no son propiamente HTML5, como son AJAX y un poco de PHP. Es importante remarcar que esta funcionalidad sólo opera correctamente en un servidor Web, es decir, necesita instalar en su computadora local una herramienta tipo XAMPP, WAMP o MAMP, o subir este ejercicio a un servidor, ya que PHP sólo funciona en estos ambientes.</a:t>
            </a:r>
            <a:endParaRPr lang="es-MX" sz="2000" dirty="0"/>
          </a:p>
        </p:txBody>
      </p:sp>
    </p:spTree>
    <p:extLst>
      <p:ext uri="{BB962C8B-B14F-4D97-AF65-F5344CB8AC3E}">
        <p14:creationId xmlns:p14="http://schemas.microsoft.com/office/powerpoint/2010/main" val="1883532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Métodos</a:t>
            </a:r>
            <a:endParaRPr lang="es-MX" sz="2800" dirty="0"/>
          </a:p>
        </p:txBody>
      </p:sp>
      <p:sp>
        <p:nvSpPr>
          <p:cNvPr id="3" name="2 Marcador de contenido"/>
          <p:cNvSpPr>
            <a:spLocks noGrp="1"/>
          </p:cNvSpPr>
          <p:nvPr>
            <p:ph idx="1"/>
          </p:nvPr>
        </p:nvSpPr>
        <p:spPr>
          <a:xfrm>
            <a:off x="457200" y="1484784"/>
            <a:ext cx="8229600" cy="4641379"/>
          </a:xfrm>
        </p:spPr>
        <p:txBody>
          <a:bodyPr>
            <a:normAutofit/>
          </a:bodyPr>
          <a:lstStyle/>
          <a:p>
            <a:pPr marL="0" indent="0" algn="just">
              <a:buNone/>
            </a:pPr>
            <a:r>
              <a:rPr lang="es-MX" sz="2000" dirty="0" smtClean="0"/>
              <a:t>En la primera línea de la función recuperamos la información del </a:t>
            </a:r>
            <a:r>
              <a:rPr lang="es-MX" sz="2000" dirty="0" err="1" smtClean="0"/>
              <a:t>canvas</a:t>
            </a:r>
            <a:r>
              <a:rPr lang="es-MX" sz="2000" dirty="0" smtClean="0"/>
              <a:t> y la almacenamos en el objeto </a:t>
            </a:r>
            <a:r>
              <a:rPr lang="es-MX" sz="2000" i="1" dirty="0" smtClean="0"/>
              <a:t>data</a:t>
            </a:r>
            <a:r>
              <a:rPr lang="es-MX" sz="2000" dirty="0" smtClean="0"/>
              <a:t>. Creamos luego el objeto </a:t>
            </a:r>
            <a:r>
              <a:rPr lang="es-MX" sz="2000" b="1" dirty="0" err="1" smtClean="0"/>
              <a:t>XMLHttpRequest</a:t>
            </a:r>
            <a:r>
              <a:rPr lang="es-MX" sz="2000" dirty="0" smtClean="0"/>
              <a:t> y luego el detector de eventos cuando la carga se ha finalizado. Por medio del </a:t>
            </a:r>
            <a:r>
              <a:rPr lang="es-MX" sz="2000" u="sng" dirty="0" smtClean="0"/>
              <a:t>método</a:t>
            </a:r>
            <a:r>
              <a:rPr lang="es-MX" sz="2000" dirty="0" smtClean="0"/>
              <a:t> </a:t>
            </a:r>
            <a:r>
              <a:rPr lang="es-MX" sz="2000" i="1" dirty="0" smtClean="0"/>
              <a:t>open</a:t>
            </a:r>
            <a:r>
              <a:rPr lang="es-MX" sz="2000" dirty="0" smtClean="0"/>
              <a:t> enviamos la información al archivo </a:t>
            </a:r>
            <a:r>
              <a:rPr lang="es-MX" sz="2000" b="1" dirty="0" err="1" smtClean="0"/>
              <a:t>snapshot.php</a:t>
            </a:r>
            <a:r>
              <a:rPr lang="es-MX" sz="2000" dirty="0" smtClean="0"/>
              <a:t>, que también se debe subir al servidor en la misma carpeta. Si usted cambia su ubicación debe de agregar la ruta. </a:t>
            </a:r>
          </a:p>
        </p:txBody>
      </p:sp>
    </p:spTree>
    <p:extLst>
      <p:ext uri="{BB962C8B-B14F-4D97-AF65-F5344CB8AC3E}">
        <p14:creationId xmlns:p14="http://schemas.microsoft.com/office/powerpoint/2010/main" val="3270452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Métodos</a:t>
            </a:r>
            <a:endParaRPr lang="es-MX" sz="2800" dirty="0"/>
          </a:p>
        </p:txBody>
      </p:sp>
      <p:sp>
        <p:nvSpPr>
          <p:cNvPr id="3" name="2 Marcador de contenido"/>
          <p:cNvSpPr>
            <a:spLocks noGrp="1"/>
          </p:cNvSpPr>
          <p:nvPr>
            <p:ph idx="1"/>
          </p:nvPr>
        </p:nvSpPr>
        <p:spPr/>
        <p:txBody>
          <a:bodyPr>
            <a:normAutofit/>
          </a:bodyPr>
          <a:lstStyle/>
          <a:p>
            <a:r>
              <a:rPr lang="es-MX" sz="2000" dirty="0"/>
              <a:t>Con el método </a:t>
            </a:r>
            <a:r>
              <a:rPr lang="es-MX" sz="2000" dirty="0" err="1"/>
              <a:t>setRequestHeader</a:t>
            </a:r>
            <a:r>
              <a:rPr lang="es-MX" sz="2000" dirty="0"/>
              <a:t>, le indicamos que vamos a enviar datos binarios y con el método </a:t>
            </a:r>
            <a:r>
              <a:rPr lang="es-MX" sz="2000" dirty="0" err="1"/>
              <a:t>send</a:t>
            </a:r>
            <a:r>
              <a:rPr lang="es-MX" sz="2000" dirty="0"/>
              <a:t>() le decimos que inicie la carga, enviando los datos del </a:t>
            </a:r>
            <a:r>
              <a:rPr lang="es-MX" sz="2000" dirty="0" err="1"/>
              <a:t>canvas</a:t>
            </a:r>
            <a:r>
              <a:rPr lang="es-MX" sz="2000" dirty="0"/>
              <a:t>. En la función de </a:t>
            </a:r>
            <a:r>
              <a:rPr lang="es-MX" sz="2000" dirty="0" err="1"/>
              <a:t>callback</a:t>
            </a:r>
            <a:r>
              <a:rPr lang="es-MX" sz="2000" dirty="0"/>
              <a:t> recibimos el nombre del archivo generado desde PHP.</a:t>
            </a:r>
          </a:p>
          <a:p>
            <a:r>
              <a:rPr lang="es-MX" sz="2000" dirty="0"/>
              <a:t>A continuación enlistamos el archivo PHP que recibe la información del </a:t>
            </a:r>
            <a:r>
              <a:rPr lang="es-MX" sz="2000" dirty="0" err="1"/>
              <a:t>canvas</a:t>
            </a:r>
            <a:r>
              <a:rPr lang="es-MX" sz="2000" dirty="0"/>
              <a:t> y la almacena en un archivo. Si usted cuenta con otro lenguaje de servidor, como ASP o similar, deberá sustituir al script y su llamado en la línea 10 del listado anterior.</a:t>
            </a:r>
          </a:p>
          <a:p>
            <a:endParaRPr lang="es-MX" dirty="0"/>
          </a:p>
        </p:txBody>
      </p:sp>
    </p:spTree>
    <p:extLst>
      <p:ext uri="{BB962C8B-B14F-4D97-AF65-F5344CB8AC3E}">
        <p14:creationId xmlns:p14="http://schemas.microsoft.com/office/powerpoint/2010/main" val="3856304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Archivo para subir la imagen con PHP, </a:t>
            </a:r>
            <a:br>
              <a:rPr lang="es-MX" sz="2800" dirty="0" smtClean="0"/>
            </a:br>
            <a:r>
              <a:rPr lang="es-MX" sz="2800" dirty="0" smtClean="0"/>
              <a:t>archivo </a:t>
            </a:r>
            <a:r>
              <a:rPr lang="es-MX" sz="2800" dirty="0" err="1" smtClean="0"/>
              <a:t>snapshot.php</a:t>
            </a:r>
            <a:endParaRPr lang="es-MX"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700808"/>
            <a:ext cx="756084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6834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90662"/>
            <a:ext cx="8229600" cy="562074"/>
          </a:xfrm>
        </p:spPr>
        <p:txBody>
          <a:bodyPr>
            <a:normAutofit/>
          </a:bodyPr>
          <a:lstStyle/>
          <a:p>
            <a:r>
              <a:rPr lang="es-MX" sz="2800" dirty="0" smtClean="0"/>
              <a:t>Procedimiento</a:t>
            </a:r>
            <a:endParaRPr lang="es-MX" sz="2800" dirty="0"/>
          </a:p>
        </p:txBody>
      </p:sp>
      <p:sp>
        <p:nvSpPr>
          <p:cNvPr id="3" name="2 Marcador de contenido"/>
          <p:cNvSpPr>
            <a:spLocks noGrp="1"/>
          </p:cNvSpPr>
          <p:nvPr>
            <p:ph idx="1"/>
          </p:nvPr>
        </p:nvSpPr>
        <p:spPr>
          <a:xfrm>
            <a:off x="457200" y="1052736"/>
            <a:ext cx="8229600" cy="5472608"/>
          </a:xfrm>
        </p:spPr>
        <p:txBody>
          <a:bodyPr>
            <a:normAutofit/>
          </a:bodyPr>
          <a:lstStyle/>
          <a:p>
            <a:pPr marL="0" indent="0" algn="just">
              <a:buNone/>
            </a:pPr>
            <a:r>
              <a:rPr lang="es-MX" sz="2000" dirty="0" smtClean="0"/>
              <a:t>En este script recibimos la información del </a:t>
            </a:r>
            <a:r>
              <a:rPr lang="es-MX" sz="2000" dirty="0" err="1" smtClean="0"/>
              <a:t>canvas</a:t>
            </a:r>
            <a:r>
              <a:rPr lang="es-MX" sz="2000" dirty="0" smtClean="0"/>
              <a:t> por medio de la función </a:t>
            </a:r>
            <a:r>
              <a:rPr lang="es-MX" sz="2000" b="1" dirty="0" err="1" smtClean="0"/>
              <a:t>file_get_contents</a:t>
            </a:r>
            <a:r>
              <a:rPr lang="es-MX" sz="2000" b="1" dirty="0" smtClean="0"/>
              <a:t>()</a:t>
            </a:r>
            <a:r>
              <a:rPr lang="es-MX" sz="2000" dirty="0" smtClean="0"/>
              <a:t>, que es similar a la función </a:t>
            </a:r>
            <a:r>
              <a:rPr lang="es-MX" sz="2000" b="1" dirty="0" smtClean="0"/>
              <a:t>file()</a:t>
            </a:r>
            <a:r>
              <a:rPr lang="es-MX" sz="2000" dirty="0" smtClean="0"/>
              <a:t>, pero podemos indicarle un inicio y una longitud de los datos leídos. Si la lectura del archivo falla, regresará un valor booleano falso. </a:t>
            </a:r>
          </a:p>
          <a:p>
            <a:pPr marL="0" indent="0" algn="just">
              <a:buNone/>
            </a:pPr>
            <a:endParaRPr lang="es-MX" sz="2000" dirty="0" smtClean="0"/>
          </a:p>
          <a:p>
            <a:pPr algn="just"/>
            <a:r>
              <a:rPr lang="es-MX" sz="2000" dirty="0" smtClean="0"/>
              <a:t>Quitamos el encabezado de la información, que no es parte de la imagen, y lo convertimos al formato base64, que es como se manejan las imágenes.</a:t>
            </a:r>
          </a:p>
          <a:p>
            <a:pPr algn="just"/>
            <a:r>
              <a:rPr lang="es-MX" sz="2000" dirty="0" smtClean="0"/>
              <a:t>Generamos un nombre de archivo por medio de un número aleatorio grande y grabamos el archivo por medio del modo “</a:t>
            </a:r>
            <a:r>
              <a:rPr lang="es-MX" sz="2000" dirty="0" err="1" smtClean="0"/>
              <a:t>wb</a:t>
            </a:r>
            <a:r>
              <a:rPr lang="es-MX" sz="2000" dirty="0" smtClean="0"/>
              <a:t>” o escribir datos de tipo binario.</a:t>
            </a:r>
          </a:p>
          <a:p>
            <a:pPr algn="just"/>
            <a:r>
              <a:rPr lang="es-MX" sz="2000" dirty="0" smtClean="0"/>
              <a:t>Cerramos el archivo y regresamos el nombre del mismo a la página </a:t>
            </a:r>
            <a:r>
              <a:rPr lang="es-MX" sz="2000" b="1" dirty="0" smtClean="0"/>
              <a:t>HTML</a:t>
            </a:r>
            <a:r>
              <a:rPr lang="es-MX" sz="2000" dirty="0" smtClean="0"/>
              <a:t>. Si existió algún error en el proceso, regresamos a la cadena </a:t>
            </a:r>
            <a:r>
              <a:rPr lang="es-MX" sz="2000" b="1" dirty="0" smtClean="0"/>
              <a:t>ERROR.</a:t>
            </a:r>
          </a:p>
          <a:p>
            <a:pPr algn="just"/>
            <a:endParaRPr lang="es-MX" sz="2000" b="1" dirty="0" smtClean="0"/>
          </a:p>
        </p:txBody>
      </p:sp>
    </p:spTree>
    <p:extLst>
      <p:ext uri="{BB962C8B-B14F-4D97-AF65-F5344CB8AC3E}">
        <p14:creationId xmlns:p14="http://schemas.microsoft.com/office/powerpoint/2010/main" val="914511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dirty="0" smtClean="0"/>
              <a:t>Ejecución en servidor web</a:t>
            </a:r>
            <a:endParaRPr lang="es-MX" sz="2400" dirty="0"/>
          </a:p>
        </p:txBody>
      </p:sp>
      <p:sp>
        <p:nvSpPr>
          <p:cNvPr id="3" name="2 Marcador de contenido"/>
          <p:cNvSpPr>
            <a:spLocks noGrp="1"/>
          </p:cNvSpPr>
          <p:nvPr>
            <p:ph idx="1"/>
          </p:nvPr>
        </p:nvSpPr>
        <p:spPr/>
        <p:txBody>
          <a:bodyPr>
            <a:normAutofit/>
          </a:bodyPr>
          <a:lstStyle/>
          <a:p>
            <a:pPr marL="0" indent="0">
              <a:buNone/>
            </a:pPr>
            <a:r>
              <a:rPr lang="es-MX" sz="2000" dirty="0"/>
              <a:t>Como habíamos comentado, este ejercicio hay que ejecutarlo en algún servidor Web, ya sea remoto o local, para que PHP se pueda ejecutar. Al terminar, usted deberá tener su archivo PNG en la carpeta de imágenes, el cual también tendrá que crear en el servidor.</a:t>
            </a:r>
          </a:p>
          <a:p>
            <a:pPr marL="0" indent="0">
              <a:buNone/>
            </a:pPr>
            <a:r>
              <a:rPr lang="es-MX" sz="2000" dirty="0"/>
              <a:t>http://javascript.info/tutorial/coordinates</a:t>
            </a:r>
          </a:p>
          <a:p>
            <a:pPr marL="0" indent="0">
              <a:buNone/>
            </a:pPr>
            <a:r>
              <a:rPr lang="es-MX" sz="2000" dirty="0"/>
              <a:t>http://help.dottoro.com/ljvmcrrn.php</a:t>
            </a:r>
          </a:p>
          <a:p>
            <a:pPr marL="0" indent="0">
              <a:buNone/>
            </a:pPr>
            <a:r>
              <a:rPr lang="es-MX" sz="2000" dirty="0"/>
              <a:t>https://developer.mozilla.org/es/docs/Web/API/Element/getBoundingClientRect</a:t>
            </a:r>
          </a:p>
          <a:p>
            <a:pPr marL="0" indent="0">
              <a:buNone/>
            </a:pPr>
            <a:r>
              <a:rPr lang="es-MX" sz="2000" dirty="0"/>
              <a:t>http://php.net/manual/es/function.file-get-contents.php</a:t>
            </a:r>
          </a:p>
          <a:p>
            <a:endParaRPr lang="es-MX" dirty="0"/>
          </a:p>
        </p:txBody>
      </p:sp>
    </p:spTree>
    <p:extLst>
      <p:ext uri="{BB962C8B-B14F-4D97-AF65-F5344CB8AC3E}">
        <p14:creationId xmlns:p14="http://schemas.microsoft.com/office/powerpoint/2010/main" val="140851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Dibujo en el </a:t>
            </a:r>
            <a:r>
              <a:rPr lang="es-MX" sz="2800" dirty="0" err="1" smtClean="0"/>
              <a:t>canvas</a:t>
            </a:r>
            <a:endParaRPr lang="es-MX" sz="2800" dirty="0"/>
          </a:p>
        </p:txBody>
      </p:sp>
      <p:sp>
        <p:nvSpPr>
          <p:cNvPr id="3" name="2 Marcador de contenido"/>
          <p:cNvSpPr>
            <a:spLocks noGrp="1"/>
          </p:cNvSpPr>
          <p:nvPr>
            <p:ph idx="1"/>
          </p:nvPr>
        </p:nvSpPr>
        <p:spPr>
          <a:xfrm>
            <a:off x="755576" y="1340768"/>
            <a:ext cx="7488832" cy="4785395"/>
          </a:xfrm>
        </p:spPr>
        <p:txBody>
          <a:bodyPr>
            <a:normAutofit/>
          </a:bodyPr>
          <a:lstStyle/>
          <a:p>
            <a:pPr marL="0" indent="0" algn="just">
              <a:buNone/>
            </a:pPr>
            <a:r>
              <a:rPr lang="es-MX" sz="2400" dirty="0" smtClean="0"/>
              <a:t>Dicha aplicación se puede hacer muy compleja. Aquí veremos la forma de cambiar colores, anchos de línea y grabar la imagen utilizando AJAX y PHP. Tomando como partida los conocimientos que revisamos en el capítulo básico de </a:t>
            </a:r>
            <a:r>
              <a:rPr lang="es-MX" sz="2400" dirty="0" err="1" smtClean="0"/>
              <a:t>canvas</a:t>
            </a:r>
            <a:r>
              <a:rPr lang="es-MX" sz="2400" dirty="0" smtClean="0"/>
              <a:t>, iniciemos a desarrollar nuestra aplicación.</a:t>
            </a:r>
          </a:p>
          <a:p>
            <a:pPr marL="0" indent="0" algn="ctr">
              <a:buNone/>
            </a:pPr>
            <a:endParaRPr lang="es-MX" sz="2400" b="1" dirty="0" smtClean="0"/>
          </a:p>
          <a:p>
            <a:pPr marL="0" indent="0" algn="ctr">
              <a:buNone/>
            </a:pPr>
            <a:endParaRPr lang="es-MX" sz="2400" b="1" dirty="0"/>
          </a:p>
        </p:txBody>
      </p:sp>
    </p:spTree>
    <p:extLst>
      <p:ext uri="{BB962C8B-B14F-4D97-AF65-F5344CB8AC3E}">
        <p14:creationId xmlns:p14="http://schemas.microsoft.com/office/powerpoint/2010/main" val="1465248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normAutofit fontScale="90000"/>
          </a:bodyPr>
          <a:lstStyle/>
          <a:p>
            <a:r>
              <a:rPr lang="es-MX" sz="3100" dirty="0" smtClean="0"/>
              <a:t/>
            </a:r>
            <a:br>
              <a:rPr lang="es-MX" sz="3100" dirty="0" smtClean="0"/>
            </a:br>
            <a:r>
              <a:rPr lang="es-MX" sz="3100" dirty="0" smtClean="0"/>
              <a:t>9.1 </a:t>
            </a:r>
            <a:r>
              <a:rPr lang="es-MX" sz="3100" dirty="0"/>
              <a:t>Dibujar una línea en el </a:t>
            </a:r>
            <a:r>
              <a:rPr lang="es-MX" sz="3100" dirty="0" err="1"/>
              <a:t>canvas</a:t>
            </a:r>
            <a:r>
              <a:rPr lang="es-MX" sz="3100" dirty="0"/>
              <a:t> con el ratón sostenido</a:t>
            </a:r>
            <a:r>
              <a:rPr lang="es-MX" dirty="0"/>
              <a:t/>
            </a:r>
            <a:br>
              <a:rPr lang="es-MX" dirty="0"/>
            </a:br>
            <a:endParaRPr lang="es-MX" dirty="0"/>
          </a:p>
        </p:txBody>
      </p:sp>
      <p:sp>
        <p:nvSpPr>
          <p:cNvPr id="3" name="2 Marcador de contenido"/>
          <p:cNvSpPr>
            <a:spLocks noGrp="1"/>
          </p:cNvSpPr>
          <p:nvPr>
            <p:ph idx="1"/>
          </p:nvPr>
        </p:nvSpPr>
        <p:spPr/>
        <p:txBody>
          <a:bodyPr>
            <a:normAutofit/>
          </a:bodyPr>
          <a:lstStyle/>
          <a:p>
            <a:pPr marL="0" indent="0" algn="just">
              <a:buNone/>
            </a:pPr>
            <a:r>
              <a:rPr lang="es-MX" sz="2400" dirty="0" smtClean="0"/>
              <a:t>Una </a:t>
            </a:r>
            <a:r>
              <a:rPr lang="es-MX" sz="2400" dirty="0"/>
              <a:t>de las ventajas en esta aplicación es que el algoritmo en sí mismo es muy parecido al que utilizamos con otras herramientas, por ejemplo Flash. En esta sección mostraremos todo el listado, y en las siguientes sólo el código dentro del contexto. Abra el archivo canvasBase.html y guárdelo como </a:t>
            </a:r>
            <a:r>
              <a:rPr lang="es-MX" sz="2400" dirty="0" smtClean="0"/>
              <a:t>canvasDibujo.html</a:t>
            </a:r>
            <a:endParaRPr lang="es-MX" sz="2400" dirty="0"/>
          </a:p>
          <a:p>
            <a:endParaRPr lang="es-MX" dirty="0"/>
          </a:p>
        </p:txBody>
      </p:sp>
    </p:spTree>
    <p:extLst>
      <p:ext uri="{BB962C8B-B14F-4D97-AF65-F5344CB8AC3E}">
        <p14:creationId xmlns:p14="http://schemas.microsoft.com/office/powerpoint/2010/main" val="1239623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85800"/>
            <a:ext cx="8229600" cy="1143000"/>
          </a:xfrm>
        </p:spPr>
        <p:txBody>
          <a:bodyPr>
            <a:normAutofit/>
          </a:bodyPr>
          <a:lstStyle/>
          <a:p>
            <a:r>
              <a:rPr lang="es-MX" sz="2800" dirty="0"/>
              <a:t>Dibujar una línea con botón sostenido, archivo canvasDibujo.html</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0800" y="1628800"/>
            <a:ext cx="7549632" cy="1728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369801"/>
            <a:ext cx="7560840" cy="2619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2524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3792"/>
            <a:ext cx="8229600" cy="1143000"/>
          </a:xfrm>
        </p:spPr>
        <p:txBody>
          <a:bodyPr>
            <a:normAutofit/>
          </a:bodyPr>
          <a:lstStyle/>
          <a:p>
            <a:r>
              <a:rPr lang="es-MX" sz="2800" dirty="0"/>
              <a:t>Dibujar una línea con botón sostenido, archivo canvasDibujo.html</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59950" y="1604111"/>
            <a:ext cx="7424100" cy="4518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732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Método </a:t>
            </a:r>
            <a:r>
              <a:rPr lang="es-MX" sz="2800" dirty="0" err="1" smtClean="0"/>
              <a:t>getBoundingClientRect</a:t>
            </a:r>
            <a:endParaRPr lang="es-MX" sz="2800" dirty="0"/>
          </a:p>
        </p:txBody>
      </p:sp>
      <p:sp>
        <p:nvSpPr>
          <p:cNvPr id="3" name="2 Marcador de contenido"/>
          <p:cNvSpPr>
            <a:spLocks noGrp="1"/>
          </p:cNvSpPr>
          <p:nvPr>
            <p:ph idx="1"/>
          </p:nvPr>
        </p:nvSpPr>
        <p:spPr>
          <a:xfrm>
            <a:off x="457200" y="1268760"/>
            <a:ext cx="8229600" cy="5112568"/>
          </a:xfrm>
        </p:spPr>
        <p:txBody>
          <a:bodyPr>
            <a:normAutofit/>
          </a:bodyPr>
          <a:lstStyle/>
          <a:p>
            <a:pPr marL="0" indent="0" algn="just">
              <a:buNone/>
            </a:pPr>
            <a:r>
              <a:rPr lang="es-MX" sz="2400" dirty="0" smtClean="0"/>
              <a:t>Cuando JavaScript detecta las coordenadas del movimiento del ratón, o de la zona en que es pulsado o levantado el botón, nos da las </a:t>
            </a:r>
            <a:r>
              <a:rPr lang="es-MX" sz="2400" dirty="0" err="1" smtClean="0"/>
              <a:t>coordenas</a:t>
            </a:r>
            <a:r>
              <a:rPr lang="es-MX" sz="2400" dirty="0" smtClean="0"/>
              <a:t> dentro del navegador, no dentro del </a:t>
            </a:r>
            <a:r>
              <a:rPr lang="es-MX" sz="2400" dirty="0" err="1" smtClean="0"/>
              <a:t>canvas</a:t>
            </a:r>
            <a:r>
              <a:rPr lang="es-MX" sz="2400" dirty="0" smtClean="0"/>
              <a:t>, lo cual complica los cálculos. </a:t>
            </a:r>
          </a:p>
          <a:p>
            <a:pPr marL="0" indent="0" algn="just">
              <a:buNone/>
            </a:pPr>
            <a:r>
              <a:rPr lang="es-MX" sz="2400" dirty="0" smtClean="0"/>
              <a:t>La mejor manera de resolverlo es por medio del método </a:t>
            </a:r>
            <a:r>
              <a:rPr lang="es-MX" sz="2400" b="1" dirty="0" err="1" smtClean="0"/>
              <a:t>getBoundingClientRect</a:t>
            </a:r>
            <a:r>
              <a:rPr lang="es-MX" sz="2400" dirty="0"/>
              <a:t>, que nos regresa a la posición relativa del objeto solicitado dentro de la página en un objeto. Este método tiene la desventaja de que funciona sólo en Safari 4, Firefox 3, Opera 9.5, e Internet Explorer 8 y versiones inferiores lo tienen mal implementado (o digamos, diferente). La buena noticia es que se ejecuta correctamente el </a:t>
            </a:r>
            <a:r>
              <a:rPr lang="es-MX" sz="2400" dirty="0" err="1"/>
              <a:t>canvas</a:t>
            </a:r>
            <a:r>
              <a:rPr lang="es-MX" sz="2400" dirty="0"/>
              <a:t> de HTML5 y no tenemos problema con el método. </a:t>
            </a:r>
            <a:endParaRPr lang="es-MX" sz="2400" dirty="0" smtClean="0"/>
          </a:p>
          <a:p>
            <a:pPr marL="0" indent="0" algn="just">
              <a:buNone/>
            </a:pPr>
            <a:endParaRPr lang="es-MX" sz="2000" dirty="0" smtClean="0"/>
          </a:p>
        </p:txBody>
      </p:sp>
    </p:spTree>
    <p:extLst>
      <p:ext uri="{BB962C8B-B14F-4D97-AF65-F5344CB8AC3E}">
        <p14:creationId xmlns:p14="http://schemas.microsoft.com/office/powerpoint/2010/main" val="2924965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Método </a:t>
            </a:r>
            <a:r>
              <a:rPr lang="es-MX" sz="2800" dirty="0" err="1"/>
              <a:t>getBoundingClientRect</a:t>
            </a:r>
            <a:endParaRPr lang="es-MX" sz="2800" dirty="0"/>
          </a:p>
        </p:txBody>
      </p:sp>
      <p:sp>
        <p:nvSpPr>
          <p:cNvPr id="3" name="2 Marcador de contenido"/>
          <p:cNvSpPr>
            <a:spLocks noGrp="1"/>
          </p:cNvSpPr>
          <p:nvPr>
            <p:ph idx="1"/>
          </p:nvPr>
        </p:nvSpPr>
        <p:spPr>
          <a:xfrm>
            <a:off x="467544" y="1556792"/>
            <a:ext cx="8229600" cy="4525963"/>
          </a:xfrm>
        </p:spPr>
        <p:txBody>
          <a:bodyPr/>
          <a:lstStyle/>
          <a:p>
            <a:pPr marL="0" indent="0" algn="just">
              <a:buNone/>
            </a:pPr>
            <a:r>
              <a:rPr lang="es-MX" sz="2400" dirty="0"/>
              <a:t>Una vez que detectamos las coordenadas, lo que resta es simplemente guardar el punto inicial en variables y cuando detectemos que se suelta el botón del ratón, procedemos a dibujar la línea. Tenemos comentado el detector de eventos para el movimiento del ratón, verá que se generan múltiples líneas a partir del origen, es decir, del punto donde pulsamos el ratón. Guarde su archivo.</a:t>
            </a:r>
          </a:p>
          <a:p>
            <a:endParaRPr lang="es-MX" dirty="0"/>
          </a:p>
        </p:txBody>
      </p:sp>
    </p:spTree>
    <p:extLst>
      <p:ext uri="{BB962C8B-B14F-4D97-AF65-F5344CB8AC3E}">
        <p14:creationId xmlns:p14="http://schemas.microsoft.com/office/powerpoint/2010/main" val="496023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341784"/>
            <a:ext cx="8229600" cy="1143000"/>
          </a:xfrm>
        </p:spPr>
        <p:txBody>
          <a:bodyPr>
            <a:normAutofit/>
          </a:bodyPr>
          <a:lstStyle/>
          <a:p>
            <a:r>
              <a:rPr lang="es-MX" sz="2800" dirty="0" smtClean="0"/>
              <a:t>9.2 Dibujar una línea continua con el ratón en el </a:t>
            </a:r>
            <a:r>
              <a:rPr lang="es-MX" sz="2800" dirty="0" err="1" smtClean="0"/>
              <a:t>canvas</a:t>
            </a:r>
            <a:endParaRPr lang="es-MX" sz="2800" dirty="0"/>
          </a:p>
        </p:txBody>
      </p:sp>
      <p:sp>
        <p:nvSpPr>
          <p:cNvPr id="3" name="2 Marcador de contenido"/>
          <p:cNvSpPr>
            <a:spLocks noGrp="1"/>
          </p:cNvSpPr>
          <p:nvPr>
            <p:ph idx="1"/>
          </p:nvPr>
        </p:nvSpPr>
        <p:spPr>
          <a:xfrm>
            <a:off x="457200" y="1412776"/>
            <a:ext cx="8229600" cy="4713387"/>
          </a:xfrm>
        </p:spPr>
        <p:txBody>
          <a:bodyPr>
            <a:normAutofit/>
          </a:bodyPr>
          <a:lstStyle/>
          <a:p>
            <a:pPr marL="0" indent="0" algn="just">
              <a:buNone/>
            </a:pPr>
            <a:r>
              <a:rPr lang="es-MX" sz="2000" dirty="0" smtClean="0"/>
              <a:t>En esta sección dibujaremos una línea continua cada vez que movamos el ratón sobre el </a:t>
            </a:r>
            <a:r>
              <a:rPr lang="es-MX" sz="2000" dirty="0" err="1" smtClean="0"/>
              <a:t>canvas</a:t>
            </a:r>
            <a:r>
              <a:rPr lang="es-MX" sz="2000" dirty="0" smtClean="0"/>
              <a:t> con el botón sostenido. Funcionará como un lápiz sobre nuestro lienzo. En esta parte de la aplicación, tendremos sólo un color (amarillo) y sólo un ancho. En las siguientes secciones usaremos diferentes colores.</a:t>
            </a:r>
          </a:p>
          <a:p>
            <a:pPr marL="0" indent="0" algn="just">
              <a:buNone/>
            </a:pPr>
            <a:r>
              <a:rPr lang="es-MX" sz="2000" dirty="0" smtClean="0"/>
              <a:t>Abra el archivo de la sección anterior, canvasDibujo.html y guárdelo como ncanvasDibujoLineaContinua.html.</a:t>
            </a:r>
          </a:p>
          <a:p>
            <a:endParaRPr lang="es-MX" sz="2000" dirty="0"/>
          </a:p>
          <a:p>
            <a:pPr marL="0" indent="0" algn="just">
              <a:buNone/>
            </a:pPr>
            <a:r>
              <a:rPr lang="es-MX" sz="2000" dirty="0" smtClean="0"/>
              <a:t>Estamos </a:t>
            </a:r>
            <a:r>
              <a:rPr lang="es-MX" sz="2000" dirty="0"/>
              <a:t>utilizando una variable </a:t>
            </a:r>
            <a:r>
              <a:rPr lang="es-MX" sz="2000" dirty="0" err="1"/>
              <a:t>boleana</a:t>
            </a:r>
            <a:r>
              <a:rPr lang="es-MX" sz="2000" dirty="0"/>
              <a:t> llamada </a:t>
            </a:r>
            <a:r>
              <a:rPr lang="es-MX" sz="2000" b="1" dirty="0"/>
              <a:t>bandera</a:t>
            </a:r>
            <a:r>
              <a:rPr lang="es-MX" sz="2000" dirty="0"/>
              <a:t>, la cual nos indica si estamos dibujando o no. En realidad lo que estamos haciendo es dibujar pequeñas líneas rectas que lucen como una línea continua, y cuando lo realizamos, el punto final de la primera línea forma parte del punto inicial de la </a:t>
            </a:r>
            <a:r>
              <a:rPr lang="es-MX" sz="2000" dirty="0" smtClean="0"/>
              <a:t>siguiente,</a:t>
            </a:r>
            <a:endParaRPr lang="es-MX" sz="2000" dirty="0"/>
          </a:p>
        </p:txBody>
      </p:sp>
    </p:spTree>
    <p:extLst>
      <p:ext uri="{BB962C8B-B14F-4D97-AF65-F5344CB8AC3E}">
        <p14:creationId xmlns:p14="http://schemas.microsoft.com/office/powerpoint/2010/main" val="1099783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9.3 Cambiar los colores y el ancho de la línea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a:t>U</a:t>
            </a:r>
            <a:r>
              <a:rPr lang="es-MX" sz="2000" dirty="0" smtClean="0"/>
              <a:t>tilizaremos elementos HTML que se encuentran fuera del </a:t>
            </a:r>
            <a:r>
              <a:rPr lang="es-MX" sz="2000" dirty="0" err="1" smtClean="0"/>
              <a:t>canvas</a:t>
            </a:r>
            <a:r>
              <a:rPr lang="es-MX" sz="2000" dirty="0" smtClean="0"/>
              <a:t> para poder modificar el color de la línea su ancho, así como crear un botón para limpiar el lienzo. En el caso del siguiente listado, mostraremos (casi) todo el código, ya que existen varios cambios y añadimos algunos elementos HTML.</a:t>
            </a:r>
          </a:p>
          <a:p>
            <a:pPr marL="0" indent="0">
              <a:buNone/>
            </a:pPr>
            <a:endParaRPr lang="es-MX" sz="2000" dirty="0" smtClean="0"/>
          </a:p>
          <a:p>
            <a:pPr marL="0" indent="0" algn="just">
              <a:buNone/>
            </a:pPr>
            <a:r>
              <a:rPr lang="es-MX" sz="2000" dirty="0" smtClean="0"/>
              <a:t>Añadimos </a:t>
            </a:r>
            <a:r>
              <a:rPr lang="es-MX" sz="2000" dirty="0"/>
              <a:t>dos selectores: uno para el color, que regresa la </a:t>
            </a:r>
            <a:r>
              <a:rPr lang="es-MX" sz="2000" dirty="0" smtClean="0"/>
              <a:t>cadena </a:t>
            </a:r>
            <a:r>
              <a:rPr lang="es-MX" sz="2000" dirty="0" err="1" smtClean="0"/>
              <a:t>bcorrespondiente</a:t>
            </a:r>
            <a:r>
              <a:rPr lang="es-MX" sz="2000" dirty="0" smtClean="0"/>
              <a:t> </a:t>
            </a:r>
            <a:r>
              <a:rPr lang="es-MX" sz="2000" dirty="0"/>
              <a:t>al mismo, y otro para el ancho de la línea, que simplemente regresa un número entre 1 y 5. </a:t>
            </a:r>
          </a:p>
          <a:p>
            <a:pPr marL="0" indent="0" algn="just">
              <a:buNone/>
            </a:pPr>
            <a:r>
              <a:rPr lang="es-MX" sz="2000" dirty="0"/>
              <a:t>Cada vez que el usuario selecciona una opción la modificamos en el </a:t>
            </a:r>
            <a:r>
              <a:rPr lang="es-MX" sz="2000" dirty="0" err="1"/>
              <a:t>canvas</a:t>
            </a:r>
            <a:r>
              <a:rPr lang="es-MX" sz="2000" dirty="0"/>
              <a:t> detectándola con el evento </a:t>
            </a:r>
            <a:r>
              <a:rPr lang="es-MX" sz="2000" b="1" dirty="0" err="1"/>
              <a:t>onchange</a:t>
            </a:r>
            <a:r>
              <a:rPr lang="es-MX" sz="2000" b="1" dirty="0"/>
              <a:t> </a:t>
            </a:r>
            <a:r>
              <a:rPr lang="es-MX" sz="2000" dirty="0"/>
              <a:t>y modificamos el valor en el script. Por medio del botón </a:t>
            </a:r>
            <a:r>
              <a:rPr lang="es-MX" sz="2000" b="1" dirty="0"/>
              <a:t>Borra todo </a:t>
            </a:r>
            <a:r>
              <a:rPr lang="es-MX" sz="2000" dirty="0"/>
              <a:t>ejecutamos el método </a:t>
            </a:r>
            <a:r>
              <a:rPr lang="es-MX" sz="2000" b="1" dirty="0" err="1"/>
              <a:t>clearRect</a:t>
            </a:r>
            <a:r>
              <a:rPr lang="es-MX" sz="2000" b="1" dirty="0"/>
              <a:t>() </a:t>
            </a:r>
            <a:r>
              <a:rPr lang="es-MX" sz="2000" dirty="0"/>
              <a:t>de toda el área.</a:t>
            </a:r>
          </a:p>
        </p:txBody>
      </p:sp>
    </p:spTree>
    <p:extLst>
      <p:ext uri="{BB962C8B-B14F-4D97-AF65-F5344CB8AC3E}">
        <p14:creationId xmlns:p14="http://schemas.microsoft.com/office/powerpoint/2010/main" val="2390423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1089</Words>
  <Application>Microsoft Office PowerPoint</Application>
  <PresentationFormat>Presentación en pantalla (4:3)</PresentationFormat>
  <Paragraphs>42</Paragraphs>
  <Slides>15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Calibri</vt:lpstr>
      <vt:lpstr>Tema de Office</vt:lpstr>
      <vt:lpstr>Capítulo 9 Dibujo en el canvas</vt:lpstr>
      <vt:lpstr>Dibujo en el canvas</vt:lpstr>
      <vt:lpstr> 9.1 Dibujar una línea en el canvas con el ratón sostenido </vt:lpstr>
      <vt:lpstr>Dibujar una línea con botón sostenido, archivo canvasDibujo.html</vt:lpstr>
      <vt:lpstr>Dibujar una línea con botón sostenido, archivo canvasDibujo.html</vt:lpstr>
      <vt:lpstr>Método getBoundingClientRect</vt:lpstr>
      <vt:lpstr>Método getBoundingClientRect</vt:lpstr>
      <vt:lpstr>9.2 Dibujar una línea continua con el ratón en el canvas</vt:lpstr>
      <vt:lpstr>9.3 Cambiar los colores y el ancho de la línea</vt:lpstr>
      <vt:lpstr>9.4 Guardar la imagen del canvas</vt:lpstr>
      <vt:lpstr>Métodos</vt:lpstr>
      <vt:lpstr>Métodos</vt:lpstr>
      <vt:lpstr>Archivo para subir la imagen con PHP,  archivo snapshot.php</vt:lpstr>
      <vt:lpstr>Procedimiento</vt:lpstr>
      <vt:lpstr>Ejecución en servidor web</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9 Dibujo en el canvas</dc:title>
  <dc:creator>user</dc:creator>
  <cp:lastModifiedBy>hvela</cp:lastModifiedBy>
  <cp:revision>9</cp:revision>
  <dcterms:created xsi:type="dcterms:W3CDTF">2016-10-05T01:53:24Z</dcterms:created>
  <dcterms:modified xsi:type="dcterms:W3CDTF">2016-11-03T17:46:49Z</dcterms:modified>
</cp:coreProperties>
</file>