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Lst>
  <p:sldSz cx="9144000" cy="6858000" type="screen4x3"/>
  <p:notesSz cx="6858000" cy="9144000"/>
  <p:custDataLst>
    <p:tags r:id="rId31"/>
  </p:custDataLst>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1" d="100"/>
          <a:sy n="111" d="100"/>
        </p:scale>
        <p:origin x="1584" y="90"/>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gs" Target="tags/tag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6.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MX"/>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MX"/>
          </a:p>
        </p:txBody>
      </p:sp>
      <p:sp>
        <p:nvSpPr>
          <p:cNvPr id="4" name="3 Marcador de fecha"/>
          <p:cNvSpPr>
            <a:spLocks noGrp="1"/>
          </p:cNvSpPr>
          <p:nvPr>
            <p:ph type="dt" sz="half" idx="10"/>
          </p:nvPr>
        </p:nvSpPr>
        <p:spPr/>
        <p:txBody>
          <a:bodyPr/>
          <a:lstStyle/>
          <a:p>
            <a:fld id="{DB6B5577-771C-4FBC-A14B-132F19343056}" type="datetimeFigureOut">
              <a:rPr lang="es-MX" smtClean="0"/>
              <a:pPr/>
              <a:t>09/09/2016</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75E486E9-076A-495A-9B00-5597B01C5492}" type="slidenum">
              <a:rPr lang="es-MX" smtClean="0"/>
              <a:pPr/>
              <a:t>‹Nº›</a:t>
            </a:fld>
            <a:endParaRPr lang="es-MX"/>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DB6B5577-771C-4FBC-A14B-132F19343056}" type="datetimeFigureOut">
              <a:rPr lang="es-MX" smtClean="0"/>
              <a:pPr/>
              <a:t>09/09/2016</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75E486E9-076A-495A-9B00-5597B01C5492}" type="slidenum">
              <a:rPr lang="es-MX" smtClean="0"/>
              <a:pPr/>
              <a:t>‹Nº›</a:t>
            </a:fld>
            <a:endParaRPr lang="es-MX"/>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DB6B5577-771C-4FBC-A14B-132F19343056}" type="datetimeFigureOut">
              <a:rPr lang="es-MX" smtClean="0"/>
              <a:pPr/>
              <a:t>09/09/2016</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75E486E9-076A-495A-9B00-5597B01C5492}" type="slidenum">
              <a:rPr lang="es-MX" smtClean="0"/>
              <a:pPr/>
              <a:t>‹Nº›</a:t>
            </a:fld>
            <a:endParaRPr lang="es-MX"/>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DB6B5577-771C-4FBC-A14B-132F19343056}" type="datetimeFigureOut">
              <a:rPr lang="es-MX" smtClean="0"/>
              <a:pPr/>
              <a:t>09/09/2016</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75E486E9-076A-495A-9B00-5597B01C5492}" type="slidenum">
              <a:rPr lang="es-MX" smtClean="0"/>
              <a:pPr/>
              <a:t>‹Nº›</a:t>
            </a:fld>
            <a:endParaRPr lang="es-MX"/>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DB6B5577-771C-4FBC-A14B-132F19343056}" type="datetimeFigureOut">
              <a:rPr lang="es-MX" smtClean="0"/>
              <a:pPr/>
              <a:t>09/09/2016</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75E486E9-076A-495A-9B00-5597B01C5492}" type="slidenum">
              <a:rPr lang="es-MX" smtClean="0"/>
              <a:pPr/>
              <a:t>‹Nº›</a:t>
            </a:fld>
            <a:endParaRPr lang="es-MX"/>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fecha"/>
          <p:cNvSpPr>
            <a:spLocks noGrp="1"/>
          </p:cNvSpPr>
          <p:nvPr>
            <p:ph type="dt" sz="half" idx="10"/>
          </p:nvPr>
        </p:nvSpPr>
        <p:spPr/>
        <p:txBody>
          <a:bodyPr/>
          <a:lstStyle/>
          <a:p>
            <a:fld id="{DB6B5577-771C-4FBC-A14B-132F19343056}" type="datetimeFigureOut">
              <a:rPr lang="es-MX" smtClean="0"/>
              <a:pPr/>
              <a:t>09/09/2016</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75E486E9-076A-495A-9B00-5597B01C5492}" type="slidenum">
              <a:rPr lang="es-MX" smtClean="0"/>
              <a:pPr/>
              <a:t>‹Nº›</a:t>
            </a:fld>
            <a:endParaRPr lang="es-MX"/>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6 Marcador de fecha"/>
          <p:cNvSpPr>
            <a:spLocks noGrp="1"/>
          </p:cNvSpPr>
          <p:nvPr>
            <p:ph type="dt" sz="half" idx="10"/>
          </p:nvPr>
        </p:nvSpPr>
        <p:spPr/>
        <p:txBody>
          <a:bodyPr/>
          <a:lstStyle/>
          <a:p>
            <a:fld id="{DB6B5577-771C-4FBC-A14B-132F19343056}" type="datetimeFigureOut">
              <a:rPr lang="es-MX" smtClean="0"/>
              <a:pPr/>
              <a:t>09/09/2016</a:t>
            </a:fld>
            <a:endParaRPr lang="es-MX"/>
          </a:p>
        </p:txBody>
      </p:sp>
      <p:sp>
        <p:nvSpPr>
          <p:cNvPr id="8" name="7 Marcador de pie de página"/>
          <p:cNvSpPr>
            <a:spLocks noGrp="1"/>
          </p:cNvSpPr>
          <p:nvPr>
            <p:ph type="ftr" sz="quarter" idx="11"/>
          </p:nvPr>
        </p:nvSpPr>
        <p:spPr/>
        <p:txBody>
          <a:bodyPr/>
          <a:lstStyle/>
          <a:p>
            <a:endParaRPr lang="es-MX"/>
          </a:p>
        </p:txBody>
      </p:sp>
      <p:sp>
        <p:nvSpPr>
          <p:cNvPr id="9" name="8 Marcador de número de diapositiva"/>
          <p:cNvSpPr>
            <a:spLocks noGrp="1"/>
          </p:cNvSpPr>
          <p:nvPr>
            <p:ph type="sldNum" sz="quarter" idx="12"/>
          </p:nvPr>
        </p:nvSpPr>
        <p:spPr/>
        <p:txBody>
          <a:bodyPr/>
          <a:lstStyle/>
          <a:p>
            <a:fld id="{75E486E9-076A-495A-9B00-5597B01C5492}" type="slidenum">
              <a:rPr lang="es-MX" smtClean="0"/>
              <a:pPr/>
              <a:t>‹Nº›</a:t>
            </a:fld>
            <a:endParaRPr lang="es-MX"/>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fecha"/>
          <p:cNvSpPr>
            <a:spLocks noGrp="1"/>
          </p:cNvSpPr>
          <p:nvPr>
            <p:ph type="dt" sz="half" idx="10"/>
          </p:nvPr>
        </p:nvSpPr>
        <p:spPr/>
        <p:txBody>
          <a:bodyPr/>
          <a:lstStyle/>
          <a:p>
            <a:fld id="{DB6B5577-771C-4FBC-A14B-132F19343056}" type="datetimeFigureOut">
              <a:rPr lang="es-MX" smtClean="0"/>
              <a:pPr/>
              <a:t>09/09/2016</a:t>
            </a:fld>
            <a:endParaRPr lang="es-MX"/>
          </a:p>
        </p:txBody>
      </p:sp>
      <p:sp>
        <p:nvSpPr>
          <p:cNvPr id="4" name="3 Marcador de pie de página"/>
          <p:cNvSpPr>
            <a:spLocks noGrp="1"/>
          </p:cNvSpPr>
          <p:nvPr>
            <p:ph type="ftr" sz="quarter" idx="11"/>
          </p:nvPr>
        </p:nvSpPr>
        <p:spPr/>
        <p:txBody>
          <a:bodyPr/>
          <a:lstStyle/>
          <a:p>
            <a:endParaRPr lang="es-MX"/>
          </a:p>
        </p:txBody>
      </p:sp>
      <p:sp>
        <p:nvSpPr>
          <p:cNvPr id="5" name="4 Marcador de número de diapositiva"/>
          <p:cNvSpPr>
            <a:spLocks noGrp="1"/>
          </p:cNvSpPr>
          <p:nvPr>
            <p:ph type="sldNum" sz="quarter" idx="12"/>
          </p:nvPr>
        </p:nvSpPr>
        <p:spPr/>
        <p:txBody>
          <a:bodyPr/>
          <a:lstStyle/>
          <a:p>
            <a:fld id="{75E486E9-076A-495A-9B00-5597B01C5492}" type="slidenum">
              <a:rPr lang="es-MX" smtClean="0"/>
              <a:pPr/>
              <a:t>‹Nº›</a:t>
            </a:fld>
            <a:endParaRPr lang="es-MX"/>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DB6B5577-771C-4FBC-A14B-132F19343056}" type="datetimeFigureOut">
              <a:rPr lang="es-MX" smtClean="0"/>
              <a:pPr/>
              <a:t>09/09/2016</a:t>
            </a:fld>
            <a:endParaRPr lang="es-MX"/>
          </a:p>
        </p:txBody>
      </p:sp>
      <p:sp>
        <p:nvSpPr>
          <p:cNvPr id="3" name="2 Marcador de pie de página"/>
          <p:cNvSpPr>
            <a:spLocks noGrp="1"/>
          </p:cNvSpPr>
          <p:nvPr>
            <p:ph type="ftr" sz="quarter" idx="11"/>
          </p:nvPr>
        </p:nvSpPr>
        <p:spPr/>
        <p:txBody>
          <a:bodyPr/>
          <a:lstStyle/>
          <a:p>
            <a:endParaRPr lang="es-MX"/>
          </a:p>
        </p:txBody>
      </p:sp>
      <p:sp>
        <p:nvSpPr>
          <p:cNvPr id="4" name="3 Marcador de número de diapositiva"/>
          <p:cNvSpPr>
            <a:spLocks noGrp="1"/>
          </p:cNvSpPr>
          <p:nvPr>
            <p:ph type="sldNum" sz="quarter" idx="12"/>
          </p:nvPr>
        </p:nvSpPr>
        <p:spPr/>
        <p:txBody>
          <a:bodyPr/>
          <a:lstStyle/>
          <a:p>
            <a:fld id="{75E486E9-076A-495A-9B00-5597B01C5492}" type="slidenum">
              <a:rPr lang="es-MX" smtClean="0"/>
              <a:pPr/>
              <a:t>‹Nº›</a:t>
            </a:fld>
            <a:endParaRPr lang="es-MX"/>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DB6B5577-771C-4FBC-A14B-132F19343056}" type="datetimeFigureOut">
              <a:rPr lang="es-MX" smtClean="0"/>
              <a:pPr/>
              <a:t>09/09/2016</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75E486E9-076A-495A-9B00-5597B01C5492}" type="slidenum">
              <a:rPr lang="es-MX" smtClean="0"/>
              <a:pPr/>
              <a:t>‹Nº›</a:t>
            </a:fld>
            <a:endParaRPr lang="es-MX"/>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DB6B5577-771C-4FBC-A14B-132F19343056}" type="datetimeFigureOut">
              <a:rPr lang="es-MX" smtClean="0"/>
              <a:pPr/>
              <a:t>09/09/2016</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75E486E9-076A-495A-9B00-5597B01C5492}" type="slidenum">
              <a:rPr lang="es-MX" smtClean="0"/>
              <a:pPr/>
              <a:t>‹Nº›</a:t>
            </a:fld>
            <a:endParaRPr lang="es-MX"/>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B6B5577-771C-4FBC-A14B-132F19343056}" type="datetimeFigureOut">
              <a:rPr lang="es-MX" smtClean="0"/>
              <a:pPr/>
              <a:t>09/09/2016</a:t>
            </a:fld>
            <a:endParaRPr lang="es-MX"/>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5E486E9-076A-495A-9B00-5597B01C5492}" type="slidenum">
              <a:rPr lang="es-MX" smtClean="0"/>
              <a:pPr/>
              <a:t>‹Nº›</a:t>
            </a:fld>
            <a:endParaRPr lang="es-MX"/>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6.wmf"/></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1681931"/>
            <a:ext cx="8229600" cy="1143000"/>
          </a:xfrm>
        </p:spPr>
        <p:txBody>
          <a:bodyPr/>
          <a:lstStyle/>
          <a:p>
            <a:r>
              <a:rPr lang="es-MX" dirty="0" smtClean="0"/>
              <a:t>Vibraciones en sistemas físicos</a:t>
            </a:r>
            <a:endParaRPr lang="es-MX" dirty="0"/>
          </a:p>
        </p:txBody>
      </p:sp>
      <p:sp>
        <p:nvSpPr>
          <p:cNvPr id="3" name="2 Marcador de contenido"/>
          <p:cNvSpPr>
            <a:spLocks noGrp="1"/>
          </p:cNvSpPr>
          <p:nvPr>
            <p:ph idx="1"/>
          </p:nvPr>
        </p:nvSpPr>
        <p:spPr>
          <a:xfrm>
            <a:off x="457200" y="3007493"/>
            <a:ext cx="8229600" cy="4525963"/>
          </a:xfrm>
        </p:spPr>
        <p:txBody>
          <a:bodyPr>
            <a:normAutofit/>
          </a:bodyPr>
          <a:lstStyle/>
          <a:p>
            <a:r>
              <a:rPr lang="es-MX" sz="4800" dirty="0" smtClean="0"/>
              <a:t>Autor: Tadeusz </a:t>
            </a:r>
            <a:r>
              <a:rPr lang="es-MX" sz="4800" dirty="0" err="1" smtClean="0"/>
              <a:t>Majewski</a:t>
            </a:r>
            <a:endParaRPr lang="es-MX" sz="4800" dirty="0" smtClean="0"/>
          </a:p>
          <a:p>
            <a:pPr marL="0" indent="0">
              <a:buNone/>
            </a:pPr>
            <a:endParaRPr lang="es-MX" sz="4800"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Movimiento armónico </a:t>
            </a:r>
            <a:endParaRPr lang="es-MX" dirty="0"/>
          </a:p>
        </p:txBody>
      </p:sp>
      <p:sp>
        <p:nvSpPr>
          <p:cNvPr id="3" name="2 Marcador de contenido"/>
          <p:cNvSpPr>
            <a:spLocks noGrp="1"/>
          </p:cNvSpPr>
          <p:nvPr>
            <p:ph idx="1"/>
          </p:nvPr>
        </p:nvSpPr>
        <p:spPr/>
        <p:txBody>
          <a:bodyPr>
            <a:normAutofit lnSpcReduction="10000"/>
          </a:bodyPr>
          <a:lstStyle/>
          <a:p>
            <a:r>
              <a:rPr lang="es-MX" dirty="0" smtClean="0"/>
              <a:t>En la práctica de la metrología se usa la frecuencia f en Hercios [Hz].</a:t>
            </a:r>
          </a:p>
          <a:p>
            <a:r>
              <a:rPr lang="es-MX" dirty="0" smtClean="0"/>
              <a:t>Se emplea la siguiente relación:</a:t>
            </a:r>
          </a:p>
          <a:p>
            <a:pPr algn="ctr">
              <a:buNone/>
            </a:pPr>
            <a:r>
              <a:rPr lang="es-MX" dirty="0" smtClean="0"/>
              <a:t>  </a:t>
            </a:r>
            <a:r>
              <a:rPr lang="el-GR" dirty="0" smtClean="0"/>
              <a:t>ω</a:t>
            </a:r>
            <a:r>
              <a:rPr lang="es-MX" dirty="0" smtClean="0"/>
              <a:t> = 2</a:t>
            </a:r>
            <a:r>
              <a:rPr lang="el-GR" dirty="0" smtClean="0"/>
              <a:t>π</a:t>
            </a:r>
            <a:r>
              <a:rPr lang="es-MX" dirty="0" smtClean="0"/>
              <a:t>f = 2</a:t>
            </a:r>
            <a:r>
              <a:rPr lang="el-GR" dirty="0" smtClean="0"/>
              <a:t>π</a:t>
            </a:r>
            <a:r>
              <a:rPr lang="es-MX" dirty="0" smtClean="0"/>
              <a:t>/T</a:t>
            </a:r>
          </a:p>
          <a:p>
            <a:pPr>
              <a:buNone/>
            </a:pPr>
            <a:r>
              <a:rPr lang="es-MX" dirty="0" smtClean="0"/>
              <a:t>donde</a:t>
            </a:r>
          </a:p>
          <a:p>
            <a:pPr>
              <a:buNone/>
            </a:pPr>
            <a:r>
              <a:rPr lang="el-GR" dirty="0" smtClean="0"/>
              <a:t>ω</a:t>
            </a:r>
            <a:r>
              <a:rPr lang="es-MX" dirty="0" smtClean="0"/>
              <a:t> = frecuencia radial </a:t>
            </a:r>
          </a:p>
          <a:p>
            <a:pPr>
              <a:buNone/>
            </a:pPr>
            <a:r>
              <a:rPr lang="es-MX" dirty="0" smtClean="0"/>
              <a:t>f = frecuencia [Hz]</a:t>
            </a:r>
          </a:p>
          <a:p>
            <a:pPr>
              <a:buNone/>
            </a:pPr>
            <a:r>
              <a:rPr lang="es-MX" dirty="0" smtClean="0"/>
              <a:t>T = periodo de vibraciones [s]  </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Movimiento periódico</a:t>
            </a:r>
            <a:endParaRPr lang="es-MX" dirty="0"/>
          </a:p>
        </p:txBody>
      </p:sp>
      <p:sp>
        <p:nvSpPr>
          <p:cNvPr id="3" name="2 Marcador de contenido"/>
          <p:cNvSpPr>
            <a:spLocks noGrp="1"/>
          </p:cNvSpPr>
          <p:nvPr>
            <p:ph idx="1"/>
          </p:nvPr>
        </p:nvSpPr>
        <p:spPr/>
        <p:txBody>
          <a:bodyPr/>
          <a:lstStyle/>
          <a:p>
            <a:r>
              <a:rPr lang="es-MX" dirty="0" smtClean="0"/>
              <a:t>Se define con la función:</a:t>
            </a:r>
          </a:p>
          <a:p>
            <a:pPr algn="ctr">
              <a:buNone/>
            </a:pPr>
            <a:r>
              <a:rPr lang="es-MX" dirty="0" smtClean="0"/>
              <a:t>X (T + t) = x (t)</a:t>
            </a:r>
          </a:p>
          <a:p>
            <a:pPr>
              <a:buNone/>
            </a:pPr>
            <a:r>
              <a:rPr lang="es-MX" dirty="0" smtClean="0"/>
              <a:t>donde</a:t>
            </a:r>
          </a:p>
          <a:p>
            <a:pPr>
              <a:buNone/>
            </a:pPr>
            <a:r>
              <a:rPr lang="es-MX" dirty="0" smtClean="0"/>
              <a:t>T = periodo del movimiento, T ≠ 0</a:t>
            </a:r>
          </a:p>
          <a:p>
            <a:pPr>
              <a:buNone/>
            </a:pPr>
            <a:r>
              <a:rPr lang="es-MX" dirty="0" smtClean="0"/>
              <a:t>T [Hz] = 1/f</a:t>
            </a:r>
          </a:p>
          <a:p>
            <a:pPr>
              <a:buNone/>
            </a:pPr>
            <a:r>
              <a:rPr lang="es-MX" dirty="0" smtClean="0"/>
              <a:t>En la siguiente lámina se ilustra un ejemplo:  </a:t>
            </a:r>
          </a:p>
          <a:p>
            <a:pPr>
              <a:buNone/>
            </a:pPr>
            <a:endParaRPr lang="es-MX"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Movimiento periódico </a:t>
            </a:r>
            <a:endParaRPr lang="es-MX" dirty="0"/>
          </a:p>
        </p:txBody>
      </p:sp>
      <p:pic>
        <p:nvPicPr>
          <p:cNvPr id="2050" name="Picture 2"/>
          <p:cNvPicPr>
            <a:picLocks noGrp="1" noChangeAspect="1" noChangeArrowheads="1"/>
          </p:cNvPicPr>
          <p:nvPr>
            <p:ph idx="1"/>
          </p:nvPr>
        </p:nvPicPr>
        <p:blipFill>
          <a:blip r:embed="rId2"/>
          <a:srcRect/>
          <a:stretch>
            <a:fillRect/>
          </a:stretch>
        </p:blipFill>
        <p:spPr bwMode="auto">
          <a:xfrm>
            <a:off x="2134943" y="1600200"/>
            <a:ext cx="4874114" cy="4525963"/>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Movimiento no periódico </a:t>
            </a:r>
            <a:endParaRPr lang="es-MX" dirty="0"/>
          </a:p>
        </p:txBody>
      </p:sp>
      <p:pic>
        <p:nvPicPr>
          <p:cNvPr id="3074" name="Picture 2"/>
          <p:cNvPicPr>
            <a:picLocks noGrp="1" noChangeAspect="1" noChangeArrowheads="1"/>
          </p:cNvPicPr>
          <p:nvPr>
            <p:ph idx="1"/>
          </p:nvPr>
        </p:nvPicPr>
        <p:blipFill>
          <a:blip r:embed="rId2"/>
          <a:srcRect/>
          <a:stretch>
            <a:fillRect/>
          </a:stretch>
        </p:blipFill>
        <p:spPr bwMode="auto">
          <a:xfrm>
            <a:off x="619125" y="2215356"/>
            <a:ext cx="7905750" cy="329565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1824"/>
            <a:ext cx="8229600" cy="1143000"/>
          </a:xfrm>
        </p:spPr>
        <p:txBody>
          <a:bodyPr>
            <a:normAutofit fontScale="90000"/>
          </a:bodyPr>
          <a:lstStyle/>
          <a:p>
            <a:r>
              <a:rPr lang="es-MX" dirty="0" smtClean="0"/>
              <a:t>III. RESORTES</a:t>
            </a:r>
            <a:br>
              <a:rPr lang="es-MX" dirty="0" smtClean="0"/>
            </a:br>
            <a:endParaRPr lang="es-MX" dirty="0"/>
          </a:p>
        </p:txBody>
      </p:sp>
      <p:sp>
        <p:nvSpPr>
          <p:cNvPr id="3" name="2 Marcador de contenido"/>
          <p:cNvSpPr>
            <a:spLocks noGrp="1"/>
          </p:cNvSpPr>
          <p:nvPr>
            <p:ph idx="1"/>
          </p:nvPr>
        </p:nvSpPr>
        <p:spPr/>
        <p:txBody>
          <a:bodyPr>
            <a:normAutofit lnSpcReduction="10000"/>
          </a:bodyPr>
          <a:lstStyle/>
          <a:p>
            <a:r>
              <a:rPr lang="es-MX" dirty="0" smtClean="0"/>
              <a:t>En un resorte lineal la fuerza es proporcional a la magnitud de la deformación y se define como :</a:t>
            </a:r>
          </a:p>
          <a:p>
            <a:pPr algn="ctr">
              <a:buNone/>
            </a:pPr>
            <a:r>
              <a:rPr lang="es-MX" dirty="0" smtClean="0"/>
              <a:t>F = </a:t>
            </a:r>
            <a:r>
              <a:rPr lang="es-MX" dirty="0" err="1" smtClean="0"/>
              <a:t>k•x</a:t>
            </a:r>
            <a:endParaRPr lang="es-MX" dirty="0" smtClean="0"/>
          </a:p>
          <a:p>
            <a:pPr>
              <a:buNone/>
            </a:pPr>
            <a:r>
              <a:rPr lang="es-MX" dirty="0" smtClean="0"/>
              <a:t>La rigidez del resorte es</a:t>
            </a:r>
          </a:p>
          <a:p>
            <a:pPr algn="ctr">
              <a:buNone/>
            </a:pPr>
            <a:r>
              <a:rPr lang="es-MX" dirty="0" smtClean="0"/>
              <a:t>K = F/x</a:t>
            </a:r>
          </a:p>
          <a:p>
            <a:pPr>
              <a:buNone/>
            </a:pPr>
            <a:r>
              <a:rPr lang="es-MX" dirty="0" smtClean="0"/>
              <a:t>donde k es la constante de rigidez del resorte con unidades [N/m] y [</a:t>
            </a:r>
            <a:r>
              <a:rPr lang="es-MX" dirty="0" err="1" smtClean="0"/>
              <a:t>Nm</a:t>
            </a:r>
            <a:r>
              <a:rPr lang="es-MX" dirty="0" smtClean="0"/>
              <a:t>/rad] para un resorte sometido a torsión.   </a:t>
            </a:r>
          </a:p>
          <a:p>
            <a:endParaRPr lang="es-MX" dirty="0" smtClean="0"/>
          </a:p>
          <a:p>
            <a:pPr>
              <a:buNone/>
            </a:pPr>
            <a:endParaRPr lang="es-MX"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III. RESORTES</a:t>
            </a:r>
            <a:endParaRPr lang="es-MX" dirty="0"/>
          </a:p>
        </p:txBody>
      </p:sp>
      <p:sp>
        <p:nvSpPr>
          <p:cNvPr id="3" name="2 Marcador de contenido"/>
          <p:cNvSpPr>
            <a:spLocks noGrp="1"/>
          </p:cNvSpPr>
          <p:nvPr>
            <p:ph idx="1"/>
          </p:nvPr>
        </p:nvSpPr>
        <p:spPr/>
        <p:txBody>
          <a:bodyPr>
            <a:normAutofit/>
          </a:bodyPr>
          <a:lstStyle/>
          <a:p>
            <a:r>
              <a:rPr lang="es-MX" sz="3600" dirty="0" smtClean="0"/>
              <a:t>Si un sistema tiene más de un resorte, entonces es posible reemplazarlos con un resorte nuevo con un coeficiente de rigidez equivalente </a:t>
            </a:r>
            <a:r>
              <a:rPr lang="es-MX" sz="3600" dirty="0" err="1" smtClean="0"/>
              <a:t>k</a:t>
            </a:r>
            <a:r>
              <a:rPr lang="es-MX" dirty="0" err="1" smtClean="0"/>
              <a:t>eq</a:t>
            </a:r>
            <a:r>
              <a:rPr lang="es-MX" sz="3600" dirty="0" smtClean="0"/>
              <a:t>. El sistema de resortes y el resorte equivalente tienen el mismo desplazamiento cuando la fuerza aplicada es la misma.       </a:t>
            </a:r>
            <a:endParaRPr lang="es-MX" sz="36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629816"/>
            <a:ext cx="8229600" cy="1143000"/>
          </a:xfrm>
        </p:spPr>
        <p:txBody>
          <a:bodyPr>
            <a:normAutofit fontScale="90000"/>
          </a:bodyPr>
          <a:lstStyle/>
          <a:p>
            <a:r>
              <a:rPr lang="es-MX" dirty="0" smtClean="0"/>
              <a:t>Diagrama de cuerpo libre de un sistema de resortes en paralelo </a:t>
            </a:r>
            <a:endParaRPr lang="es-MX" dirty="0"/>
          </a:p>
        </p:txBody>
      </p:sp>
      <p:pic>
        <p:nvPicPr>
          <p:cNvPr id="1026" name="Picture 2"/>
          <p:cNvPicPr>
            <a:picLocks noGrp="1" noChangeAspect="1" noChangeArrowheads="1"/>
          </p:cNvPicPr>
          <p:nvPr>
            <p:ph idx="1"/>
          </p:nvPr>
        </p:nvPicPr>
        <p:blipFill>
          <a:blip r:embed="rId2"/>
          <a:srcRect/>
          <a:stretch>
            <a:fillRect/>
          </a:stretch>
        </p:blipFill>
        <p:spPr bwMode="auto">
          <a:xfrm>
            <a:off x="457200" y="2009951"/>
            <a:ext cx="8229600" cy="3706461"/>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251520" y="629816"/>
            <a:ext cx="8229600" cy="1143000"/>
          </a:xfrm>
        </p:spPr>
        <p:txBody>
          <a:bodyPr>
            <a:normAutofit fontScale="90000"/>
          </a:bodyPr>
          <a:lstStyle/>
          <a:p>
            <a:r>
              <a:rPr lang="es-MX" dirty="0" smtClean="0"/>
              <a:t>Rigidez equivalente de un sistema de resortes en paralelo</a:t>
            </a:r>
            <a:endParaRPr lang="es-MX" dirty="0"/>
          </a:p>
        </p:txBody>
      </p:sp>
      <p:sp>
        <p:nvSpPr>
          <p:cNvPr id="3" name="2 Marcador de contenido"/>
          <p:cNvSpPr>
            <a:spLocks noGrp="1"/>
          </p:cNvSpPr>
          <p:nvPr>
            <p:ph idx="1"/>
          </p:nvPr>
        </p:nvSpPr>
        <p:spPr/>
        <p:txBody>
          <a:bodyPr/>
          <a:lstStyle/>
          <a:p>
            <a:pPr>
              <a:buNone/>
            </a:pPr>
            <a:endParaRPr lang="es-MX" dirty="0" smtClean="0"/>
          </a:p>
          <a:p>
            <a:pPr>
              <a:buNone/>
            </a:pPr>
            <a:endParaRPr lang="es-MX" dirty="0" smtClean="0"/>
          </a:p>
          <a:p>
            <a:pPr>
              <a:buNone/>
            </a:pPr>
            <a:r>
              <a:rPr lang="es-MX" dirty="0" smtClean="0"/>
              <a:t>                                                               </a:t>
            </a:r>
            <a:r>
              <a:rPr lang="es-MX" sz="2800" dirty="0" smtClean="0"/>
              <a:t>n</a:t>
            </a:r>
            <a:endParaRPr lang="es-MX" dirty="0" smtClean="0"/>
          </a:p>
          <a:p>
            <a:pPr algn="ctr">
              <a:buNone/>
            </a:pPr>
            <a:r>
              <a:rPr lang="es-MX" dirty="0" err="1" smtClean="0"/>
              <a:t>k</a:t>
            </a:r>
            <a:r>
              <a:rPr lang="es-MX" sz="2400" dirty="0" err="1" smtClean="0"/>
              <a:t>eq</a:t>
            </a:r>
            <a:r>
              <a:rPr lang="es-MX" dirty="0" smtClean="0"/>
              <a:t> = k</a:t>
            </a:r>
            <a:r>
              <a:rPr lang="es-MX" sz="2400" dirty="0" smtClean="0"/>
              <a:t>1</a:t>
            </a:r>
            <a:r>
              <a:rPr lang="es-MX" dirty="0" smtClean="0"/>
              <a:t> + k</a:t>
            </a:r>
            <a:r>
              <a:rPr lang="es-MX" sz="2400" dirty="0" smtClean="0"/>
              <a:t>2</a:t>
            </a:r>
            <a:r>
              <a:rPr lang="es-MX" dirty="0" smtClean="0"/>
              <a:t> + · · · + </a:t>
            </a:r>
            <a:r>
              <a:rPr lang="es-MX" dirty="0" err="1" smtClean="0"/>
              <a:t>k</a:t>
            </a:r>
            <a:r>
              <a:rPr lang="es-MX" sz="2400" dirty="0" err="1" smtClean="0"/>
              <a:t>n</a:t>
            </a:r>
            <a:r>
              <a:rPr lang="es-MX" dirty="0" smtClean="0"/>
              <a:t> = </a:t>
            </a:r>
            <a:r>
              <a:rPr lang="el-GR" sz="4800" dirty="0" smtClean="0"/>
              <a:t>Σ</a:t>
            </a:r>
            <a:r>
              <a:rPr lang="es-MX" dirty="0" err="1" smtClean="0"/>
              <a:t>k</a:t>
            </a:r>
            <a:r>
              <a:rPr lang="es-MX" sz="2400" dirty="0" err="1" smtClean="0"/>
              <a:t>i</a:t>
            </a:r>
            <a:endParaRPr lang="es-MX" dirty="0" smtClean="0"/>
          </a:p>
          <a:p>
            <a:pPr algn="ctr">
              <a:buNone/>
            </a:pPr>
            <a:r>
              <a:rPr lang="es-MX" dirty="0" smtClean="0"/>
              <a:t>                                        </a:t>
            </a:r>
            <a:r>
              <a:rPr lang="es-MX" sz="2800" dirty="0" smtClean="0"/>
              <a:t>i=1</a:t>
            </a:r>
            <a:endParaRPr lang="es-MX" dirty="0" smtClean="0"/>
          </a:p>
          <a:p>
            <a:pPr>
              <a:buNone/>
            </a:pPr>
            <a:endParaRPr lang="es-MX" dirty="0"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Resortes en paralelo </a:t>
            </a:r>
            <a:endParaRPr lang="es-MX" dirty="0"/>
          </a:p>
        </p:txBody>
      </p:sp>
      <p:sp>
        <p:nvSpPr>
          <p:cNvPr id="3" name="2 Marcador de contenido"/>
          <p:cNvSpPr>
            <a:spLocks noGrp="1"/>
          </p:cNvSpPr>
          <p:nvPr>
            <p:ph idx="1"/>
          </p:nvPr>
        </p:nvSpPr>
        <p:spPr/>
        <p:txBody>
          <a:bodyPr>
            <a:normAutofit/>
          </a:bodyPr>
          <a:lstStyle/>
          <a:p>
            <a:r>
              <a:rPr lang="es-MX" dirty="0" smtClean="0"/>
              <a:t>Los resortes en paralelo tienen la misma elongación y la fuerza aplicada al sistema se distribuye proporcionalmente a la rigidez de cada resorte.  </a:t>
            </a:r>
            <a:endParaRPr lang="es-MX"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557808"/>
            <a:ext cx="8229600" cy="1143000"/>
          </a:xfrm>
        </p:spPr>
        <p:txBody>
          <a:bodyPr>
            <a:normAutofit fontScale="90000"/>
          </a:bodyPr>
          <a:lstStyle/>
          <a:p>
            <a:r>
              <a:rPr lang="es-MX" dirty="0" smtClean="0"/>
              <a:t>Diagrama de cuerpo libre de un sistema de resortes en serie</a:t>
            </a:r>
            <a:endParaRPr lang="es-MX" dirty="0"/>
          </a:p>
        </p:txBody>
      </p:sp>
      <p:pic>
        <p:nvPicPr>
          <p:cNvPr id="2050" name="Picture 2"/>
          <p:cNvPicPr>
            <a:picLocks noGrp="1" noChangeAspect="1" noChangeArrowheads="1"/>
          </p:cNvPicPr>
          <p:nvPr>
            <p:ph idx="1"/>
          </p:nvPr>
        </p:nvPicPr>
        <p:blipFill>
          <a:blip r:embed="rId2"/>
          <a:srcRect/>
          <a:stretch>
            <a:fillRect/>
          </a:stretch>
        </p:blipFill>
        <p:spPr bwMode="auto">
          <a:xfrm>
            <a:off x="621091" y="1600200"/>
            <a:ext cx="7901818" cy="4525963"/>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ctrTitle"/>
          </p:nvPr>
        </p:nvSpPr>
        <p:spPr/>
        <p:txBody>
          <a:bodyPr>
            <a:normAutofit/>
          </a:bodyPr>
          <a:lstStyle/>
          <a:p>
            <a:r>
              <a:rPr lang="es-MX" sz="8000" dirty="0" smtClean="0"/>
              <a:t>Capítulo 1</a:t>
            </a:r>
            <a:endParaRPr lang="es-MX" sz="8000" dirty="0"/>
          </a:p>
        </p:txBody>
      </p:sp>
      <p:sp>
        <p:nvSpPr>
          <p:cNvPr id="4" name="3 Subtítulo"/>
          <p:cNvSpPr>
            <a:spLocks noGrp="1"/>
          </p:cNvSpPr>
          <p:nvPr>
            <p:ph type="subTitle" idx="1"/>
          </p:nvPr>
        </p:nvSpPr>
        <p:spPr/>
        <p:txBody>
          <a:bodyPr>
            <a:normAutofit/>
          </a:bodyPr>
          <a:lstStyle/>
          <a:p>
            <a:r>
              <a:rPr lang="es-MX" sz="4400" dirty="0" smtClean="0"/>
              <a:t>Introducción a las vibraciones </a:t>
            </a:r>
            <a:endParaRPr lang="es-MX" sz="44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1824"/>
            <a:ext cx="8229600" cy="1143000"/>
          </a:xfrm>
        </p:spPr>
        <p:txBody>
          <a:bodyPr>
            <a:normAutofit fontScale="90000"/>
          </a:bodyPr>
          <a:lstStyle/>
          <a:p>
            <a:r>
              <a:rPr lang="es-MX" dirty="0" smtClean="0"/>
              <a:t>Rigidez equivalente de un sistema de resortes en serie</a:t>
            </a:r>
            <a:endParaRPr lang="es-MX" dirty="0"/>
          </a:p>
        </p:txBody>
      </p:sp>
      <p:sp>
        <p:nvSpPr>
          <p:cNvPr id="3" name="2 Marcador de contenido"/>
          <p:cNvSpPr>
            <a:spLocks noGrp="1"/>
          </p:cNvSpPr>
          <p:nvPr>
            <p:ph idx="1"/>
          </p:nvPr>
        </p:nvSpPr>
        <p:spPr/>
        <p:txBody>
          <a:bodyPr>
            <a:normAutofit fontScale="92500" lnSpcReduction="20000"/>
          </a:bodyPr>
          <a:lstStyle/>
          <a:p>
            <a:pPr>
              <a:buNone/>
            </a:pPr>
            <a:endParaRPr lang="es-MX" dirty="0" smtClean="0"/>
          </a:p>
          <a:p>
            <a:pPr algn="ctr">
              <a:buNone/>
            </a:pPr>
            <a:endParaRPr lang="es-MX" dirty="0" smtClean="0"/>
          </a:p>
          <a:p>
            <a:pPr algn="ctr">
              <a:buNone/>
            </a:pPr>
            <a:endParaRPr lang="es-MX" dirty="0" smtClean="0"/>
          </a:p>
          <a:p>
            <a:pPr algn="ctr">
              <a:buNone/>
            </a:pPr>
            <a:endParaRPr lang="es-MX" dirty="0" smtClean="0"/>
          </a:p>
          <a:p>
            <a:pPr algn="ctr">
              <a:buNone/>
            </a:pPr>
            <a:r>
              <a:rPr lang="es-MX" dirty="0" smtClean="0"/>
              <a:t>1/</a:t>
            </a:r>
            <a:r>
              <a:rPr lang="es-MX" dirty="0" err="1" smtClean="0"/>
              <a:t>k</a:t>
            </a:r>
            <a:r>
              <a:rPr lang="es-MX" sz="3000" dirty="0" err="1" smtClean="0"/>
              <a:t>eq</a:t>
            </a:r>
            <a:r>
              <a:rPr lang="es-MX" dirty="0" smtClean="0"/>
              <a:t> = 1/k</a:t>
            </a:r>
            <a:r>
              <a:rPr lang="es-MX" sz="3000" dirty="0" smtClean="0"/>
              <a:t>1</a:t>
            </a:r>
            <a:r>
              <a:rPr lang="es-MX" dirty="0" smtClean="0"/>
              <a:t> + 1/k</a:t>
            </a:r>
            <a:r>
              <a:rPr lang="es-MX" sz="3000" dirty="0" smtClean="0"/>
              <a:t>2</a:t>
            </a:r>
            <a:r>
              <a:rPr lang="es-MX" dirty="0" smtClean="0"/>
              <a:t> +..+1/</a:t>
            </a:r>
            <a:r>
              <a:rPr lang="es-MX" dirty="0" err="1" smtClean="0"/>
              <a:t>k</a:t>
            </a:r>
            <a:r>
              <a:rPr lang="es-MX" sz="3000" dirty="0" err="1" smtClean="0"/>
              <a:t>n</a:t>
            </a:r>
            <a:endParaRPr lang="es-MX" dirty="0" smtClean="0"/>
          </a:p>
          <a:p>
            <a:pPr algn="ctr">
              <a:buNone/>
            </a:pPr>
            <a:endParaRPr lang="es-MX" dirty="0" smtClean="0"/>
          </a:p>
          <a:p>
            <a:pPr algn="ctr">
              <a:buNone/>
            </a:pPr>
            <a:endParaRPr lang="es-MX" dirty="0" smtClean="0"/>
          </a:p>
          <a:p>
            <a:pPr algn="ctr">
              <a:buNone/>
            </a:pPr>
            <a:endParaRPr lang="es-MX" dirty="0" smtClean="0"/>
          </a:p>
          <a:p>
            <a:pPr algn="ctr">
              <a:buNone/>
            </a:pPr>
            <a:r>
              <a:rPr lang="es-MX" dirty="0" smtClean="0"/>
              <a:t>                      </a:t>
            </a:r>
            <a:endParaRPr lang="es-MX" dirty="0"/>
          </a:p>
        </p:txBody>
      </p:sp>
      <p:graphicFrame>
        <p:nvGraphicFramePr>
          <p:cNvPr id="4" name="3 Objeto"/>
          <p:cNvGraphicFramePr>
            <a:graphicFrameLocks noChangeAspect="1"/>
          </p:cNvGraphicFramePr>
          <p:nvPr/>
        </p:nvGraphicFramePr>
        <p:xfrm>
          <a:off x="4521200" y="3333750"/>
          <a:ext cx="101600" cy="190500"/>
        </p:xfrm>
        <a:graphic>
          <a:graphicData uri="http://schemas.openxmlformats.org/presentationml/2006/ole">
            <mc:AlternateContent xmlns:mc="http://schemas.openxmlformats.org/markup-compatibility/2006">
              <mc:Choice xmlns:v="urn:schemas-microsoft-com:vml" Requires="v">
                <p:oleObj spid="_x0000_s3086" name="Ecuación" r:id="rId3" imgW="101520" imgH="190440" progId="Equation.3">
                  <p:embed/>
                </p:oleObj>
              </mc:Choice>
              <mc:Fallback>
                <p:oleObj name="Ecuación" r:id="rId3" imgW="101520" imgH="190440" progId="Equation.3">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21200" y="3333750"/>
                        <a:ext cx="101600" cy="1905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Resortes en serie</a:t>
            </a:r>
            <a:endParaRPr lang="es-MX" dirty="0"/>
          </a:p>
        </p:txBody>
      </p:sp>
      <p:sp>
        <p:nvSpPr>
          <p:cNvPr id="3" name="2 Marcador de contenido"/>
          <p:cNvSpPr>
            <a:spLocks noGrp="1"/>
          </p:cNvSpPr>
          <p:nvPr>
            <p:ph idx="1"/>
          </p:nvPr>
        </p:nvSpPr>
        <p:spPr/>
        <p:txBody>
          <a:bodyPr>
            <a:normAutofit/>
          </a:bodyPr>
          <a:lstStyle/>
          <a:p>
            <a:r>
              <a:rPr lang="es-MX" dirty="0" smtClean="0"/>
              <a:t>Todos los resortes en serie tienen la misma fuerza de tensión o compresión, y la elongación total es la suma de las respectivas elongaciones de los resortes.</a:t>
            </a:r>
            <a:endParaRPr lang="es-MX"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557808"/>
            <a:ext cx="8229600" cy="1143000"/>
          </a:xfrm>
        </p:spPr>
        <p:txBody>
          <a:bodyPr>
            <a:normAutofit fontScale="90000"/>
          </a:bodyPr>
          <a:lstStyle/>
          <a:p>
            <a:r>
              <a:rPr lang="es-MX" dirty="0" smtClean="0"/>
              <a:t>Sistemas con combinaciones de resortes</a:t>
            </a:r>
            <a:endParaRPr lang="es-MX" dirty="0"/>
          </a:p>
        </p:txBody>
      </p:sp>
      <p:sp>
        <p:nvSpPr>
          <p:cNvPr id="3" name="2 Marcador de contenido"/>
          <p:cNvSpPr>
            <a:spLocks noGrp="1"/>
          </p:cNvSpPr>
          <p:nvPr>
            <p:ph idx="1"/>
          </p:nvPr>
        </p:nvSpPr>
        <p:spPr>
          <a:xfrm>
            <a:off x="457200" y="2143397"/>
            <a:ext cx="8229600" cy="4525963"/>
          </a:xfrm>
        </p:spPr>
        <p:txBody>
          <a:bodyPr>
            <a:normAutofit/>
          </a:bodyPr>
          <a:lstStyle/>
          <a:p>
            <a:r>
              <a:rPr lang="es-MX" dirty="0" smtClean="0"/>
              <a:t>Si el sistema tiene diferentes conexiones de resortes, entonces se seleccionan los resortes en paralelo y en serie, se calcula su respectiva rigidez, y finalmente se obtiene la rigidez resultante.</a:t>
            </a:r>
            <a:endParaRPr lang="es-MX"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IV. AMORTIGUAMIENTO</a:t>
            </a:r>
            <a:endParaRPr lang="es-MX" dirty="0"/>
          </a:p>
        </p:txBody>
      </p:sp>
      <p:sp>
        <p:nvSpPr>
          <p:cNvPr id="3" name="2 Marcador de contenido"/>
          <p:cNvSpPr>
            <a:spLocks noGrp="1"/>
          </p:cNvSpPr>
          <p:nvPr>
            <p:ph idx="1"/>
          </p:nvPr>
        </p:nvSpPr>
        <p:spPr/>
        <p:txBody>
          <a:bodyPr>
            <a:normAutofit/>
          </a:bodyPr>
          <a:lstStyle/>
          <a:p>
            <a:r>
              <a:rPr lang="es-MX" sz="4000" dirty="0" smtClean="0"/>
              <a:t>Cualquier sistema experimenta cierto amortiguamiento de su movimiento debido a la fricción entre sus elementos, tales como la resistencia al aire, la fricción generada por una capa líquida, etc.</a:t>
            </a:r>
            <a:endParaRPr lang="es-MX" sz="4000"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Amortiguamiento viscoso lineal </a:t>
            </a:r>
            <a:endParaRPr lang="es-MX" dirty="0"/>
          </a:p>
        </p:txBody>
      </p:sp>
      <p:sp>
        <p:nvSpPr>
          <p:cNvPr id="3" name="2 Marcador de contenido"/>
          <p:cNvSpPr>
            <a:spLocks noGrp="1"/>
          </p:cNvSpPr>
          <p:nvPr>
            <p:ph idx="1"/>
          </p:nvPr>
        </p:nvSpPr>
        <p:spPr/>
        <p:txBody>
          <a:bodyPr>
            <a:normAutofit fontScale="92500"/>
          </a:bodyPr>
          <a:lstStyle/>
          <a:p>
            <a:r>
              <a:rPr lang="es-MX" dirty="0" smtClean="0"/>
              <a:t>Cuando un cuerpo vibra rodeado de aire o aceite con una velocidad moderada, la relación entre la fuerza de resistencia y la velocidad del cuerpo se expresa en forma lineal como </a:t>
            </a:r>
          </a:p>
          <a:p>
            <a:pPr algn="ctr">
              <a:buNone/>
            </a:pPr>
            <a:r>
              <a:rPr lang="es-MX" dirty="0" smtClean="0"/>
              <a:t>F = </a:t>
            </a:r>
            <a:r>
              <a:rPr lang="es-MX" dirty="0" err="1" smtClean="0"/>
              <a:t>cv</a:t>
            </a:r>
            <a:r>
              <a:rPr lang="es-MX" dirty="0" smtClean="0"/>
              <a:t> </a:t>
            </a:r>
          </a:p>
          <a:p>
            <a:r>
              <a:rPr lang="es-MX" dirty="0" smtClean="0"/>
              <a:t>Esta fuerza siempre es opuesta a la velocidad del cuerpo. </a:t>
            </a:r>
          </a:p>
          <a:p>
            <a:r>
              <a:rPr lang="es-MX" dirty="0" smtClean="0"/>
              <a:t>La constante c [kg/s] depende de las propiedades del fluido y de la geometría del sistema.</a:t>
            </a:r>
            <a:endParaRPr lang="es-MX"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Fricción seca o de Coulomb</a:t>
            </a:r>
            <a:endParaRPr lang="es-MX" dirty="0"/>
          </a:p>
        </p:txBody>
      </p:sp>
      <p:sp>
        <p:nvSpPr>
          <p:cNvPr id="3" name="2 Marcador de contenido"/>
          <p:cNvSpPr>
            <a:spLocks noGrp="1"/>
          </p:cNvSpPr>
          <p:nvPr>
            <p:ph idx="1"/>
          </p:nvPr>
        </p:nvSpPr>
        <p:spPr/>
        <p:txBody>
          <a:bodyPr>
            <a:normAutofit/>
          </a:bodyPr>
          <a:lstStyle/>
          <a:p>
            <a:r>
              <a:rPr lang="es-MX" dirty="0" smtClean="0"/>
              <a:t>Es el tipo de fricción que se produce por el contacto entre los elementos del sistema; depende del coeficiente de fricción y de la fuerza de contacto.</a:t>
            </a:r>
          </a:p>
          <a:p>
            <a:r>
              <a:rPr lang="es-MX" dirty="0" smtClean="0"/>
              <a:t>El modelo matemático que la representa es   no lineal.</a:t>
            </a:r>
            <a:endParaRPr lang="es-MX"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1824"/>
            <a:ext cx="8229600" cy="1143000"/>
          </a:xfrm>
        </p:spPr>
        <p:txBody>
          <a:bodyPr>
            <a:normAutofit fontScale="90000"/>
          </a:bodyPr>
          <a:lstStyle/>
          <a:p>
            <a:r>
              <a:rPr lang="es-MX" dirty="0" smtClean="0"/>
              <a:t>Fricción seca o de Coulomb</a:t>
            </a:r>
            <a:br>
              <a:rPr lang="es-MX" dirty="0" smtClean="0"/>
            </a:br>
            <a:endParaRPr lang="es-MX" dirty="0"/>
          </a:p>
        </p:txBody>
      </p:sp>
      <p:pic>
        <p:nvPicPr>
          <p:cNvPr id="5122" name="Picture 2"/>
          <p:cNvPicPr>
            <a:picLocks noGrp="1" noChangeAspect="1" noChangeArrowheads="1"/>
          </p:cNvPicPr>
          <p:nvPr>
            <p:ph idx="1"/>
          </p:nvPr>
        </p:nvPicPr>
        <p:blipFill>
          <a:blip r:embed="rId2"/>
          <a:srcRect/>
          <a:stretch>
            <a:fillRect/>
          </a:stretch>
        </p:blipFill>
        <p:spPr bwMode="auto">
          <a:xfrm>
            <a:off x="2819400" y="2457456"/>
            <a:ext cx="3505200" cy="18288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Fricción seca o de Coulomb</a:t>
            </a:r>
            <a:endParaRPr lang="es-MX" dirty="0"/>
          </a:p>
        </p:txBody>
      </p:sp>
      <p:sp>
        <p:nvSpPr>
          <p:cNvPr id="3" name="2 Marcador de contenido"/>
          <p:cNvSpPr>
            <a:spLocks noGrp="1"/>
          </p:cNvSpPr>
          <p:nvPr>
            <p:ph idx="1"/>
          </p:nvPr>
        </p:nvSpPr>
        <p:spPr/>
        <p:txBody>
          <a:bodyPr>
            <a:normAutofit fontScale="92500"/>
          </a:bodyPr>
          <a:lstStyle/>
          <a:p>
            <a:pPr algn="ctr">
              <a:buNone/>
            </a:pPr>
            <a:endParaRPr lang="es-MX" dirty="0" smtClean="0"/>
          </a:p>
          <a:p>
            <a:pPr algn="ctr">
              <a:buNone/>
            </a:pPr>
            <a:r>
              <a:rPr lang="es-MX" dirty="0" smtClean="0"/>
              <a:t>F = </a:t>
            </a:r>
            <a:r>
              <a:rPr lang="el-GR" dirty="0" smtClean="0"/>
              <a:t>μ</a:t>
            </a:r>
            <a:r>
              <a:rPr lang="es-MX" dirty="0" err="1" smtClean="0"/>
              <a:t>Nsign</a:t>
            </a:r>
            <a:r>
              <a:rPr lang="es-MX" dirty="0" smtClean="0"/>
              <a:t>(v)</a:t>
            </a:r>
          </a:p>
          <a:p>
            <a:pPr>
              <a:buNone/>
            </a:pPr>
            <a:r>
              <a:rPr lang="es-MX" dirty="0" smtClean="0"/>
              <a:t>donde </a:t>
            </a:r>
          </a:p>
          <a:p>
            <a:pPr>
              <a:buNone/>
            </a:pPr>
            <a:r>
              <a:rPr lang="es-MX" dirty="0" smtClean="0"/>
              <a:t>μ =coeficiente de fricción </a:t>
            </a:r>
          </a:p>
          <a:p>
            <a:pPr>
              <a:buNone/>
            </a:pPr>
            <a:r>
              <a:rPr lang="es-MX" dirty="0" smtClean="0"/>
              <a:t>N = fuerza normal</a:t>
            </a:r>
          </a:p>
          <a:p>
            <a:pPr>
              <a:buNone/>
            </a:pPr>
            <a:r>
              <a:rPr lang="es-MX" dirty="0" smtClean="0"/>
              <a:t>v = velocidad del bloque</a:t>
            </a:r>
          </a:p>
          <a:p>
            <a:pPr>
              <a:buNone/>
            </a:pPr>
            <a:r>
              <a:rPr lang="es-MX" dirty="0" err="1" smtClean="0"/>
              <a:t>sign</a:t>
            </a:r>
            <a:r>
              <a:rPr lang="es-MX" dirty="0" smtClean="0"/>
              <a:t> = función que selecciona el signo ± de acuerdo a la dirección de la velocidad del cuerpo </a:t>
            </a:r>
            <a:endParaRPr lang="es-MX"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Fricción seca o de Coulomb</a:t>
            </a:r>
            <a:endParaRPr lang="es-MX" dirty="0"/>
          </a:p>
        </p:txBody>
      </p:sp>
      <p:sp>
        <p:nvSpPr>
          <p:cNvPr id="3" name="2 Marcador de contenido"/>
          <p:cNvSpPr>
            <a:spLocks noGrp="1"/>
          </p:cNvSpPr>
          <p:nvPr>
            <p:ph idx="1"/>
          </p:nvPr>
        </p:nvSpPr>
        <p:spPr/>
        <p:txBody>
          <a:bodyPr>
            <a:normAutofit fontScale="92500" lnSpcReduction="20000"/>
          </a:bodyPr>
          <a:lstStyle/>
          <a:p>
            <a:pPr algn="ctr">
              <a:buNone/>
            </a:pPr>
            <a:r>
              <a:rPr lang="es-MX" dirty="0" smtClean="0"/>
              <a:t>Valores del coeficiente de fricción </a:t>
            </a:r>
            <a:r>
              <a:rPr lang="el-GR" dirty="0" smtClean="0"/>
              <a:t>μ</a:t>
            </a:r>
            <a:endParaRPr lang="es-MX" dirty="0" smtClean="0"/>
          </a:p>
          <a:p>
            <a:pPr>
              <a:buNone/>
            </a:pPr>
            <a:r>
              <a:rPr lang="es-MX" dirty="0" smtClean="0"/>
              <a:t>Madera sobre madera                         0.25 a 0.50</a:t>
            </a:r>
          </a:p>
          <a:p>
            <a:pPr>
              <a:buNone/>
            </a:pPr>
            <a:r>
              <a:rPr lang="es-MX" dirty="0" smtClean="0"/>
              <a:t>Metal sobre madera                             0.20 a 0.60</a:t>
            </a:r>
          </a:p>
          <a:p>
            <a:pPr>
              <a:buNone/>
            </a:pPr>
            <a:r>
              <a:rPr lang="es-MX" dirty="0" smtClean="0"/>
              <a:t>Metal sobre metal                                0.15 a 0.30</a:t>
            </a:r>
          </a:p>
          <a:p>
            <a:pPr>
              <a:buNone/>
            </a:pPr>
            <a:r>
              <a:rPr lang="es-MX" dirty="0" smtClean="0"/>
              <a:t>Metal sobre cuero                                0.30 a 0.60</a:t>
            </a:r>
          </a:p>
          <a:p>
            <a:pPr>
              <a:buNone/>
            </a:pPr>
            <a:r>
              <a:rPr lang="es-MX" dirty="0" smtClean="0"/>
              <a:t>Madera sobre cuero                             0.25 a 0.50</a:t>
            </a:r>
          </a:p>
          <a:p>
            <a:pPr>
              <a:buNone/>
            </a:pPr>
            <a:r>
              <a:rPr lang="es-MX" dirty="0" smtClean="0"/>
              <a:t>Piedra sobre piedra                              0.40 a 0.65</a:t>
            </a:r>
          </a:p>
          <a:p>
            <a:pPr>
              <a:buNone/>
            </a:pPr>
            <a:r>
              <a:rPr lang="es-MX" dirty="0" smtClean="0"/>
              <a:t>Metal sobre piedra                               0.30 a 0.70</a:t>
            </a:r>
          </a:p>
          <a:p>
            <a:pPr>
              <a:buNone/>
            </a:pPr>
            <a:r>
              <a:rPr lang="es-MX" dirty="0" smtClean="0"/>
              <a:t>Tierra sobre tierra                                 0.25 a 1.00    </a:t>
            </a:r>
            <a:endParaRPr lang="es-MX"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V. GRADOS DE LIBERTAD </a:t>
            </a:r>
            <a:endParaRPr lang="es-MX" dirty="0"/>
          </a:p>
        </p:txBody>
      </p:sp>
      <p:sp>
        <p:nvSpPr>
          <p:cNvPr id="3" name="2 Marcador de contenido"/>
          <p:cNvSpPr>
            <a:spLocks noGrp="1"/>
          </p:cNvSpPr>
          <p:nvPr>
            <p:ph idx="1"/>
          </p:nvPr>
        </p:nvSpPr>
        <p:spPr/>
        <p:txBody>
          <a:bodyPr>
            <a:noAutofit/>
          </a:bodyPr>
          <a:lstStyle/>
          <a:p>
            <a:r>
              <a:rPr lang="es-MX" dirty="0" smtClean="0"/>
              <a:t>Se conoce como grados de libertad de un sistema al número mínimo de coordenadas independientes que se necesitan para definir la posición de todos los elementos del sistema en cualquier instante.</a:t>
            </a:r>
            <a:endParaRPr lang="es-MX"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557808"/>
            <a:ext cx="8229600" cy="1143000"/>
          </a:xfrm>
        </p:spPr>
        <p:txBody>
          <a:bodyPr/>
          <a:lstStyle/>
          <a:p>
            <a:r>
              <a:rPr lang="es-MX" dirty="0" smtClean="0"/>
              <a:t>TEMARIO</a:t>
            </a:r>
            <a:endParaRPr lang="es-MX" dirty="0"/>
          </a:p>
        </p:txBody>
      </p:sp>
      <p:sp>
        <p:nvSpPr>
          <p:cNvPr id="3" name="2 Marcador de contenido"/>
          <p:cNvSpPr>
            <a:spLocks noGrp="1"/>
          </p:cNvSpPr>
          <p:nvPr>
            <p:ph idx="1"/>
          </p:nvPr>
        </p:nvSpPr>
        <p:spPr/>
        <p:txBody>
          <a:bodyPr/>
          <a:lstStyle/>
          <a:p>
            <a:pPr marL="571500" indent="-571500">
              <a:buFont typeface="+mj-lt"/>
              <a:buAutoNum type="romanUcPeriod"/>
            </a:pPr>
            <a:r>
              <a:rPr lang="es-MX" dirty="0" smtClean="0"/>
              <a:t>Introducción</a:t>
            </a:r>
          </a:p>
          <a:p>
            <a:pPr marL="571500" indent="-571500">
              <a:buFont typeface="+mj-lt"/>
              <a:buAutoNum type="romanUcPeriod"/>
            </a:pPr>
            <a:r>
              <a:rPr lang="es-MX" dirty="0" smtClean="0"/>
              <a:t>Cinemática de las vibraciones</a:t>
            </a:r>
          </a:p>
          <a:p>
            <a:pPr marL="571500" indent="-571500">
              <a:buFont typeface="+mj-lt"/>
              <a:buAutoNum type="romanUcPeriod"/>
            </a:pPr>
            <a:r>
              <a:rPr lang="es-MX" dirty="0" smtClean="0"/>
              <a:t>Resortes</a:t>
            </a:r>
          </a:p>
          <a:p>
            <a:pPr marL="571500" indent="-571500">
              <a:buFont typeface="+mj-lt"/>
              <a:buAutoNum type="romanUcPeriod"/>
            </a:pPr>
            <a:r>
              <a:rPr lang="es-MX" dirty="0" smtClean="0"/>
              <a:t>Amortiguamiento</a:t>
            </a:r>
          </a:p>
          <a:p>
            <a:pPr marL="571500" indent="-571500">
              <a:buFont typeface="+mj-lt"/>
              <a:buAutoNum type="romanUcPeriod"/>
            </a:pPr>
            <a:r>
              <a:rPr lang="es-MX" dirty="0" smtClean="0"/>
              <a:t>Grados de libertad</a:t>
            </a:r>
          </a:p>
          <a:p>
            <a:pPr marL="0" indent="0">
              <a:buNone/>
            </a:pPr>
            <a:endParaRPr lang="es-MX" dirty="0" smtClean="0"/>
          </a:p>
          <a:p>
            <a:pPr marL="571500" indent="-571500">
              <a:buFont typeface="+mj-lt"/>
              <a:buAutoNum type="romanUcPeriod"/>
            </a:pPr>
            <a:endParaRPr lang="es-MX" dirty="0" smtClean="0"/>
          </a:p>
          <a:p>
            <a:pPr marL="571500" indent="-571500">
              <a:buFont typeface="+mj-lt"/>
              <a:buAutoNum type="romanUcPeriod"/>
            </a:pPr>
            <a:endParaRPr lang="es-MX" dirty="0" smtClean="0"/>
          </a:p>
          <a:p>
            <a:pPr marL="571500" indent="-571500">
              <a:buFont typeface="+mj-lt"/>
              <a:buAutoNum type="romanUcPeriod"/>
            </a:pPr>
            <a:endParaRPr lang="es-MX"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485800"/>
            <a:ext cx="8229600" cy="1143000"/>
          </a:xfrm>
        </p:spPr>
        <p:txBody>
          <a:bodyPr/>
          <a:lstStyle/>
          <a:p>
            <a:r>
              <a:rPr lang="es-MX" dirty="0" smtClean="0"/>
              <a:t>Objetivos del Capítulo 1</a:t>
            </a:r>
            <a:endParaRPr lang="es-MX" dirty="0"/>
          </a:p>
        </p:txBody>
      </p:sp>
      <p:sp>
        <p:nvSpPr>
          <p:cNvPr id="3" name="2 Marcador de contenido"/>
          <p:cNvSpPr>
            <a:spLocks noGrp="1"/>
          </p:cNvSpPr>
          <p:nvPr>
            <p:ph idx="1"/>
          </p:nvPr>
        </p:nvSpPr>
        <p:spPr/>
        <p:txBody>
          <a:bodyPr>
            <a:normAutofit/>
          </a:bodyPr>
          <a:lstStyle/>
          <a:p>
            <a:pPr marL="514350" indent="-514350">
              <a:buFont typeface="+mj-lt"/>
              <a:buAutoNum type="alphaLcParenR"/>
            </a:pPr>
            <a:r>
              <a:rPr lang="es-MX" sz="4000" dirty="0" smtClean="0"/>
              <a:t>Conocer las funciones matemáticas básicas que describen a las vibraciones de los sistemas físicos.</a:t>
            </a:r>
          </a:p>
          <a:p>
            <a:pPr marL="514350" indent="-514350">
              <a:buFont typeface="+mj-lt"/>
              <a:buAutoNum type="alphaLcParenR"/>
            </a:pPr>
            <a:r>
              <a:rPr lang="es-MX" sz="4000" dirty="0" smtClean="0"/>
              <a:t>Describir analíticamente los movimientos vibratorios fundamentales. </a:t>
            </a:r>
            <a:endParaRPr lang="es-MX" sz="40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485800"/>
            <a:ext cx="8229600" cy="1143000"/>
          </a:xfrm>
        </p:spPr>
        <p:txBody>
          <a:bodyPr/>
          <a:lstStyle/>
          <a:p>
            <a:r>
              <a:rPr lang="es-MX" dirty="0" smtClean="0"/>
              <a:t>I. INTRODUCCIÓN</a:t>
            </a:r>
            <a:endParaRPr lang="es-MX" dirty="0"/>
          </a:p>
        </p:txBody>
      </p:sp>
      <p:sp>
        <p:nvSpPr>
          <p:cNvPr id="3" name="2 Marcador de contenido"/>
          <p:cNvSpPr>
            <a:spLocks noGrp="1"/>
          </p:cNvSpPr>
          <p:nvPr>
            <p:ph idx="1"/>
          </p:nvPr>
        </p:nvSpPr>
        <p:spPr/>
        <p:txBody>
          <a:bodyPr/>
          <a:lstStyle/>
          <a:p>
            <a:r>
              <a:rPr lang="es-MX" sz="3600" dirty="0" smtClean="0"/>
              <a:t>Se entiende por vibración al movimiento periódico de las partículas de un cuerpo o medio elástico (sistema material) en direcciones  opuestas alternadamente con respecto a su posición de equilibrio cuando éste ha sido perturbado. </a:t>
            </a:r>
          </a:p>
          <a:p>
            <a:endParaRPr lang="es-MX"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557808"/>
            <a:ext cx="8229600" cy="1143000"/>
          </a:xfrm>
        </p:spPr>
        <p:txBody>
          <a:bodyPr/>
          <a:lstStyle/>
          <a:p>
            <a:r>
              <a:rPr lang="es-MX" dirty="0" smtClean="0"/>
              <a:t>I. INTRODUCCIÓN</a:t>
            </a:r>
            <a:endParaRPr lang="es-MX" dirty="0"/>
          </a:p>
        </p:txBody>
      </p:sp>
      <p:sp>
        <p:nvSpPr>
          <p:cNvPr id="3" name="2 Marcador de contenido"/>
          <p:cNvSpPr>
            <a:spLocks noGrp="1"/>
          </p:cNvSpPr>
          <p:nvPr>
            <p:ph idx="1"/>
          </p:nvPr>
        </p:nvSpPr>
        <p:spPr/>
        <p:txBody>
          <a:bodyPr>
            <a:normAutofit fontScale="92500" lnSpcReduction="10000"/>
          </a:bodyPr>
          <a:lstStyle/>
          <a:p>
            <a:r>
              <a:rPr lang="es-MX" dirty="0" smtClean="0"/>
              <a:t>Las vibraciones son parte frecuente de la vida cotidiana, las encontramos por ejemplo en: a) instrumentos musicales, b) maquinaria, c) aeroplanos, d) automóviles, e) puentes y otras estructuras civiles, f) maquinaria de construcción como compactadoras de tierra, g) procedimientos constructivos, como hincado de pilotes, h) instrumentos de ingeniería biomédica, como cepillos eléctricos de dientes, i) riesgos laborales, j) métodos terapéuticos, etc.           </a:t>
            </a:r>
            <a:endParaRPr lang="es-MX"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485800"/>
            <a:ext cx="8229600" cy="1143000"/>
          </a:xfrm>
        </p:spPr>
        <p:txBody>
          <a:bodyPr>
            <a:normAutofit fontScale="90000"/>
          </a:bodyPr>
          <a:lstStyle/>
          <a:p>
            <a:r>
              <a:rPr lang="es-MX" dirty="0" smtClean="0"/>
              <a:t>II. CINEMÁTICA DE LAS VIBRACIONES</a:t>
            </a:r>
            <a:endParaRPr lang="es-MX" dirty="0"/>
          </a:p>
        </p:txBody>
      </p:sp>
      <p:sp>
        <p:nvSpPr>
          <p:cNvPr id="3" name="2 Marcador de contenido"/>
          <p:cNvSpPr>
            <a:spLocks noGrp="1"/>
          </p:cNvSpPr>
          <p:nvPr>
            <p:ph idx="1"/>
          </p:nvPr>
        </p:nvSpPr>
        <p:spPr/>
        <p:txBody>
          <a:bodyPr/>
          <a:lstStyle/>
          <a:p>
            <a:r>
              <a:rPr lang="es-MX" dirty="0" smtClean="0"/>
              <a:t>La cinemática es la rama de la mecánica que estudia el movimiento de los cuerpos, prescindiendo de las fuerzas que lo producen y del carácter de los mismos cuerpos. Es decir, se trata a los cuerpos como si fueran sólidos geométricos y no como cuerpos físicos (mecánica de cuerpo rígido).    </a:t>
            </a:r>
            <a:endParaRPr lang="es-MX"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MX" dirty="0" smtClean="0"/>
              <a:t>II.CINEMÁTICA DE LAS VIBRACIONES</a:t>
            </a:r>
            <a:endParaRPr lang="es-MX" dirty="0"/>
          </a:p>
        </p:txBody>
      </p:sp>
      <p:sp>
        <p:nvSpPr>
          <p:cNvPr id="3" name="2 Marcador de contenido"/>
          <p:cNvSpPr>
            <a:spLocks noGrp="1"/>
          </p:cNvSpPr>
          <p:nvPr>
            <p:ph idx="1"/>
          </p:nvPr>
        </p:nvSpPr>
        <p:spPr/>
        <p:txBody>
          <a:bodyPr/>
          <a:lstStyle/>
          <a:p>
            <a:r>
              <a:rPr lang="es-MX" sz="3600" dirty="0" smtClean="0"/>
              <a:t>Se distinguen tres tipos de movimientos cinemáticos:</a:t>
            </a:r>
          </a:p>
          <a:p>
            <a:endParaRPr lang="es-MX" sz="3600" dirty="0" smtClean="0"/>
          </a:p>
          <a:p>
            <a:pPr marL="514350" indent="-514350">
              <a:buFont typeface="+mj-lt"/>
              <a:buAutoNum type="arabicPeriod"/>
            </a:pPr>
            <a:r>
              <a:rPr lang="es-MX" sz="3600" dirty="0" smtClean="0"/>
              <a:t>Movimiento armónico.</a:t>
            </a:r>
          </a:p>
          <a:p>
            <a:pPr marL="514350" indent="-514350">
              <a:buFont typeface="+mj-lt"/>
              <a:buAutoNum type="arabicPeriod"/>
            </a:pPr>
            <a:r>
              <a:rPr lang="es-MX" sz="3600" dirty="0" smtClean="0"/>
              <a:t>Movimiento periódico.</a:t>
            </a:r>
          </a:p>
          <a:p>
            <a:pPr marL="514350" indent="-514350">
              <a:buFont typeface="+mj-lt"/>
              <a:buAutoNum type="arabicPeriod"/>
            </a:pPr>
            <a:r>
              <a:rPr lang="es-MX" sz="3600" dirty="0" smtClean="0"/>
              <a:t>Movimiento no periódico.</a:t>
            </a:r>
          </a:p>
          <a:p>
            <a:pPr>
              <a:buNone/>
            </a:pPr>
            <a:endParaRPr lang="es-MX"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Movimiento armónico</a:t>
            </a:r>
            <a:endParaRPr lang="es-MX" dirty="0"/>
          </a:p>
        </p:txBody>
      </p:sp>
      <p:sp>
        <p:nvSpPr>
          <p:cNvPr id="3" name="2 Marcador de contenido"/>
          <p:cNvSpPr>
            <a:spLocks noGrp="1"/>
          </p:cNvSpPr>
          <p:nvPr>
            <p:ph idx="1"/>
          </p:nvPr>
        </p:nvSpPr>
        <p:spPr/>
        <p:txBody>
          <a:bodyPr>
            <a:normAutofit fontScale="85000" lnSpcReduction="20000"/>
          </a:bodyPr>
          <a:lstStyle/>
          <a:p>
            <a:r>
              <a:rPr lang="es-MX" dirty="0" smtClean="0"/>
              <a:t>Se le define con una función de senos o cosenos con tres parámetros constantes: amplitud, frecuencia y fase:</a:t>
            </a:r>
          </a:p>
          <a:p>
            <a:pPr algn="ctr">
              <a:buNone/>
            </a:pPr>
            <a:r>
              <a:rPr lang="es-MX" dirty="0" smtClean="0"/>
              <a:t>x(t) = a </a:t>
            </a:r>
            <a:r>
              <a:rPr lang="es-MX" dirty="0" err="1" smtClean="0"/>
              <a:t>sen</a:t>
            </a:r>
            <a:r>
              <a:rPr lang="es-MX" dirty="0" smtClean="0"/>
              <a:t> (</a:t>
            </a:r>
            <a:r>
              <a:rPr lang="el-GR" dirty="0" smtClean="0"/>
              <a:t>ω</a:t>
            </a:r>
            <a:r>
              <a:rPr lang="es-MX" dirty="0" smtClean="0"/>
              <a:t>t + </a:t>
            </a:r>
            <a:r>
              <a:rPr lang="el-GR" dirty="0" smtClean="0"/>
              <a:t>φ</a:t>
            </a:r>
            <a:r>
              <a:rPr lang="es-MX" dirty="0" smtClean="0"/>
              <a:t>)</a:t>
            </a:r>
          </a:p>
          <a:p>
            <a:pPr algn="ctr">
              <a:buNone/>
            </a:pPr>
            <a:r>
              <a:rPr lang="es-MX" dirty="0" smtClean="0"/>
              <a:t>o</a:t>
            </a:r>
          </a:p>
          <a:p>
            <a:pPr algn="ctr">
              <a:buNone/>
            </a:pPr>
            <a:r>
              <a:rPr lang="es-MX" dirty="0" smtClean="0"/>
              <a:t>x(t) = a </a:t>
            </a:r>
            <a:r>
              <a:rPr lang="es-MX" dirty="0" err="1" smtClean="0"/>
              <a:t>cos</a:t>
            </a:r>
            <a:r>
              <a:rPr lang="es-MX" dirty="0" smtClean="0"/>
              <a:t> (</a:t>
            </a:r>
            <a:r>
              <a:rPr lang="el-GR" dirty="0" smtClean="0"/>
              <a:t>ω</a:t>
            </a:r>
            <a:r>
              <a:rPr lang="es-MX" dirty="0" smtClean="0"/>
              <a:t>t + </a:t>
            </a:r>
            <a:r>
              <a:rPr lang="el-GR" dirty="0" smtClean="0"/>
              <a:t>φ</a:t>
            </a:r>
            <a:r>
              <a:rPr lang="es-MX" dirty="0" smtClean="0"/>
              <a:t>)</a:t>
            </a:r>
          </a:p>
          <a:p>
            <a:pPr>
              <a:buNone/>
            </a:pPr>
            <a:r>
              <a:rPr lang="es-MX" dirty="0" smtClean="0"/>
              <a:t>donde t es el tiempo [s], a es la amplitud de vibración [mm, m, V, A, etc.], </a:t>
            </a:r>
            <a:r>
              <a:rPr lang="el-GR" dirty="0" smtClean="0"/>
              <a:t>ω</a:t>
            </a:r>
            <a:r>
              <a:rPr lang="es-MX" dirty="0" smtClean="0"/>
              <a:t> es la frecuencia radial [radianes/s], y </a:t>
            </a:r>
            <a:r>
              <a:rPr lang="el-GR" dirty="0" smtClean="0"/>
              <a:t>φ</a:t>
            </a:r>
            <a:r>
              <a:rPr lang="es-MX" dirty="0" smtClean="0"/>
              <a:t> es el ángulo de fase [rad].   </a:t>
            </a:r>
          </a:p>
          <a:p>
            <a:pPr>
              <a:buNone/>
            </a:pPr>
            <a:endParaRPr lang="es-MX" dirty="0" smtClean="0"/>
          </a:p>
          <a:p>
            <a:pPr>
              <a:buNone/>
            </a:pPr>
            <a:r>
              <a:rPr lang="es-MX" dirty="0" smtClean="0"/>
              <a:t>  </a:t>
            </a:r>
            <a:endParaRPr lang="es-MX" dirty="0"/>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PRESENTER" val="e7e74baf7e6df75cdd8de7ba19ed2a87921363b"/>
</p:tagLst>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628</TotalTime>
  <Words>1017</Words>
  <Application>Microsoft Office PowerPoint</Application>
  <PresentationFormat>Presentación en pantalla (4:3)</PresentationFormat>
  <Paragraphs>115</Paragraphs>
  <Slides>29</Slides>
  <Notes>0</Notes>
  <HiddenSlides>0</HiddenSlides>
  <MMClips>0</MMClips>
  <ScaleCrop>false</ScaleCrop>
  <HeadingPairs>
    <vt:vector size="8" baseType="variant">
      <vt:variant>
        <vt:lpstr>Fuentes usadas</vt:lpstr>
      </vt:variant>
      <vt:variant>
        <vt:i4>2</vt:i4>
      </vt:variant>
      <vt:variant>
        <vt:lpstr>Tema</vt:lpstr>
      </vt:variant>
      <vt:variant>
        <vt:i4>1</vt:i4>
      </vt:variant>
      <vt:variant>
        <vt:lpstr>Servidores OLE incrustados</vt:lpstr>
      </vt:variant>
      <vt:variant>
        <vt:i4>1</vt:i4>
      </vt:variant>
      <vt:variant>
        <vt:lpstr>Títulos de diapositiva</vt:lpstr>
      </vt:variant>
      <vt:variant>
        <vt:i4>29</vt:i4>
      </vt:variant>
    </vt:vector>
  </HeadingPairs>
  <TitlesOfParts>
    <vt:vector size="33" baseType="lpstr">
      <vt:lpstr>Arial</vt:lpstr>
      <vt:lpstr>Calibri</vt:lpstr>
      <vt:lpstr>Tema de Office</vt:lpstr>
      <vt:lpstr>Ecuación</vt:lpstr>
      <vt:lpstr>Vibraciones en sistemas físicos</vt:lpstr>
      <vt:lpstr>Capítulo 1</vt:lpstr>
      <vt:lpstr>TEMARIO</vt:lpstr>
      <vt:lpstr>Objetivos del Capítulo 1</vt:lpstr>
      <vt:lpstr>I. INTRODUCCIÓN</vt:lpstr>
      <vt:lpstr>I. INTRODUCCIÓN</vt:lpstr>
      <vt:lpstr>II. CINEMÁTICA DE LAS VIBRACIONES</vt:lpstr>
      <vt:lpstr>II.CINEMÁTICA DE LAS VIBRACIONES</vt:lpstr>
      <vt:lpstr>Movimiento armónico</vt:lpstr>
      <vt:lpstr>Movimiento armónico </vt:lpstr>
      <vt:lpstr>Movimiento periódico</vt:lpstr>
      <vt:lpstr>Movimiento periódico </vt:lpstr>
      <vt:lpstr>Movimiento no periódico </vt:lpstr>
      <vt:lpstr>III. RESORTES </vt:lpstr>
      <vt:lpstr>III. RESORTES</vt:lpstr>
      <vt:lpstr>Diagrama de cuerpo libre de un sistema de resortes en paralelo </vt:lpstr>
      <vt:lpstr>Rigidez equivalente de un sistema de resortes en paralelo</vt:lpstr>
      <vt:lpstr>Resortes en paralelo </vt:lpstr>
      <vt:lpstr>Diagrama de cuerpo libre de un sistema de resortes en serie</vt:lpstr>
      <vt:lpstr>Rigidez equivalente de un sistema de resortes en serie</vt:lpstr>
      <vt:lpstr>Resortes en serie</vt:lpstr>
      <vt:lpstr>Sistemas con combinaciones de resortes</vt:lpstr>
      <vt:lpstr>IV. AMORTIGUAMIENTO</vt:lpstr>
      <vt:lpstr>Amortiguamiento viscoso lineal </vt:lpstr>
      <vt:lpstr>Fricción seca o de Coulomb</vt:lpstr>
      <vt:lpstr>Fricción seca o de Coulomb </vt:lpstr>
      <vt:lpstr>Fricción seca o de Coulomb</vt:lpstr>
      <vt:lpstr>Fricción seca o de Coulomb</vt:lpstr>
      <vt:lpstr>V. GRADOS DE LIBERTAD </vt:lpstr>
    </vt:vector>
  </TitlesOfParts>
  <Company>Hewlett-Packard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Raul</dc:creator>
  <cp:lastModifiedBy>hvela</cp:lastModifiedBy>
  <cp:revision>63</cp:revision>
  <dcterms:created xsi:type="dcterms:W3CDTF">2016-07-21T16:41:08Z</dcterms:created>
  <dcterms:modified xsi:type="dcterms:W3CDTF">2016-09-09T18:05:37Z</dcterms:modified>
</cp:coreProperties>
</file>