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custDataLst>
    <p:tags r:id="rId22"/>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19.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19.wmf"/><Relationship Id="rId4"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18F31F9-92C7-4DE2-812F-6CD27D2D37A0}" type="datetimeFigureOut">
              <a:rPr lang="es-MX" smtClean="0"/>
              <a:pPr/>
              <a:t>30/09/2016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2307F18-5BE8-41D3-9B87-D56D618E75E9}" type="slidenum">
              <a:rPr lang="es-MX" smtClean="0"/>
              <a:pPr/>
              <a:t>‹Nº›</a:t>
            </a:fld>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18F31F9-92C7-4DE2-812F-6CD27D2D37A0}" type="datetimeFigureOut">
              <a:rPr lang="es-MX" smtClean="0"/>
              <a:pPr/>
              <a:t>30/09/2016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2307F18-5BE8-41D3-9B87-D56D618E75E9}"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18F31F9-92C7-4DE2-812F-6CD27D2D37A0}" type="datetimeFigureOut">
              <a:rPr lang="es-MX" smtClean="0"/>
              <a:pPr/>
              <a:t>30/09/2016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2307F18-5BE8-41D3-9B87-D56D618E75E9}"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18F31F9-92C7-4DE2-812F-6CD27D2D37A0}" type="datetimeFigureOut">
              <a:rPr lang="es-MX" smtClean="0"/>
              <a:pPr/>
              <a:t>30/09/2016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2307F18-5BE8-41D3-9B87-D56D618E75E9}" type="slidenum">
              <a:rPr lang="es-MX" smtClean="0"/>
              <a:pPr/>
              <a:t>‹Nº›</a:t>
            </a:fld>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18F31F9-92C7-4DE2-812F-6CD27D2D37A0}" type="datetimeFigureOut">
              <a:rPr lang="es-MX" smtClean="0"/>
              <a:pPr/>
              <a:t>30/09/2016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2307F18-5BE8-41D3-9B87-D56D618E75E9}" type="slidenum">
              <a:rPr lang="es-MX" smtClean="0"/>
              <a:pPr/>
              <a:t>‹Nº›</a:t>
            </a:fld>
            <a:endParaRPr lang="es-MX"/>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18F31F9-92C7-4DE2-812F-6CD27D2D37A0}" type="datetimeFigureOut">
              <a:rPr lang="es-MX" smtClean="0"/>
              <a:pPr/>
              <a:t>30/09/2016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2307F18-5BE8-41D3-9B87-D56D618E75E9}"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18F31F9-92C7-4DE2-812F-6CD27D2D37A0}" type="datetimeFigureOut">
              <a:rPr lang="es-MX" smtClean="0"/>
              <a:pPr/>
              <a:t>30/09/2016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2307F18-5BE8-41D3-9B87-D56D618E75E9}"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18F31F9-92C7-4DE2-812F-6CD27D2D37A0}" type="datetimeFigureOut">
              <a:rPr lang="es-MX" smtClean="0"/>
              <a:pPr/>
              <a:t>30/09/2016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2307F18-5BE8-41D3-9B87-D56D618E75E9}"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18F31F9-92C7-4DE2-812F-6CD27D2D37A0}" type="datetimeFigureOut">
              <a:rPr lang="es-MX" smtClean="0"/>
              <a:pPr/>
              <a:t>30/09/2016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2307F18-5BE8-41D3-9B87-D56D618E75E9}"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18F31F9-92C7-4DE2-812F-6CD27D2D37A0}" type="datetimeFigureOut">
              <a:rPr lang="es-MX" smtClean="0"/>
              <a:pPr/>
              <a:t>30/09/2016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2307F18-5BE8-41D3-9B87-D56D618E75E9}"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18F31F9-92C7-4DE2-812F-6CD27D2D37A0}" type="datetimeFigureOut">
              <a:rPr lang="es-MX" smtClean="0"/>
              <a:pPr/>
              <a:t>30/09/2016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2307F18-5BE8-41D3-9B87-D56D618E75E9}"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F31F9-92C7-4DE2-812F-6CD27D2D37A0}" type="datetimeFigureOut">
              <a:rPr lang="es-MX" smtClean="0"/>
              <a:pPr/>
              <a:t>30/09/2016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07F18-5BE8-41D3-9B87-D56D618E75E9}"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wmf"/><Relationship Id="rId5" Type="http://schemas.openxmlformats.org/officeDocument/2006/relationships/oleObject" Target="../embeddings/oleObject10.bin"/><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3.wmf"/><Relationship Id="rId5" Type="http://schemas.openxmlformats.org/officeDocument/2006/relationships/oleObject" Target="../embeddings/oleObject12.bin"/><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19.bin"/><Relationship Id="rId3" Type="http://schemas.openxmlformats.org/officeDocument/2006/relationships/oleObject" Target="../embeddings/oleObject14.bin"/><Relationship Id="rId7" Type="http://schemas.openxmlformats.org/officeDocument/2006/relationships/oleObject" Target="../embeddings/oleObject16.bin"/><Relationship Id="rId12"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6.wmf"/><Relationship Id="rId11" Type="http://schemas.openxmlformats.org/officeDocument/2006/relationships/oleObject" Target="../embeddings/oleObject18.bin"/><Relationship Id="rId5" Type="http://schemas.openxmlformats.org/officeDocument/2006/relationships/oleObject" Target="../embeddings/oleObject15.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7.bin"/><Relationship Id="rId14" Type="http://schemas.openxmlformats.org/officeDocument/2006/relationships/image" Target="../media/image20.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1.wmf"/><Relationship Id="rId5" Type="http://schemas.openxmlformats.org/officeDocument/2006/relationships/oleObject" Target="../embeddings/oleObject21.bin"/><Relationship Id="rId4" Type="http://schemas.openxmlformats.org/officeDocument/2006/relationships/image" Target="../media/image19.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3.wmf"/><Relationship Id="rId5" Type="http://schemas.openxmlformats.org/officeDocument/2006/relationships/oleObject" Target="../embeddings/oleObject23.bin"/><Relationship Id="rId4" Type="http://schemas.openxmlformats.org/officeDocument/2006/relationships/image" Target="../media/image2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4.wmf"/><Relationship Id="rId5" Type="http://schemas.openxmlformats.org/officeDocument/2006/relationships/oleObject" Target="../embeddings/oleObject25.bin"/><Relationship Id="rId4" Type="http://schemas.openxmlformats.org/officeDocument/2006/relationships/image" Target="../media/image19.wmf"/></Relationships>
</file>

<file path=ppt/slides/_rels/slide17.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9.wmf"/><Relationship Id="rId5" Type="http://schemas.openxmlformats.org/officeDocument/2006/relationships/oleObject" Target="../embeddings/oleObject27.bin"/><Relationship Id="rId4" Type="http://schemas.openxmlformats.org/officeDocument/2006/relationships/image" Target="../media/image25.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8.wmf"/><Relationship Id="rId5" Type="http://schemas.openxmlformats.org/officeDocument/2006/relationships/oleObject" Target="../embeddings/oleObject30.bin"/><Relationship Id="rId4" Type="http://schemas.openxmlformats.org/officeDocument/2006/relationships/image" Target="../media/image27.wmf"/></Relationships>
</file>

<file path=ppt/slides/_rels/slide19.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9.wmf"/><Relationship Id="rId11" Type="http://schemas.openxmlformats.org/officeDocument/2006/relationships/image" Target="../media/image31.wmf"/><Relationship Id="rId5" Type="http://schemas.openxmlformats.org/officeDocument/2006/relationships/oleObject" Target="../embeddings/oleObject32.bin"/><Relationship Id="rId10" Type="http://schemas.openxmlformats.org/officeDocument/2006/relationships/oleObject" Target="../embeddings/oleObject35.bin"/><Relationship Id="rId4" Type="http://schemas.openxmlformats.org/officeDocument/2006/relationships/image" Target="../media/image19.wmf"/><Relationship Id="rId9" Type="http://schemas.openxmlformats.org/officeDocument/2006/relationships/oleObject" Target="../embeddings/oleObject3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2.wmf"/><Relationship Id="rId5" Type="http://schemas.openxmlformats.org/officeDocument/2006/relationships/oleObject" Target="../embeddings/oleObject37.bin"/><Relationship Id="rId4" Type="http://schemas.openxmlformats.org/officeDocument/2006/relationships/image" Target="../media/image1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85794"/>
            <a:ext cx="7772400" cy="1357322"/>
          </a:xfrm>
        </p:spPr>
        <p:txBody>
          <a:bodyPr>
            <a:normAutofit/>
          </a:bodyPr>
          <a:lstStyle/>
          <a:p>
            <a:r>
              <a:rPr lang="es-MX" dirty="0" smtClean="0"/>
              <a:t>Vibraciones en sistemas físicos</a:t>
            </a:r>
            <a:endParaRPr lang="es-MX" dirty="0"/>
          </a:p>
        </p:txBody>
      </p:sp>
      <p:sp>
        <p:nvSpPr>
          <p:cNvPr id="3" name="2 Subtítulo"/>
          <p:cNvSpPr>
            <a:spLocks noGrp="1"/>
          </p:cNvSpPr>
          <p:nvPr>
            <p:ph type="subTitle" idx="1"/>
          </p:nvPr>
        </p:nvSpPr>
        <p:spPr>
          <a:xfrm>
            <a:off x="642910" y="2143116"/>
            <a:ext cx="8215370" cy="4000528"/>
          </a:xfrm>
        </p:spPr>
        <p:txBody>
          <a:bodyPr>
            <a:normAutofit/>
          </a:bodyPr>
          <a:lstStyle/>
          <a:p>
            <a:pPr>
              <a:buFont typeface="Arial" pitchFamily="34" charset="0"/>
              <a:buChar char="•"/>
            </a:pPr>
            <a:r>
              <a:rPr lang="es-MX" sz="4800" dirty="0" smtClean="0">
                <a:solidFill>
                  <a:schemeClr val="tx1"/>
                </a:solidFill>
              </a:rPr>
              <a:t>Autor: </a:t>
            </a:r>
            <a:r>
              <a:rPr lang="es-MX" sz="4800" dirty="0" err="1" smtClean="0">
                <a:solidFill>
                  <a:schemeClr val="tx1"/>
                </a:solidFill>
              </a:rPr>
              <a:t>Tadeusz</a:t>
            </a:r>
            <a:r>
              <a:rPr lang="es-MX" sz="4800" dirty="0" smtClean="0">
                <a:solidFill>
                  <a:schemeClr val="tx1"/>
                </a:solidFill>
              </a:rPr>
              <a:t> </a:t>
            </a:r>
            <a:r>
              <a:rPr lang="es-MX" sz="4800" dirty="0" err="1" smtClean="0">
                <a:solidFill>
                  <a:schemeClr val="tx1"/>
                </a:solidFill>
              </a:rPr>
              <a:t>Majewski</a:t>
            </a:r>
            <a:endParaRPr lang="es-MX" sz="4800" dirty="0" smtClean="0">
              <a:solidFill>
                <a:schemeClr val="tx1"/>
              </a:solidFill>
            </a:endParaRPr>
          </a:p>
          <a:p>
            <a:pPr>
              <a:buFont typeface="Arial" pitchFamily="34" charset="0"/>
              <a:buChar char="•"/>
            </a:pPr>
            <a:endParaRPr lang="es-MX" sz="19200" dirty="0" smtClean="0">
              <a:solidFill>
                <a:schemeClr val="tx1"/>
              </a:solidFill>
            </a:endParaRPr>
          </a:p>
          <a:p>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73819"/>
            <a:ext cx="8229600" cy="1143000"/>
          </a:xfrm>
        </p:spPr>
        <p:txBody>
          <a:bodyPr>
            <a:normAutofit fontScale="90000"/>
          </a:bodyPr>
          <a:lstStyle/>
          <a:p>
            <a:r>
              <a:rPr lang="es-MX" dirty="0" smtClean="0"/>
              <a:t>III. Vibraciones alrededor de la posición de equilibrio</a:t>
            </a:r>
            <a:endParaRPr lang="es-MX" dirty="0"/>
          </a:p>
        </p:txBody>
      </p:sp>
      <p:sp>
        <p:nvSpPr>
          <p:cNvPr id="3" name="2 Marcador de contenido"/>
          <p:cNvSpPr>
            <a:spLocks noGrp="1"/>
          </p:cNvSpPr>
          <p:nvPr>
            <p:ph idx="1"/>
          </p:nvPr>
        </p:nvSpPr>
        <p:spPr>
          <a:xfrm>
            <a:off x="457200" y="1999381"/>
            <a:ext cx="8229600" cy="4525963"/>
          </a:xfrm>
        </p:spPr>
        <p:txBody>
          <a:bodyPr/>
          <a:lstStyle/>
          <a:p>
            <a:pPr>
              <a:buNone/>
            </a:pPr>
            <a:r>
              <a:rPr lang="es-MX" sz="3600" dirty="0" smtClean="0"/>
              <a:t>El movimiento del sistema se define mediante un sistema de ecuaciones simultáneas diferenciales ordinarias de segundo grado. </a:t>
            </a:r>
          </a:p>
          <a:p>
            <a:pPr>
              <a:buNone/>
            </a:pPr>
            <a:r>
              <a:rPr lang="es-MX" sz="3600" dirty="0" smtClean="0"/>
              <a:t>Para el sistema sin amortiguamiento:</a:t>
            </a:r>
          </a:p>
          <a:p>
            <a:pPr>
              <a:buNone/>
            </a:pPr>
            <a:endParaRPr lang="es-MX" dirty="0" smtClean="0"/>
          </a:p>
          <a:p>
            <a:pPr algn="ctr">
              <a:buNone/>
            </a:pPr>
            <a:endParaRPr lang="es-MX" dirty="0"/>
          </a:p>
        </p:txBody>
      </p:sp>
      <p:graphicFrame>
        <p:nvGraphicFramePr>
          <p:cNvPr id="4" name="3 Objeto"/>
          <p:cNvGraphicFramePr>
            <a:graphicFrameLocks noChangeAspect="1"/>
          </p:cNvGraphicFramePr>
          <p:nvPr>
            <p:extLst>
              <p:ext uri="{D42A27DB-BD31-4B8C-83A1-F6EECF244321}">
                <p14:modId xmlns:p14="http://schemas.microsoft.com/office/powerpoint/2010/main" val="3737930453"/>
              </p:ext>
            </p:extLst>
          </p:nvPr>
        </p:nvGraphicFramePr>
        <p:xfrm>
          <a:off x="3500430" y="5257574"/>
          <a:ext cx="2143140" cy="547690"/>
        </p:xfrm>
        <a:graphic>
          <a:graphicData uri="http://schemas.openxmlformats.org/presentationml/2006/ole">
            <mc:AlternateContent xmlns:mc="http://schemas.openxmlformats.org/markup-compatibility/2006">
              <mc:Choice xmlns:v="urn:schemas-microsoft-com:vml" Requires="v">
                <p:oleObj spid="_x0000_s5130" name="Ecuación" r:id="rId3" imgW="672840" imgH="190440" progId="Equation.3">
                  <p:embed/>
                </p:oleObj>
              </mc:Choice>
              <mc:Fallback>
                <p:oleObj name="Ecuación" r:id="rId3" imgW="672840" imgH="1904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0430" y="5257574"/>
                        <a:ext cx="2143140" cy="5476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29803"/>
            <a:ext cx="8229600" cy="1143000"/>
          </a:xfrm>
        </p:spPr>
        <p:txBody>
          <a:bodyPr>
            <a:normAutofit fontScale="90000"/>
          </a:bodyPr>
          <a:lstStyle/>
          <a:p>
            <a:r>
              <a:rPr lang="es-MX" dirty="0" smtClean="0"/>
              <a:t>III. Vibraciones alrededor de la posición de equilibrio</a:t>
            </a:r>
            <a:endParaRPr lang="es-MX" dirty="0"/>
          </a:p>
        </p:txBody>
      </p:sp>
      <p:sp>
        <p:nvSpPr>
          <p:cNvPr id="3" name="2 Marcador de contenido"/>
          <p:cNvSpPr>
            <a:spLocks noGrp="1"/>
          </p:cNvSpPr>
          <p:nvPr>
            <p:ph idx="1"/>
          </p:nvPr>
        </p:nvSpPr>
        <p:spPr>
          <a:xfrm>
            <a:off x="457200" y="1855365"/>
            <a:ext cx="8229600" cy="4525963"/>
          </a:xfrm>
        </p:spPr>
        <p:txBody>
          <a:bodyPr>
            <a:normAutofit/>
          </a:bodyPr>
          <a:lstStyle/>
          <a:p>
            <a:pPr>
              <a:buNone/>
            </a:pPr>
            <a:r>
              <a:rPr lang="es-MX" dirty="0" smtClean="0"/>
              <a:t>donde las excitaciones</a:t>
            </a:r>
          </a:p>
          <a:p>
            <a:pPr>
              <a:buNone/>
            </a:pPr>
            <a:endParaRPr lang="es-MX" dirty="0" smtClean="0"/>
          </a:p>
          <a:p>
            <a:pPr>
              <a:buNone/>
            </a:pPr>
            <a:r>
              <a:rPr lang="es-MX" dirty="0" smtClean="0"/>
              <a:t>se calculan a través de la definición del trabajo virtual de todas las fuerzas no conservativas F</a:t>
            </a:r>
            <a:r>
              <a:rPr lang="es-MX" sz="1800" dirty="0" smtClean="0"/>
              <a:t>1</a:t>
            </a:r>
            <a:r>
              <a:rPr lang="es-MX" dirty="0" smtClean="0"/>
              <a:t>, . . . </a:t>
            </a:r>
            <a:r>
              <a:rPr lang="es-MX" dirty="0" err="1" smtClean="0"/>
              <a:t>F</a:t>
            </a:r>
            <a:r>
              <a:rPr lang="es-MX" sz="1800" dirty="0" err="1" smtClean="0"/>
              <a:t>j</a:t>
            </a:r>
            <a:r>
              <a:rPr lang="es-MX" dirty="0" smtClean="0"/>
              <a:t> , . . . </a:t>
            </a:r>
            <a:r>
              <a:rPr lang="es-MX" dirty="0" err="1" smtClean="0"/>
              <a:t>F</a:t>
            </a:r>
            <a:r>
              <a:rPr lang="es-MX" sz="1800" dirty="0" err="1" smtClean="0"/>
              <a:t>Nj</a:t>
            </a:r>
            <a:r>
              <a:rPr lang="es-MX" dirty="0" smtClean="0"/>
              <a:t> que actúan sobre el sistema</a:t>
            </a:r>
          </a:p>
          <a:p>
            <a:pPr>
              <a:buNone/>
            </a:pPr>
            <a:endParaRPr lang="es-MX" dirty="0" smtClean="0"/>
          </a:p>
          <a:p>
            <a:pPr>
              <a:buNone/>
            </a:pPr>
            <a:r>
              <a:rPr lang="es-MX" dirty="0" smtClean="0"/>
              <a:t> </a:t>
            </a:r>
          </a:p>
          <a:p>
            <a:pPr algn="ctr">
              <a:buNone/>
            </a:pPr>
            <a:r>
              <a:rPr lang="es-MX" dirty="0" smtClean="0"/>
              <a:t>donde N</a:t>
            </a:r>
            <a:r>
              <a:rPr lang="es-MX" sz="1800" dirty="0" smtClean="0"/>
              <a:t>p</a:t>
            </a:r>
            <a:r>
              <a:rPr lang="es-MX" dirty="0" smtClean="0"/>
              <a:t> es el número total de fuerzas.               </a:t>
            </a:r>
          </a:p>
          <a:p>
            <a:pPr>
              <a:buNone/>
            </a:pPr>
            <a:endParaRPr lang="es-MX" dirty="0"/>
          </a:p>
        </p:txBody>
      </p:sp>
      <p:graphicFrame>
        <p:nvGraphicFramePr>
          <p:cNvPr id="6147" name="Object 3"/>
          <p:cNvGraphicFramePr>
            <a:graphicFrameLocks noChangeAspect="1"/>
          </p:cNvGraphicFramePr>
          <p:nvPr>
            <p:extLst>
              <p:ext uri="{D42A27DB-BD31-4B8C-83A1-F6EECF244321}">
                <p14:modId xmlns:p14="http://schemas.microsoft.com/office/powerpoint/2010/main" val="2122543589"/>
              </p:ext>
            </p:extLst>
          </p:nvPr>
        </p:nvGraphicFramePr>
        <p:xfrm>
          <a:off x="3500430" y="2469719"/>
          <a:ext cx="2143140" cy="573090"/>
        </p:xfrm>
        <a:graphic>
          <a:graphicData uri="http://schemas.openxmlformats.org/presentationml/2006/ole">
            <mc:AlternateContent xmlns:mc="http://schemas.openxmlformats.org/markup-compatibility/2006">
              <mc:Choice xmlns:v="urn:schemas-microsoft-com:vml" Requires="v">
                <p:oleObj spid="_x0000_s6163" name="Ecuación" r:id="rId3" imgW="927000" imgH="215640" progId="Equation.3">
                  <p:embed/>
                </p:oleObj>
              </mc:Choice>
              <mc:Fallback>
                <p:oleObj name="Ecuación" r:id="rId3" imgW="92700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0430" y="2469719"/>
                        <a:ext cx="2143140" cy="573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8" name="Object 4"/>
          <p:cNvGraphicFramePr>
            <a:graphicFrameLocks noChangeAspect="1"/>
          </p:cNvGraphicFramePr>
          <p:nvPr>
            <p:extLst>
              <p:ext uri="{D42A27DB-BD31-4B8C-83A1-F6EECF244321}">
                <p14:modId xmlns:p14="http://schemas.microsoft.com/office/powerpoint/2010/main" val="3162076973"/>
              </p:ext>
            </p:extLst>
          </p:nvPr>
        </p:nvGraphicFramePr>
        <p:xfrm>
          <a:off x="2928926" y="4755735"/>
          <a:ext cx="3143272" cy="827090"/>
        </p:xfrm>
        <a:graphic>
          <a:graphicData uri="http://schemas.openxmlformats.org/presentationml/2006/ole">
            <mc:AlternateContent xmlns:mc="http://schemas.openxmlformats.org/markup-compatibility/2006">
              <mc:Choice xmlns:v="urn:schemas-microsoft-com:vml" Requires="v">
                <p:oleObj spid="_x0000_s6164" name="Ecuación" r:id="rId5" imgW="1460160" imgH="469800" progId="Equation.3">
                  <p:embed/>
                </p:oleObj>
              </mc:Choice>
              <mc:Fallback>
                <p:oleObj name="Ecuación" r:id="rId5" imgW="1460160" imgH="4698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8926" y="4755735"/>
                        <a:ext cx="3143272" cy="827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496" y="274638"/>
            <a:ext cx="8229600" cy="1143000"/>
          </a:xfrm>
        </p:spPr>
        <p:txBody>
          <a:bodyPr>
            <a:normAutofit fontScale="90000"/>
          </a:bodyPr>
          <a:lstStyle/>
          <a:p>
            <a:r>
              <a:rPr lang="es-MX" dirty="0" smtClean="0"/>
              <a:t>IV. Vibraciones libres no amortiguadas</a:t>
            </a:r>
            <a:endParaRPr lang="es-MX" dirty="0"/>
          </a:p>
        </p:txBody>
      </p:sp>
      <p:sp>
        <p:nvSpPr>
          <p:cNvPr id="3" name="2 Marcador de contenido"/>
          <p:cNvSpPr>
            <a:spLocks noGrp="1"/>
          </p:cNvSpPr>
          <p:nvPr>
            <p:ph idx="1"/>
          </p:nvPr>
        </p:nvSpPr>
        <p:spPr/>
        <p:txBody>
          <a:bodyPr>
            <a:normAutofit/>
          </a:bodyPr>
          <a:lstStyle/>
          <a:p>
            <a:pPr>
              <a:buNone/>
            </a:pPr>
            <a:r>
              <a:rPr lang="es-MX" dirty="0" smtClean="0"/>
              <a:t>Cuando un sistema vibra bajo condiciones iniciales de desplazamiento y velocidad, entonces se conocen los valores de q(0),</a:t>
            </a:r>
          </a:p>
          <a:p>
            <a:pPr>
              <a:buNone/>
            </a:pPr>
            <a:r>
              <a:rPr lang="es-MX" dirty="0" smtClean="0"/>
              <a:t>Las vibraciones del sistema se definen con la ecuación:</a:t>
            </a:r>
          </a:p>
          <a:p>
            <a:pPr>
              <a:buNone/>
            </a:pPr>
            <a:r>
              <a:rPr lang="es-MX" dirty="0" smtClean="0"/>
              <a:t>La solución obtenida es de la forma   </a:t>
            </a:r>
          </a:p>
          <a:p>
            <a:pPr algn="ctr">
              <a:buNone/>
            </a:pPr>
            <a:endParaRPr lang="es-MX" dirty="0"/>
          </a:p>
        </p:txBody>
      </p:sp>
      <p:graphicFrame>
        <p:nvGraphicFramePr>
          <p:cNvPr id="4" name="3 Objeto"/>
          <p:cNvGraphicFramePr>
            <a:graphicFrameLocks noChangeAspect="1"/>
          </p:cNvGraphicFramePr>
          <p:nvPr/>
        </p:nvGraphicFramePr>
        <p:xfrm>
          <a:off x="3214678" y="4929198"/>
          <a:ext cx="2428892" cy="501652"/>
        </p:xfrm>
        <a:graphic>
          <a:graphicData uri="http://schemas.openxmlformats.org/presentationml/2006/ole">
            <mc:AlternateContent xmlns:mc="http://schemas.openxmlformats.org/markup-compatibility/2006">
              <mc:Choice xmlns:v="urn:schemas-microsoft-com:vml" Requires="v">
                <p:oleObj spid="_x0000_s25626" name="Ecuación" r:id="rId3" imgW="1028520" imgH="215640" progId="Equation.3">
                  <p:embed/>
                </p:oleObj>
              </mc:Choice>
              <mc:Fallback>
                <p:oleObj name="Ecuación" r:id="rId3" imgW="10285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4678" y="4929198"/>
                        <a:ext cx="2428892" cy="5016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3" name="Object 3"/>
          <p:cNvGraphicFramePr>
            <a:graphicFrameLocks noChangeAspect="1"/>
          </p:cNvGraphicFramePr>
          <p:nvPr/>
        </p:nvGraphicFramePr>
        <p:xfrm>
          <a:off x="7643834" y="2643182"/>
          <a:ext cx="571504" cy="476252"/>
        </p:xfrm>
        <a:graphic>
          <a:graphicData uri="http://schemas.openxmlformats.org/presentationml/2006/ole">
            <mc:AlternateContent xmlns:mc="http://schemas.openxmlformats.org/markup-compatibility/2006">
              <mc:Choice xmlns:v="urn:schemas-microsoft-com:vml" Requires="v">
                <p:oleObj spid="_x0000_s25627" name="Ecuación" r:id="rId5" imgW="266400" imgH="190440" progId="Equation.3">
                  <p:embed/>
                </p:oleObj>
              </mc:Choice>
              <mc:Fallback>
                <p:oleObj name="Ecuación" r:id="rId5" imgW="266400" imgH="1904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43834" y="2643182"/>
                        <a:ext cx="571504" cy="476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04" name="Object 4"/>
          <p:cNvGraphicFramePr>
            <a:graphicFrameLocks noChangeAspect="1"/>
          </p:cNvGraphicFramePr>
          <p:nvPr/>
        </p:nvGraphicFramePr>
        <p:xfrm>
          <a:off x="3357554" y="3857628"/>
          <a:ext cx="1857388" cy="547690"/>
        </p:xfrm>
        <a:graphic>
          <a:graphicData uri="http://schemas.openxmlformats.org/presentationml/2006/ole">
            <mc:AlternateContent xmlns:mc="http://schemas.openxmlformats.org/markup-compatibility/2006">
              <mc:Choice xmlns:v="urn:schemas-microsoft-com:vml" Requires="v">
                <p:oleObj spid="_x0000_s25628" name="Ecuación" r:id="rId7" imgW="634680" imgH="190440" progId="Equation.3">
                  <p:embed/>
                </p:oleObj>
              </mc:Choice>
              <mc:Fallback>
                <p:oleObj name="Ecuación" r:id="rId7" imgW="634680" imgH="1904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7554" y="3857628"/>
                        <a:ext cx="1857388" cy="547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413792"/>
            <a:ext cx="8229600" cy="1143000"/>
          </a:xfrm>
        </p:spPr>
        <p:txBody>
          <a:bodyPr>
            <a:normAutofit fontScale="90000"/>
          </a:bodyPr>
          <a:lstStyle/>
          <a:p>
            <a:r>
              <a:rPr lang="es-MX" dirty="0" smtClean="0"/>
              <a:t>IV. Vibraciones libres no amortiguadas</a:t>
            </a:r>
            <a:endParaRPr lang="es-MX" dirty="0"/>
          </a:p>
        </p:txBody>
      </p:sp>
      <p:sp>
        <p:nvSpPr>
          <p:cNvPr id="3" name="2 Marcador de contenido"/>
          <p:cNvSpPr>
            <a:spLocks noGrp="1"/>
          </p:cNvSpPr>
          <p:nvPr>
            <p:ph idx="1"/>
          </p:nvPr>
        </p:nvSpPr>
        <p:spPr/>
        <p:txBody>
          <a:bodyPr/>
          <a:lstStyle/>
          <a:p>
            <a:pPr>
              <a:buNone/>
            </a:pPr>
            <a:r>
              <a:rPr lang="es-MX" dirty="0" smtClean="0"/>
              <a:t>Sustituyendo la ecuación anterior en la ecuación de trabajo virtual se obtiene:</a:t>
            </a:r>
          </a:p>
          <a:p>
            <a:pPr>
              <a:buNone/>
            </a:pPr>
            <a:endParaRPr lang="es-MX" dirty="0" smtClean="0"/>
          </a:p>
          <a:p>
            <a:pPr>
              <a:buNone/>
            </a:pPr>
            <a:r>
              <a:rPr lang="es-MX" dirty="0" smtClean="0"/>
              <a:t>Como                       entonces</a:t>
            </a:r>
          </a:p>
          <a:p>
            <a:pPr>
              <a:buNone/>
            </a:pPr>
            <a:endParaRPr lang="es-MX" dirty="0" smtClean="0"/>
          </a:p>
          <a:p>
            <a:pPr>
              <a:buNone/>
            </a:pPr>
            <a:endParaRPr lang="es-MX" dirty="0" smtClean="0"/>
          </a:p>
          <a:p>
            <a:pPr algn="ctr">
              <a:buNone/>
            </a:pPr>
            <a:endParaRPr lang="es-MX" dirty="0" smtClean="0"/>
          </a:p>
          <a:p>
            <a:pPr>
              <a:buNone/>
            </a:pPr>
            <a:endParaRPr lang="es-MX" dirty="0" smtClean="0"/>
          </a:p>
          <a:p>
            <a:pPr>
              <a:buNone/>
            </a:pPr>
            <a:endParaRPr lang="es-MX" dirty="0" smtClean="0"/>
          </a:p>
          <a:p>
            <a:pPr algn="ctr">
              <a:buNone/>
            </a:pPr>
            <a:endParaRPr lang="es-MX" dirty="0" smtClean="0"/>
          </a:p>
          <a:p>
            <a:pPr>
              <a:buNone/>
            </a:pPr>
            <a:endParaRPr lang="es-MX" dirty="0" smtClean="0"/>
          </a:p>
          <a:p>
            <a:pPr algn="ctr">
              <a:buNone/>
            </a:pPr>
            <a:endParaRPr lang="es-MX" dirty="0" smtClean="0"/>
          </a:p>
          <a:p>
            <a:pPr algn="ctr">
              <a:buNone/>
            </a:pPr>
            <a:endParaRPr lang="es-MX" dirty="0"/>
          </a:p>
        </p:txBody>
      </p:sp>
      <p:graphicFrame>
        <p:nvGraphicFramePr>
          <p:cNvPr id="26627" name="Object 3"/>
          <p:cNvGraphicFramePr>
            <a:graphicFrameLocks noChangeAspect="1"/>
          </p:cNvGraphicFramePr>
          <p:nvPr/>
        </p:nvGraphicFramePr>
        <p:xfrm>
          <a:off x="3143240" y="2714620"/>
          <a:ext cx="2357454" cy="430214"/>
        </p:xfrm>
        <a:graphic>
          <a:graphicData uri="http://schemas.openxmlformats.org/presentationml/2006/ole">
            <mc:AlternateContent xmlns:mc="http://schemas.openxmlformats.org/markup-compatibility/2006">
              <mc:Choice xmlns:v="urn:schemas-microsoft-com:vml" Requires="v">
                <p:oleObj spid="_x0000_s26675" name="Ecuación" r:id="rId3" imgW="1130040" imgH="215640" progId="Equation.3">
                  <p:embed/>
                </p:oleObj>
              </mc:Choice>
              <mc:Fallback>
                <p:oleObj name="Ecuación" r:id="rId3" imgW="113004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40" y="2714620"/>
                        <a:ext cx="2357454" cy="430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28" name="Object 4"/>
          <p:cNvGraphicFramePr>
            <a:graphicFrameLocks noChangeAspect="1"/>
          </p:cNvGraphicFramePr>
          <p:nvPr/>
        </p:nvGraphicFramePr>
        <p:xfrm>
          <a:off x="1714480" y="3214686"/>
          <a:ext cx="1785950" cy="619128"/>
        </p:xfrm>
        <a:graphic>
          <a:graphicData uri="http://schemas.openxmlformats.org/presentationml/2006/ole">
            <mc:AlternateContent xmlns:mc="http://schemas.openxmlformats.org/markup-compatibility/2006">
              <mc:Choice xmlns:v="urn:schemas-microsoft-com:vml" Requires="v">
                <p:oleObj spid="_x0000_s26676" name="Ecuación" r:id="rId5" imgW="457200" imgH="190440" progId="Equation.3">
                  <p:embed/>
                </p:oleObj>
              </mc:Choice>
              <mc:Fallback>
                <p:oleObj name="Ecuación" r:id="rId5" imgW="457200" imgH="1904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4480" y="3214686"/>
                        <a:ext cx="1785950" cy="619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29" name="Object 5"/>
          <p:cNvGraphicFramePr>
            <a:graphicFrameLocks noChangeAspect="1"/>
          </p:cNvGraphicFramePr>
          <p:nvPr/>
        </p:nvGraphicFramePr>
        <p:xfrm>
          <a:off x="3428992" y="3929066"/>
          <a:ext cx="2071702" cy="476252"/>
        </p:xfrm>
        <a:graphic>
          <a:graphicData uri="http://schemas.openxmlformats.org/presentationml/2006/ole">
            <mc:AlternateContent xmlns:mc="http://schemas.openxmlformats.org/markup-compatibility/2006">
              <mc:Choice xmlns:v="urn:schemas-microsoft-com:vml" Requires="v">
                <p:oleObj spid="_x0000_s26677" name="Ecuación" r:id="rId7" imgW="761760" imgH="190440" progId="Equation.3">
                  <p:embed/>
                </p:oleObj>
              </mc:Choice>
              <mc:Fallback>
                <p:oleObj name="Ecuación" r:id="rId7" imgW="761760" imgH="19044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8992" y="3929066"/>
                        <a:ext cx="2071702" cy="476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0" name="Object 6"/>
          <p:cNvGraphicFramePr>
            <a:graphicFrameLocks noChangeAspect="1"/>
          </p:cNvGraphicFramePr>
          <p:nvPr/>
        </p:nvGraphicFramePr>
        <p:xfrm>
          <a:off x="3286116" y="4643446"/>
          <a:ext cx="2571768" cy="476252"/>
        </p:xfrm>
        <a:graphic>
          <a:graphicData uri="http://schemas.openxmlformats.org/presentationml/2006/ole">
            <mc:AlternateContent xmlns:mc="http://schemas.openxmlformats.org/markup-compatibility/2006">
              <mc:Choice xmlns:v="urn:schemas-microsoft-com:vml" Requires="v">
                <p:oleObj spid="_x0000_s26678" name="Ecuación" r:id="rId9" imgW="1143000" imgH="190440" progId="Equation.3">
                  <p:embed/>
                </p:oleObj>
              </mc:Choice>
              <mc:Fallback>
                <p:oleObj name="Ecuación" r:id="rId9" imgW="1143000" imgH="19044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86116" y="4643446"/>
                        <a:ext cx="2571768" cy="476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8 Objeto"/>
          <p:cNvGraphicFramePr>
            <a:graphicFrameLocks noChangeAspect="1"/>
          </p:cNvGraphicFramePr>
          <p:nvPr/>
        </p:nvGraphicFramePr>
        <p:xfrm>
          <a:off x="4114800" y="3333750"/>
          <a:ext cx="914400" cy="190500"/>
        </p:xfrm>
        <a:graphic>
          <a:graphicData uri="http://schemas.openxmlformats.org/presentationml/2006/ole">
            <mc:AlternateContent xmlns:mc="http://schemas.openxmlformats.org/markup-compatibility/2006">
              <mc:Choice xmlns:v="urn:schemas-microsoft-com:vml" Requires="v">
                <p:oleObj spid="_x0000_s26679" name="Ecuación" r:id="rId11" imgW="914400" imgH="190440" progId="Equation.3">
                  <p:embed/>
                </p:oleObj>
              </mc:Choice>
              <mc:Fallback>
                <p:oleObj name="Ecuación" r:id="rId11" imgW="914400" imgH="190440" progId="Equation.3">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14800" y="333375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2" name="Object 8"/>
          <p:cNvGraphicFramePr>
            <a:graphicFrameLocks noChangeAspect="1"/>
          </p:cNvGraphicFramePr>
          <p:nvPr/>
        </p:nvGraphicFramePr>
        <p:xfrm>
          <a:off x="3643306" y="5286388"/>
          <a:ext cx="2071702" cy="404814"/>
        </p:xfrm>
        <a:graphic>
          <a:graphicData uri="http://schemas.openxmlformats.org/presentationml/2006/ole">
            <mc:AlternateContent xmlns:mc="http://schemas.openxmlformats.org/markup-compatibility/2006">
              <mc:Choice xmlns:v="urn:schemas-microsoft-com:vml" Requires="v">
                <p:oleObj spid="_x0000_s26680" name="Ecuación" r:id="rId13" imgW="914400" imgH="190440" progId="Equation.3">
                  <p:embed/>
                </p:oleObj>
              </mc:Choice>
              <mc:Fallback>
                <p:oleObj name="Ecuación" r:id="rId13" imgW="914400" imgH="190440" progId="Equation.3">
                  <p:embed/>
                  <p:pic>
                    <p:nvPicPr>
                      <p:cNvPr id="0"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43306" y="5286388"/>
                        <a:ext cx="2071702" cy="40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373856"/>
            <a:ext cx="8229600" cy="1143000"/>
          </a:xfrm>
        </p:spPr>
        <p:txBody>
          <a:bodyPr>
            <a:normAutofit fontScale="90000"/>
          </a:bodyPr>
          <a:lstStyle/>
          <a:p>
            <a:r>
              <a:rPr lang="es-MX" dirty="0" smtClean="0"/>
              <a:t>IV. Vibraciones libres no amortiguadas</a:t>
            </a:r>
            <a:endParaRPr lang="es-MX" dirty="0"/>
          </a:p>
        </p:txBody>
      </p:sp>
      <p:sp>
        <p:nvSpPr>
          <p:cNvPr id="3" name="2 Marcador de contenido"/>
          <p:cNvSpPr>
            <a:spLocks noGrp="1"/>
          </p:cNvSpPr>
          <p:nvPr>
            <p:ph idx="1"/>
          </p:nvPr>
        </p:nvSpPr>
        <p:spPr/>
        <p:txBody>
          <a:bodyPr/>
          <a:lstStyle/>
          <a:p>
            <a:pPr>
              <a:buNone/>
            </a:pPr>
            <a:r>
              <a:rPr lang="es-MX" dirty="0" smtClean="0"/>
              <a:t>Las frecuencias naturales del sistema </a:t>
            </a:r>
            <a:r>
              <a:rPr lang="el-GR" dirty="0" smtClean="0"/>
              <a:t>ω</a:t>
            </a:r>
            <a:r>
              <a:rPr lang="es-MX" sz="1800" dirty="0" smtClean="0"/>
              <a:t>1</a:t>
            </a:r>
            <a:r>
              <a:rPr lang="es-MX" dirty="0" smtClean="0"/>
              <a:t>, </a:t>
            </a:r>
            <a:r>
              <a:rPr lang="el-GR" dirty="0" smtClean="0"/>
              <a:t>ω</a:t>
            </a:r>
            <a:r>
              <a:rPr lang="es-MX" sz="1800" dirty="0" smtClean="0"/>
              <a:t>2</a:t>
            </a:r>
            <a:r>
              <a:rPr lang="es-MX" dirty="0" smtClean="0"/>
              <a:t>,…, </a:t>
            </a:r>
            <a:r>
              <a:rPr lang="el-GR" dirty="0" smtClean="0"/>
              <a:t>ω</a:t>
            </a:r>
            <a:r>
              <a:rPr lang="es-MX" sz="1800" dirty="0" smtClean="0"/>
              <a:t>N</a:t>
            </a:r>
            <a:r>
              <a:rPr lang="es-MX" dirty="0" smtClean="0"/>
              <a:t> se obtienen del determinante de la ecuación anterior:</a:t>
            </a:r>
          </a:p>
          <a:p>
            <a:pPr>
              <a:buNone/>
            </a:pPr>
            <a:endParaRPr lang="es-MX" dirty="0" smtClean="0"/>
          </a:p>
          <a:p>
            <a:pPr algn="ctr">
              <a:buNone/>
            </a:pPr>
            <a:endParaRPr lang="es-MX" dirty="0"/>
          </a:p>
        </p:txBody>
      </p:sp>
      <p:graphicFrame>
        <p:nvGraphicFramePr>
          <p:cNvPr id="4" name="3 Objeto"/>
          <p:cNvGraphicFramePr>
            <a:graphicFrameLocks noChangeAspect="1"/>
          </p:cNvGraphicFramePr>
          <p:nvPr/>
        </p:nvGraphicFramePr>
        <p:xfrm>
          <a:off x="4114800" y="3333750"/>
          <a:ext cx="914400" cy="190500"/>
        </p:xfrm>
        <a:graphic>
          <a:graphicData uri="http://schemas.openxmlformats.org/presentationml/2006/ole">
            <mc:AlternateContent xmlns:mc="http://schemas.openxmlformats.org/markup-compatibility/2006">
              <mc:Choice xmlns:v="urn:schemas-microsoft-com:vml" Requires="v">
                <p:oleObj spid="_x0000_s27667" name="Ecuación" r:id="rId3" imgW="914400" imgH="190440" progId="Equation.3">
                  <p:embed/>
                </p:oleObj>
              </mc:Choice>
              <mc:Fallback>
                <p:oleObj name="Ecuación" r:id="rId3" imgW="914400" imgH="1904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333375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52" name="Object 4"/>
          <p:cNvGraphicFramePr>
            <a:graphicFrameLocks noChangeAspect="1"/>
          </p:cNvGraphicFramePr>
          <p:nvPr/>
        </p:nvGraphicFramePr>
        <p:xfrm>
          <a:off x="2928926" y="3500438"/>
          <a:ext cx="3571900" cy="715966"/>
        </p:xfrm>
        <a:graphic>
          <a:graphicData uri="http://schemas.openxmlformats.org/presentationml/2006/ole">
            <mc:AlternateContent xmlns:mc="http://schemas.openxmlformats.org/markup-compatibility/2006">
              <mc:Choice xmlns:v="urn:schemas-microsoft-com:vml" Requires="v">
                <p:oleObj spid="_x0000_s27668" name="Ecuación" r:id="rId5" imgW="1206360" imgH="215640" progId="Equation.3">
                  <p:embed/>
                </p:oleObj>
              </mc:Choice>
              <mc:Fallback>
                <p:oleObj name="Ecuación" r:id="rId5" imgW="1206360" imgH="2156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8926" y="3500438"/>
                        <a:ext cx="3571900" cy="715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 Modos de vibración</a:t>
            </a:r>
            <a:endParaRPr lang="es-MX" dirty="0"/>
          </a:p>
        </p:txBody>
      </p:sp>
      <p:sp>
        <p:nvSpPr>
          <p:cNvPr id="3" name="2 Marcador de contenido"/>
          <p:cNvSpPr>
            <a:spLocks noGrp="1"/>
          </p:cNvSpPr>
          <p:nvPr>
            <p:ph idx="1"/>
          </p:nvPr>
        </p:nvSpPr>
        <p:spPr/>
        <p:txBody>
          <a:bodyPr/>
          <a:lstStyle/>
          <a:p>
            <a:pPr>
              <a:buNone/>
            </a:pPr>
            <a:r>
              <a:rPr lang="es-MX" dirty="0" smtClean="0"/>
              <a:t>Para cada frecuencia natural </a:t>
            </a:r>
            <a:r>
              <a:rPr lang="el-GR" dirty="0" smtClean="0"/>
              <a:t>ω</a:t>
            </a:r>
            <a:r>
              <a:rPr lang="es-MX" sz="1800" dirty="0" smtClean="0"/>
              <a:t>i</a:t>
            </a:r>
            <a:r>
              <a:rPr lang="es-MX" dirty="0" smtClean="0"/>
              <a:t>, i = 1, 2, . . . ,N, existe un modo de vibración X</a:t>
            </a:r>
            <a:r>
              <a:rPr lang="es-MX" sz="1800" dirty="0" smtClean="0"/>
              <a:t>i</a:t>
            </a:r>
            <a:r>
              <a:rPr lang="es-MX" dirty="0" smtClean="0"/>
              <a:t> que satisface la ecuación</a:t>
            </a:r>
          </a:p>
          <a:p>
            <a:pPr>
              <a:buNone/>
            </a:pPr>
            <a:endParaRPr lang="es-MX" dirty="0" smtClean="0"/>
          </a:p>
          <a:p>
            <a:pPr>
              <a:buNone/>
            </a:pPr>
            <a:r>
              <a:rPr lang="es-MX" dirty="0" smtClean="0"/>
              <a:t>donde el modo de vibración (vector propio) X</a:t>
            </a:r>
            <a:r>
              <a:rPr lang="es-MX" sz="1800" dirty="0" smtClean="0"/>
              <a:t>i</a:t>
            </a:r>
            <a:r>
              <a:rPr lang="es-MX" dirty="0" smtClean="0"/>
              <a:t> es un vector de la forma:</a:t>
            </a:r>
          </a:p>
          <a:p>
            <a:pPr algn="ctr">
              <a:buNone/>
            </a:pPr>
            <a:endParaRPr lang="es-MX" dirty="0" smtClean="0"/>
          </a:p>
          <a:p>
            <a:pPr algn="ctr">
              <a:buNone/>
            </a:pPr>
            <a:endParaRPr lang="es-MX" dirty="0" smtClean="0"/>
          </a:p>
          <a:p>
            <a:pPr>
              <a:buNone/>
            </a:pPr>
            <a:endParaRPr lang="es-MX" dirty="0"/>
          </a:p>
        </p:txBody>
      </p:sp>
      <p:graphicFrame>
        <p:nvGraphicFramePr>
          <p:cNvPr id="28675" name="Object 3"/>
          <p:cNvGraphicFramePr>
            <a:graphicFrameLocks noChangeAspect="1"/>
          </p:cNvGraphicFramePr>
          <p:nvPr/>
        </p:nvGraphicFramePr>
        <p:xfrm>
          <a:off x="3428992" y="3143248"/>
          <a:ext cx="2143140" cy="501652"/>
        </p:xfrm>
        <a:graphic>
          <a:graphicData uri="http://schemas.openxmlformats.org/presentationml/2006/ole">
            <mc:AlternateContent xmlns:mc="http://schemas.openxmlformats.org/markup-compatibility/2006">
              <mc:Choice xmlns:v="urn:schemas-microsoft-com:vml" Requires="v">
                <p:oleObj spid="_x0000_s28691" name="Ecuación" r:id="rId3" imgW="850680" imgH="215640" progId="Equation.3">
                  <p:embed/>
                </p:oleObj>
              </mc:Choice>
              <mc:Fallback>
                <p:oleObj name="Ecuación" r:id="rId3" imgW="85068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8992" y="3143248"/>
                        <a:ext cx="2143140" cy="501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6" name="Object 4"/>
          <p:cNvGraphicFramePr>
            <a:graphicFrameLocks noChangeAspect="1"/>
          </p:cNvGraphicFramePr>
          <p:nvPr/>
        </p:nvGraphicFramePr>
        <p:xfrm>
          <a:off x="3071802" y="4929198"/>
          <a:ext cx="3214710" cy="585790"/>
        </p:xfrm>
        <a:graphic>
          <a:graphicData uri="http://schemas.openxmlformats.org/presentationml/2006/ole">
            <mc:AlternateContent xmlns:mc="http://schemas.openxmlformats.org/markup-compatibility/2006">
              <mc:Choice xmlns:v="urn:schemas-microsoft-com:vml" Requires="v">
                <p:oleObj spid="_x0000_s28692" name="Ecuación" r:id="rId5" imgW="1282680" imgH="228600" progId="Equation.3">
                  <p:embed/>
                </p:oleObj>
              </mc:Choice>
              <mc:Fallback>
                <p:oleObj name="Ecuación" r:id="rId5" imgW="1282680" imgH="2286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71802" y="4929198"/>
                        <a:ext cx="3214710" cy="585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 Modos de vibración</a:t>
            </a:r>
            <a:endParaRPr lang="es-MX" dirty="0"/>
          </a:p>
        </p:txBody>
      </p:sp>
      <p:sp>
        <p:nvSpPr>
          <p:cNvPr id="3" name="2 Marcador de contenido"/>
          <p:cNvSpPr>
            <a:spLocks noGrp="1"/>
          </p:cNvSpPr>
          <p:nvPr>
            <p:ph idx="1"/>
          </p:nvPr>
        </p:nvSpPr>
        <p:spPr/>
        <p:txBody>
          <a:bodyPr/>
          <a:lstStyle/>
          <a:p>
            <a:pPr>
              <a:buNone/>
            </a:pPr>
            <a:r>
              <a:rPr lang="es-MX" dirty="0" smtClean="0"/>
              <a:t>El modo de vibración definido por la ecuación anterior no es la única solución.</a:t>
            </a:r>
          </a:p>
          <a:p>
            <a:pPr>
              <a:buNone/>
            </a:pPr>
            <a:r>
              <a:rPr lang="es-MX" dirty="0" smtClean="0"/>
              <a:t>A veces el vector propio se normaliza de manera que X</a:t>
            </a:r>
            <a:r>
              <a:rPr lang="es-MX" sz="1800" dirty="0" smtClean="0"/>
              <a:t>1</a:t>
            </a:r>
            <a:r>
              <a:rPr lang="es-MX" dirty="0" smtClean="0"/>
              <a:t> = 1.</a:t>
            </a:r>
          </a:p>
          <a:p>
            <a:pPr>
              <a:buNone/>
            </a:pPr>
            <a:r>
              <a:rPr lang="es-MX" dirty="0" smtClean="0"/>
              <a:t>La solución general es:</a:t>
            </a:r>
          </a:p>
          <a:p>
            <a:pPr algn="ctr">
              <a:buNone/>
            </a:pPr>
            <a:endParaRPr lang="es-MX" dirty="0" smtClean="0"/>
          </a:p>
          <a:p>
            <a:pPr>
              <a:buNone/>
            </a:pPr>
            <a:endParaRPr lang="es-MX" dirty="0"/>
          </a:p>
        </p:txBody>
      </p:sp>
      <p:graphicFrame>
        <p:nvGraphicFramePr>
          <p:cNvPr id="4" name="3 Objeto"/>
          <p:cNvGraphicFramePr>
            <a:graphicFrameLocks noChangeAspect="1"/>
          </p:cNvGraphicFramePr>
          <p:nvPr/>
        </p:nvGraphicFramePr>
        <p:xfrm>
          <a:off x="4143372" y="4714884"/>
          <a:ext cx="914400" cy="190500"/>
        </p:xfrm>
        <a:graphic>
          <a:graphicData uri="http://schemas.openxmlformats.org/presentationml/2006/ole">
            <mc:AlternateContent xmlns:mc="http://schemas.openxmlformats.org/markup-compatibility/2006">
              <mc:Choice xmlns:v="urn:schemas-microsoft-com:vml" Requires="v">
                <p:oleObj spid="_x0000_s29714" name="Ecuación" r:id="rId3" imgW="914400" imgH="190440" progId="Equation.3">
                  <p:embed/>
                </p:oleObj>
              </mc:Choice>
              <mc:Fallback>
                <p:oleObj name="Ecuación" r:id="rId3" imgW="914400" imgH="1904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72" y="4714884"/>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699" name="Object 3"/>
          <p:cNvGraphicFramePr>
            <a:graphicFrameLocks noChangeAspect="1"/>
          </p:cNvGraphicFramePr>
          <p:nvPr/>
        </p:nvGraphicFramePr>
        <p:xfrm>
          <a:off x="3000364" y="4429132"/>
          <a:ext cx="4357718" cy="1087442"/>
        </p:xfrm>
        <a:graphic>
          <a:graphicData uri="http://schemas.openxmlformats.org/presentationml/2006/ole">
            <mc:AlternateContent xmlns:mc="http://schemas.openxmlformats.org/markup-compatibility/2006">
              <mc:Choice xmlns:v="urn:schemas-microsoft-com:vml" Requires="v">
                <p:oleObj spid="_x0000_s29715" name="Ecuación" r:id="rId5" imgW="1549080" imgH="444240" progId="Equation.3">
                  <p:embed/>
                </p:oleObj>
              </mc:Choice>
              <mc:Fallback>
                <p:oleObj name="Ecuación" r:id="rId5" imgW="1549080" imgH="4442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00364" y="4429132"/>
                        <a:ext cx="4357718" cy="1087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 Modos de vibración</a:t>
            </a:r>
            <a:endParaRPr lang="es-MX" dirty="0"/>
          </a:p>
        </p:txBody>
      </p:sp>
      <p:sp>
        <p:nvSpPr>
          <p:cNvPr id="3" name="2 Marcador de contenido"/>
          <p:cNvSpPr>
            <a:spLocks noGrp="1"/>
          </p:cNvSpPr>
          <p:nvPr>
            <p:ph idx="1"/>
          </p:nvPr>
        </p:nvSpPr>
        <p:spPr/>
        <p:txBody>
          <a:bodyPr/>
          <a:lstStyle/>
          <a:p>
            <a:pPr>
              <a:buNone/>
            </a:pPr>
            <a:r>
              <a:rPr lang="es-MX" dirty="0" smtClean="0"/>
              <a:t>Las constantes As,     se definen a partir de las condiciones iniciales para los distintos desplazamientos y velocidades</a:t>
            </a:r>
          </a:p>
          <a:p>
            <a:pPr>
              <a:buNone/>
            </a:pPr>
            <a:endParaRPr lang="es-MX" dirty="0" smtClean="0"/>
          </a:p>
          <a:p>
            <a:pPr>
              <a:buNone/>
            </a:pPr>
            <a:endParaRPr lang="es-MX" dirty="0"/>
          </a:p>
        </p:txBody>
      </p:sp>
      <p:graphicFrame>
        <p:nvGraphicFramePr>
          <p:cNvPr id="30724" name="Object 4"/>
          <p:cNvGraphicFramePr>
            <a:graphicFrameLocks noChangeAspect="1"/>
          </p:cNvGraphicFramePr>
          <p:nvPr/>
        </p:nvGraphicFramePr>
        <p:xfrm>
          <a:off x="3643306" y="1643050"/>
          <a:ext cx="285752" cy="404814"/>
        </p:xfrm>
        <a:graphic>
          <a:graphicData uri="http://schemas.openxmlformats.org/presentationml/2006/ole">
            <mc:AlternateContent xmlns:mc="http://schemas.openxmlformats.org/markup-compatibility/2006">
              <mc:Choice xmlns:v="urn:schemas-microsoft-com:vml" Requires="v">
                <p:oleObj spid="_x0000_s30748" name="Ecuación" r:id="rId3" imgW="164880" imgH="190440" progId="Equation.3">
                  <p:embed/>
                </p:oleObj>
              </mc:Choice>
              <mc:Fallback>
                <p:oleObj name="Ecuación" r:id="rId3" imgW="164880" imgH="1904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3306" y="1643050"/>
                        <a:ext cx="285752" cy="40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6 Objeto"/>
          <p:cNvGraphicFramePr>
            <a:graphicFrameLocks noChangeAspect="1"/>
          </p:cNvGraphicFramePr>
          <p:nvPr/>
        </p:nvGraphicFramePr>
        <p:xfrm>
          <a:off x="4114800" y="3333750"/>
          <a:ext cx="914400" cy="190500"/>
        </p:xfrm>
        <a:graphic>
          <a:graphicData uri="http://schemas.openxmlformats.org/presentationml/2006/ole">
            <mc:AlternateContent xmlns:mc="http://schemas.openxmlformats.org/markup-compatibility/2006">
              <mc:Choice xmlns:v="urn:schemas-microsoft-com:vml" Requires="v">
                <p:oleObj spid="_x0000_s30749" name="Ecuación" r:id="rId5" imgW="914400" imgH="190440" progId="Equation.3">
                  <p:embed/>
                </p:oleObj>
              </mc:Choice>
              <mc:Fallback>
                <p:oleObj name="Ecuación" r:id="rId5" imgW="914400" imgH="19044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333375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6" name="Object 6"/>
          <p:cNvGraphicFramePr>
            <a:graphicFrameLocks noChangeAspect="1"/>
          </p:cNvGraphicFramePr>
          <p:nvPr/>
        </p:nvGraphicFramePr>
        <p:xfrm>
          <a:off x="214282" y="3643314"/>
          <a:ext cx="8643998" cy="657228"/>
        </p:xfrm>
        <a:graphic>
          <a:graphicData uri="http://schemas.openxmlformats.org/presentationml/2006/ole">
            <mc:AlternateContent xmlns:mc="http://schemas.openxmlformats.org/markup-compatibility/2006">
              <mc:Choice xmlns:v="urn:schemas-microsoft-com:vml" Requires="v">
                <p:oleObj spid="_x0000_s30750" name="Ecuación" r:id="rId7" imgW="3301920" imgH="228600" progId="Equation.3">
                  <p:embed/>
                </p:oleObj>
              </mc:Choice>
              <mc:Fallback>
                <p:oleObj name="Ecuación" r:id="rId7" imgW="3301920" imgH="2286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4282" y="3643314"/>
                        <a:ext cx="8643998" cy="657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VI. Vibraciones excitadas</a:t>
            </a:r>
            <a:endParaRPr lang="es-MX" dirty="0"/>
          </a:p>
        </p:txBody>
      </p:sp>
      <p:sp>
        <p:nvSpPr>
          <p:cNvPr id="3" name="2 Marcador de contenido"/>
          <p:cNvSpPr>
            <a:spLocks noGrp="1"/>
          </p:cNvSpPr>
          <p:nvPr>
            <p:ph idx="1"/>
          </p:nvPr>
        </p:nvSpPr>
        <p:spPr/>
        <p:txBody>
          <a:bodyPr/>
          <a:lstStyle/>
          <a:p>
            <a:pPr>
              <a:buNone/>
            </a:pPr>
            <a:r>
              <a:rPr lang="es-MX" dirty="0" smtClean="0"/>
              <a:t>Para las excitaciones armónicas con la misma frecuencia </a:t>
            </a:r>
            <a:r>
              <a:rPr lang="el-GR" dirty="0" smtClean="0"/>
              <a:t>Ω</a:t>
            </a:r>
            <a:endParaRPr lang="es-MX" dirty="0" smtClean="0"/>
          </a:p>
          <a:p>
            <a:pPr>
              <a:buNone/>
            </a:pPr>
            <a:endParaRPr lang="es-MX" dirty="0" smtClean="0"/>
          </a:p>
          <a:p>
            <a:pPr>
              <a:buNone/>
            </a:pPr>
            <a:endParaRPr lang="es-MX" dirty="0" smtClean="0"/>
          </a:p>
          <a:p>
            <a:pPr>
              <a:buNone/>
            </a:pPr>
            <a:r>
              <a:rPr lang="es-MX" dirty="0" smtClean="0"/>
              <a:t>La solución de equilibrio obtenida es de forma armónica</a:t>
            </a:r>
          </a:p>
          <a:p>
            <a:pPr algn="ctr">
              <a:buNone/>
            </a:pPr>
            <a:endParaRPr lang="es-MX" dirty="0" smtClean="0"/>
          </a:p>
          <a:p>
            <a:pPr>
              <a:buNone/>
            </a:pPr>
            <a:endParaRPr lang="es-MX" dirty="0" smtClean="0"/>
          </a:p>
          <a:p>
            <a:pPr>
              <a:buNone/>
            </a:pPr>
            <a:endParaRPr lang="es-MX" dirty="0"/>
          </a:p>
        </p:txBody>
      </p:sp>
      <p:graphicFrame>
        <p:nvGraphicFramePr>
          <p:cNvPr id="31747" name="Object 3"/>
          <p:cNvGraphicFramePr>
            <a:graphicFrameLocks noChangeAspect="1"/>
          </p:cNvGraphicFramePr>
          <p:nvPr/>
        </p:nvGraphicFramePr>
        <p:xfrm>
          <a:off x="2143108" y="3000372"/>
          <a:ext cx="4572032" cy="619128"/>
        </p:xfrm>
        <a:graphic>
          <a:graphicData uri="http://schemas.openxmlformats.org/presentationml/2006/ole">
            <mc:AlternateContent xmlns:mc="http://schemas.openxmlformats.org/markup-compatibility/2006">
              <mc:Choice xmlns:v="urn:schemas-microsoft-com:vml" Requires="v">
                <p:oleObj spid="_x0000_s31763" name="Ecuación" r:id="rId3" imgW="1028520" imgH="190440" progId="Equation.3">
                  <p:embed/>
                </p:oleObj>
              </mc:Choice>
              <mc:Fallback>
                <p:oleObj name="Ecuación" r:id="rId3" imgW="1028520" imgH="1904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08" y="3000372"/>
                        <a:ext cx="4572032" cy="619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1748" name="Object 4"/>
          <p:cNvGraphicFramePr>
            <a:graphicFrameLocks noChangeAspect="1"/>
          </p:cNvGraphicFramePr>
          <p:nvPr/>
        </p:nvGraphicFramePr>
        <p:xfrm>
          <a:off x="2786050" y="5072074"/>
          <a:ext cx="3071834" cy="690566"/>
        </p:xfrm>
        <a:graphic>
          <a:graphicData uri="http://schemas.openxmlformats.org/presentationml/2006/ole">
            <mc:AlternateContent xmlns:mc="http://schemas.openxmlformats.org/markup-compatibility/2006">
              <mc:Choice xmlns:v="urn:schemas-microsoft-com:vml" Requires="v">
                <p:oleObj spid="_x0000_s31764" name="Ecuación" r:id="rId5" imgW="749160" imgH="190440" progId="Equation.3">
                  <p:embed/>
                </p:oleObj>
              </mc:Choice>
              <mc:Fallback>
                <p:oleObj name="Ecuación" r:id="rId5" imgW="749160" imgH="1904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86050" y="5072074"/>
                        <a:ext cx="3071834" cy="690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VI. Vibraciones excitadas</a:t>
            </a:r>
            <a:endParaRPr lang="es-MX" dirty="0"/>
          </a:p>
        </p:txBody>
      </p:sp>
      <p:sp>
        <p:nvSpPr>
          <p:cNvPr id="3" name="2 Marcador de contenido"/>
          <p:cNvSpPr>
            <a:spLocks noGrp="1"/>
          </p:cNvSpPr>
          <p:nvPr>
            <p:ph idx="1"/>
          </p:nvPr>
        </p:nvSpPr>
        <p:spPr/>
        <p:txBody>
          <a:bodyPr>
            <a:normAutofit fontScale="85000" lnSpcReduction="20000"/>
          </a:bodyPr>
          <a:lstStyle/>
          <a:p>
            <a:pPr>
              <a:buNone/>
            </a:pPr>
            <a:r>
              <a:rPr lang="es-MX" sz="2800" dirty="0" smtClean="0"/>
              <a:t>y tiene como incógnitas las amplitudes de la vibración:</a:t>
            </a:r>
          </a:p>
          <a:p>
            <a:pPr>
              <a:buNone/>
            </a:pPr>
            <a:endParaRPr lang="es-MX" sz="2800" dirty="0" smtClean="0"/>
          </a:p>
          <a:p>
            <a:pPr>
              <a:buNone/>
            </a:pPr>
            <a:endParaRPr lang="es-MX" sz="2800" dirty="0" smtClean="0"/>
          </a:p>
          <a:p>
            <a:pPr>
              <a:buNone/>
            </a:pPr>
            <a:endParaRPr lang="es-MX" sz="2800" dirty="0" smtClean="0"/>
          </a:p>
          <a:p>
            <a:pPr>
              <a:buNone/>
            </a:pPr>
            <a:r>
              <a:rPr lang="es-MX" sz="2800" dirty="0" smtClean="0"/>
              <a:t>Substituyendo la ecuación de forma armónica en la primera ecuación se obtiene:</a:t>
            </a:r>
          </a:p>
          <a:p>
            <a:pPr>
              <a:buNone/>
            </a:pPr>
            <a:endParaRPr lang="es-MX" sz="2800" dirty="0" smtClean="0"/>
          </a:p>
          <a:p>
            <a:pPr>
              <a:buNone/>
            </a:pPr>
            <a:r>
              <a:rPr lang="es-MX" sz="2800" dirty="0" smtClean="0"/>
              <a:t>Cuando se multiplica el lado izquierdo de esta ecuación por la matriz:</a:t>
            </a:r>
          </a:p>
          <a:p>
            <a:pPr>
              <a:buNone/>
            </a:pPr>
            <a:r>
              <a:rPr lang="es-MX" sz="2800" dirty="0" smtClean="0"/>
              <a:t> </a:t>
            </a:r>
          </a:p>
          <a:p>
            <a:pPr algn="ctr">
              <a:buNone/>
            </a:pPr>
            <a:endParaRPr lang="es-MX" sz="2800" dirty="0" smtClean="0"/>
          </a:p>
          <a:p>
            <a:pPr algn="ctr">
              <a:buNone/>
            </a:pPr>
            <a:r>
              <a:rPr lang="es-MX" sz="2800" dirty="0" smtClean="0"/>
              <a:t> </a:t>
            </a:r>
          </a:p>
          <a:p>
            <a:pPr>
              <a:buNone/>
            </a:pPr>
            <a:endParaRPr lang="es-MX" sz="2800" dirty="0" smtClean="0"/>
          </a:p>
          <a:p>
            <a:pPr>
              <a:buNone/>
            </a:pPr>
            <a:endParaRPr lang="es-MX" sz="2800" dirty="0" smtClean="0"/>
          </a:p>
          <a:p>
            <a:pPr>
              <a:buNone/>
            </a:pPr>
            <a:endParaRPr lang="es-MX" sz="2800" dirty="0" smtClean="0"/>
          </a:p>
          <a:p>
            <a:pPr>
              <a:buNone/>
            </a:pPr>
            <a:endParaRPr lang="es-MX" sz="2800" dirty="0" smtClean="0"/>
          </a:p>
          <a:p>
            <a:pPr>
              <a:buNone/>
            </a:pPr>
            <a:endParaRPr lang="es-MX" sz="2800" dirty="0" smtClean="0"/>
          </a:p>
          <a:p>
            <a:pPr>
              <a:buNone/>
            </a:pPr>
            <a:endParaRPr lang="es-MX" sz="2800" dirty="0" smtClean="0"/>
          </a:p>
          <a:p>
            <a:pPr>
              <a:buNone/>
            </a:pPr>
            <a:endParaRPr lang="es-MX" sz="2800" dirty="0" smtClean="0"/>
          </a:p>
          <a:p>
            <a:pPr algn="ctr">
              <a:buNone/>
            </a:pPr>
            <a:endParaRPr lang="es-MX" sz="2800" dirty="0"/>
          </a:p>
        </p:txBody>
      </p:sp>
      <p:graphicFrame>
        <p:nvGraphicFramePr>
          <p:cNvPr id="4" name="3 Objeto"/>
          <p:cNvGraphicFramePr>
            <a:graphicFrameLocks noChangeAspect="1"/>
          </p:cNvGraphicFramePr>
          <p:nvPr/>
        </p:nvGraphicFramePr>
        <p:xfrm>
          <a:off x="4114800" y="3333750"/>
          <a:ext cx="914400" cy="190500"/>
        </p:xfrm>
        <a:graphic>
          <a:graphicData uri="http://schemas.openxmlformats.org/presentationml/2006/ole">
            <mc:AlternateContent xmlns:mc="http://schemas.openxmlformats.org/markup-compatibility/2006">
              <mc:Choice xmlns:v="urn:schemas-microsoft-com:vml" Requires="v">
                <p:oleObj spid="_x0000_s32812" name="Ecuación" r:id="rId3" imgW="914400" imgH="190440" progId="Equation.3">
                  <p:embed/>
                </p:oleObj>
              </mc:Choice>
              <mc:Fallback>
                <p:oleObj name="Ecuación" r:id="rId3" imgW="914400" imgH="1904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333375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1" name="Object 3"/>
          <p:cNvGraphicFramePr>
            <a:graphicFrameLocks noChangeAspect="1"/>
          </p:cNvGraphicFramePr>
          <p:nvPr/>
        </p:nvGraphicFramePr>
        <p:xfrm>
          <a:off x="2857488" y="2285992"/>
          <a:ext cx="3357586" cy="728666"/>
        </p:xfrm>
        <a:graphic>
          <a:graphicData uri="http://schemas.openxmlformats.org/presentationml/2006/ole">
            <mc:AlternateContent xmlns:mc="http://schemas.openxmlformats.org/markup-compatibility/2006">
              <mc:Choice xmlns:v="urn:schemas-microsoft-com:vml" Requires="v">
                <p:oleObj spid="_x0000_s32813" name="Ecuación" r:id="rId5" imgW="939600" imgH="228600" progId="Equation.3">
                  <p:embed/>
                </p:oleObj>
              </mc:Choice>
              <mc:Fallback>
                <p:oleObj name="Ecuación" r:id="rId5" imgW="93960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7488" y="2285992"/>
                        <a:ext cx="3357586" cy="728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3" name="Object 5"/>
          <p:cNvGraphicFramePr>
            <a:graphicFrameLocks noChangeAspect="1"/>
          </p:cNvGraphicFramePr>
          <p:nvPr/>
        </p:nvGraphicFramePr>
        <p:xfrm>
          <a:off x="3786182" y="3643314"/>
          <a:ext cx="1857388" cy="430214"/>
        </p:xfrm>
        <a:graphic>
          <a:graphicData uri="http://schemas.openxmlformats.org/presentationml/2006/ole">
            <mc:AlternateContent xmlns:mc="http://schemas.openxmlformats.org/markup-compatibility/2006">
              <mc:Choice xmlns:v="urn:schemas-microsoft-com:vml" Requires="v">
                <p:oleObj spid="_x0000_s32814" name="Ecuación" r:id="rId7" imgW="977760" imgH="215640" progId="Equation.3">
                  <p:embed/>
                </p:oleObj>
              </mc:Choice>
              <mc:Fallback>
                <p:oleObj name="Ecuación" r:id="rId7" imgW="977760" imgH="21564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86182" y="3643314"/>
                        <a:ext cx="1857388" cy="430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 name="7 Objeto"/>
          <p:cNvGraphicFramePr>
            <a:graphicFrameLocks noChangeAspect="1"/>
          </p:cNvGraphicFramePr>
          <p:nvPr/>
        </p:nvGraphicFramePr>
        <p:xfrm>
          <a:off x="3929058" y="5214950"/>
          <a:ext cx="914400" cy="190500"/>
        </p:xfrm>
        <a:graphic>
          <a:graphicData uri="http://schemas.openxmlformats.org/presentationml/2006/ole">
            <mc:AlternateContent xmlns:mc="http://schemas.openxmlformats.org/markup-compatibility/2006">
              <mc:Choice xmlns:v="urn:schemas-microsoft-com:vml" Requires="v">
                <p:oleObj spid="_x0000_s32815" name="Ecuación" r:id="rId9" imgW="914400" imgH="190440" progId="Equation.3">
                  <p:embed/>
                </p:oleObj>
              </mc:Choice>
              <mc:Fallback>
                <p:oleObj name="Ecuación" r:id="rId9" imgW="914400" imgH="19044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9058" y="521495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6" name="Object 8"/>
          <p:cNvGraphicFramePr>
            <a:graphicFrameLocks noChangeAspect="1"/>
          </p:cNvGraphicFramePr>
          <p:nvPr/>
        </p:nvGraphicFramePr>
        <p:xfrm>
          <a:off x="3214678" y="5000636"/>
          <a:ext cx="2214578" cy="501652"/>
        </p:xfrm>
        <a:graphic>
          <a:graphicData uri="http://schemas.openxmlformats.org/presentationml/2006/ole">
            <mc:AlternateContent xmlns:mc="http://schemas.openxmlformats.org/markup-compatibility/2006">
              <mc:Choice xmlns:v="urn:schemas-microsoft-com:vml" Requires="v">
                <p:oleObj spid="_x0000_s32816" name="Ecuación" r:id="rId10" imgW="736560" imgH="215640" progId="Equation.3">
                  <p:embed/>
                </p:oleObj>
              </mc:Choice>
              <mc:Fallback>
                <p:oleObj name="Ecuación" r:id="rId10" imgW="736560" imgH="215640" progId="Equation.3">
                  <p:embed/>
                  <p:pic>
                    <p:nvPicPr>
                      <p:cNvPr id="0" name="Picture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14678" y="5000636"/>
                        <a:ext cx="2214578" cy="501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1714512"/>
          </a:xfrm>
        </p:spPr>
        <p:txBody>
          <a:bodyPr>
            <a:normAutofit/>
          </a:bodyPr>
          <a:lstStyle/>
          <a:p>
            <a:r>
              <a:rPr lang="es-MX" sz="8000" dirty="0" smtClean="0"/>
              <a:t>Capítulo 6</a:t>
            </a:r>
            <a:endParaRPr lang="es-MX" sz="8000" dirty="0"/>
          </a:p>
        </p:txBody>
      </p:sp>
      <p:sp>
        <p:nvSpPr>
          <p:cNvPr id="3" name="2 Marcador de contenido"/>
          <p:cNvSpPr>
            <a:spLocks noGrp="1"/>
          </p:cNvSpPr>
          <p:nvPr>
            <p:ph idx="1"/>
          </p:nvPr>
        </p:nvSpPr>
        <p:spPr>
          <a:xfrm>
            <a:off x="683568" y="2564904"/>
            <a:ext cx="8229600" cy="1982783"/>
          </a:xfrm>
        </p:spPr>
        <p:txBody>
          <a:bodyPr>
            <a:normAutofit/>
          </a:bodyPr>
          <a:lstStyle/>
          <a:p>
            <a:pPr algn="ctr">
              <a:buNone/>
            </a:pPr>
            <a:r>
              <a:rPr lang="es-MX" sz="6000" dirty="0" smtClean="0">
                <a:effectLst>
                  <a:outerShdw blurRad="38100" dist="38100" dir="2700000" algn="tl">
                    <a:srgbClr val="000000">
                      <a:alpha val="43137"/>
                    </a:srgbClr>
                  </a:outerShdw>
                </a:effectLst>
              </a:rPr>
              <a:t>Sistemas de N grados de libertad</a:t>
            </a:r>
            <a:endParaRPr lang="es-MX" sz="6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VI. Vibraciones excitadas</a:t>
            </a:r>
            <a:endParaRPr lang="es-MX" dirty="0"/>
          </a:p>
        </p:txBody>
      </p:sp>
      <p:sp>
        <p:nvSpPr>
          <p:cNvPr id="3" name="2 Marcador de contenido"/>
          <p:cNvSpPr>
            <a:spLocks noGrp="1"/>
          </p:cNvSpPr>
          <p:nvPr>
            <p:ph idx="1"/>
          </p:nvPr>
        </p:nvSpPr>
        <p:spPr/>
        <p:txBody>
          <a:bodyPr>
            <a:normAutofit fontScale="92500" lnSpcReduction="20000"/>
          </a:bodyPr>
          <a:lstStyle/>
          <a:p>
            <a:pPr>
              <a:buNone/>
            </a:pPr>
            <a:r>
              <a:rPr lang="es-MX" dirty="0" smtClean="0"/>
              <a:t>Se obtiene:</a:t>
            </a:r>
          </a:p>
          <a:p>
            <a:pPr>
              <a:buNone/>
            </a:pPr>
            <a:endParaRPr lang="es-MX" dirty="0" smtClean="0"/>
          </a:p>
          <a:p>
            <a:pPr>
              <a:buNone/>
            </a:pPr>
            <a:endParaRPr lang="es-MX" dirty="0" smtClean="0"/>
          </a:p>
          <a:p>
            <a:pPr>
              <a:buNone/>
            </a:pPr>
            <a:r>
              <a:rPr lang="es-MX" dirty="0" smtClean="0"/>
              <a:t>Donde</a:t>
            </a:r>
          </a:p>
          <a:p>
            <a:pPr>
              <a:buNone/>
            </a:pPr>
            <a:endParaRPr lang="es-MX" dirty="0" smtClean="0"/>
          </a:p>
          <a:p>
            <a:pPr>
              <a:buNone/>
            </a:pPr>
            <a:endParaRPr lang="es-MX" dirty="0" smtClean="0"/>
          </a:p>
          <a:p>
            <a:pPr>
              <a:buNone/>
            </a:pPr>
            <a:endParaRPr lang="es-MX" dirty="0" smtClean="0"/>
          </a:p>
          <a:p>
            <a:pPr>
              <a:buNone/>
            </a:pPr>
            <a:r>
              <a:rPr lang="es-MX" dirty="0" smtClean="0"/>
              <a:t>Con el programa MATLAB se pueden calcular el determinante, la matriz de inversión y las amplitudes de las vibraciones.</a:t>
            </a:r>
          </a:p>
          <a:p>
            <a:pPr algn="ctr">
              <a:buNone/>
            </a:pPr>
            <a:endParaRPr lang="es-MX" dirty="0" smtClean="0"/>
          </a:p>
          <a:p>
            <a:pPr algn="ctr">
              <a:buNone/>
            </a:pPr>
            <a:endParaRPr lang="es-MX" dirty="0"/>
          </a:p>
        </p:txBody>
      </p:sp>
      <p:graphicFrame>
        <p:nvGraphicFramePr>
          <p:cNvPr id="4" name="3 Objeto"/>
          <p:cNvGraphicFramePr>
            <a:graphicFrameLocks noChangeAspect="1"/>
          </p:cNvGraphicFramePr>
          <p:nvPr/>
        </p:nvGraphicFramePr>
        <p:xfrm>
          <a:off x="4114800" y="3333750"/>
          <a:ext cx="914400" cy="190500"/>
        </p:xfrm>
        <a:graphic>
          <a:graphicData uri="http://schemas.openxmlformats.org/presentationml/2006/ole">
            <mc:AlternateContent xmlns:mc="http://schemas.openxmlformats.org/markup-compatibility/2006">
              <mc:Choice xmlns:v="urn:schemas-microsoft-com:vml" Requires="v">
                <p:oleObj spid="_x0000_s33818" name="Ecuación" r:id="rId3" imgW="914400" imgH="190440" progId="Equation.3">
                  <p:embed/>
                </p:oleObj>
              </mc:Choice>
              <mc:Fallback>
                <p:oleObj name="Ecuación" r:id="rId3" imgW="914400" imgH="1904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333375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5" name="Object 3"/>
          <p:cNvGraphicFramePr>
            <a:graphicFrameLocks noChangeAspect="1"/>
          </p:cNvGraphicFramePr>
          <p:nvPr/>
        </p:nvGraphicFramePr>
        <p:xfrm>
          <a:off x="3071802" y="2357430"/>
          <a:ext cx="3143272" cy="715966"/>
        </p:xfrm>
        <a:graphic>
          <a:graphicData uri="http://schemas.openxmlformats.org/presentationml/2006/ole">
            <mc:AlternateContent xmlns:mc="http://schemas.openxmlformats.org/markup-compatibility/2006">
              <mc:Choice xmlns:v="urn:schemas-microsoft-com:vml" Requires="v">
                <p:oleObj spid="_x0000_s33819" name="Ecuación" r:id="rId5" imgW="939600" imgH="215640" progId="Equation.3">
                  <p:embed/>
                </p:oleObj>
              </mc:Choice>
              <mc:Fallback>
                <p:oleObj name="Ecuación" r:id="rId5" imgW="93960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71802" y="2357430"/>
                        <a:ext cx="3143272" cy="715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796" name="Object 4"/>
          <p:cNvGraphicFramePr>
            <a:graphicFrameLocks noChangeAspect="1"/>
          </p:cNvGraphicFramePr>
          <p:nvPr/>
        </p:nvGraphicFramePr>
        <p:xfrm>
          <a:off x="3214678" y="3714752"/>
          <a:ext cx="2928958" cy="573090"/>
        </p:xfrm>
        <a:graphic>
          <a:graphicData uri="http://schemas.openxmlformats.org/presentationml/2006/ole">
            <mc:AlternateContent xmlns:mc="http://schemas.openxmlformats.org/markup-compatibility/2006">
              <mc:Choice xmlns:v="urn:schemas-microsoft-com:vml" Requires="v">
                <p:oleObj spid="_x0000_s33820" name="Ecuación" r:id="rId7" imgW="1104840" imgH="215640" progId="Equation.3">
                  <p:embed/>
                </p:oleObj>
              </mc:Choice>
              <mc:Fallback>
                <p:oleObj name="Ecuación" r:id="rId7" imgW="1104840" imgH="215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14678" y="3714752"/>
                        <a:ext cx="2928958" cy="573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TEMARIO</a:t>
            </a:r>
            <a:endParaRPr lang="es-MX" dirty="0"/>
          </a:p>
        </p:txBody>
      </p:sp>
      <p:sp>
        <p:nvSpPr>
          <p:cNvPr id="3" name="2 Marcador de contenido"/>
          <p:cNvSpPr>
            <a:spLocks noGrp="1"/>
          </p:cNvSpPr>
          <p:nvPr>
            <p:ph idx="1"/>
          </p:nvPr>
        </p:nvSpPr>
        <p:spPr/>
        <p:txBody>
          <a:bodyPr>
            <a:normAutofit/>
          </a:bodyPr>
          <a:lstStyle/>
          <a:p>
            <a:pPr marL="571500" indent="-571500">
              <a:buAutoNum type="romanUcPeriod"/>
            </a:pPr>
            <a:r>
              <a:rPr lang="es-MX" dirty="0" smtClean="0"/>
              <a:t>Introducción</a:t>
            </a:r>
          </a:p>
          <a:p>
            <a:pPr marL="571500" indent="-571500">
              <a:buAutoNum type="romanUcPeriod"/>
            </a:pPr>
            <a:r>
              <a:rPr lang="es-MX" dirty="0" smtClean="0"/>
              <a:t>Energía potencial y cinética</a:t>
            </a:r>
          </a:p>
          <a:p>
            <a:pPr marL="571500" indent="-571500">
              <a:buAutoNum type="romanUcPeriod"/>
            </a:pPr>
            <a:r>
              <a:rPr lang="es-MX" dirty="0" smtClean="0"/>
              <a:t>Vibraciones alrededor de la posición de equilibrio</a:t>
            </a:r>
          </a:p>
          <a:p>
            <a:pPr marL="571500" indent="-571500">
              <a:buAutoNum type="romanUcPeriod"/>
            </a:pPr>
            <a:r>
              <a:rPr lang="es-MX" dirty="0" smtClean="0"/>
              <a:t>Vibraciones libres no amortiguadas</a:t>
            </a:r>
          </a:p>
          <a:p>
            <a:pPr marL="571500" indent="-571500">
              <a:buAutoNum type="romanUcPeriod"/>
            </a:pPr>
            <a:r>
              <a:rPr lang="es-MX" dirty="0" smtClean="0"/>
              <a:t>Modos de vibración</a:t>
            </a:r>
          </a:p>
          <a:p>
            <a:pPr marL="571500" indent="-571500">
              <a:buAutoNum type="romanUcPeriod"/>
            </a:pPr>
            <a:r>
              <a:rPr lang="es-MX" dirty="0" smtClean="0"/>
              <a:t>Vibraciones excitadas</a:t>
            </a:r>
          </a:p>
          <a:p>
            <a:pPr marL="571500" indent="-571500">
              <a:buNone/>
            </a:pPr>
            <a:endParaRPr lang="es-MX" dirty="0" smtClean="0"/>
          </a:p>
          <a:p>
            <a:pPr marL="571500" indent="-571500">
              <a:buAutoNum type="romanUcPeriod"/>
            </a:pP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 del capítulo 6</a:t>
            </a:r>
            <a:endParaRPr lang="es-MX" dirty="0"/>
          </a:p>
        </p:txBody>
      </p:sp>
      <p:sp>
        <p:nvSpPr>
          <p:cNvPr id="3" name="2 Marcador de contenido"/>
          <p:cNvSpPr>
            <a:spLocks noGrp="1"/>
          </p:cNvSpPr>
          <p:nvPr>
            <p:ph idx="1"/>
          </p:nvPr>
        </p:nvSpPr>
        <p:spPr/>
        <p:txBody>
          <a:bodyPr>
            <a:normAutofit lnSpcReduction="10000"/>
          </a:bodyPr>
          <a:lstStyle/>
          <a:p>
            <a:pPr>
              <a:buNone/>
            </a:pPr>
            <a:r>
              <a:rPr lang="es-MX" dirty="0"/>
              <a:t>El objetivo de este capítulo es establecer y resolver las ecuaciones </a:t>
            </a:r>
            <a:r>
              <a:rPr lang="es-MX" dirty="0" smtClean="0"/>
              <a:t>diferenciales que </a:t>
            </a:r>
            <a:r>
              <a:rPr lang="es-MX" dirty="0"/>
              <a:t>definen las pequeñas vibraciones de los sistemas con N grados </a:t>
            </a:r>
            <a:r>
              <a:rPr lang="es-MX" dirty="0" smtClean="0"/>
              <a:t>de libertad </a:t>
            </a:r>
            <a:r>
              <a:rPr lang="es-MX" dirty="0"/>
              <a:t>alrededor de sus posiciones de </a:t>
            </a:r>
            <a:r>
              <a:rPr lang="es-MX" dirty="0" smtClean="0"/>
              <a:t>equilibrio.</a:t>
            </a:r>
          </a:p>
          <a:p>
            <a:pPr>
              <a:buNone/>
            </a:pPr>
            <a:r>
              <a:rPr lang="es-MX" dirty="0" smtClean="0"/>
              <a:t> </a:t>
            </a:r>
            <a:r>
              <a:rPr lang="es-MX" dirty="0"/>
              <a:t>Se usan técnicas </a:t>
            </a:r>
            <a:r>
              <a:rPr lang="es-MX" dirty="0" smtClean="0"/>
              <a:t>matriciales que permitan presentar las ecuaciones </a:t>
            </a:r>
            <a:r>
              <a:rPr lang="es-MX" dirty="0"/>
              <a:t>de manera más </a:t>
            </a:r>
            <a:r>
              <a:rPr lang="es-MX" dirty="0" smtClean="0"/>
              <a:t>simple, además de </a:t>
            </a:r>
            <a:r>
              <a:rPr lang="es-MX" dirty="0"/>
              <a:t>adaptar programas en Matlab para obtener </a:t>
            </a:r>
            <a:r>
              <a:rPr lang="es-MX" dirty="0" smtClean="0"/>
              <a:t>resultados.</a:t>
            </a: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 Introducción</a:t>
            </a:r>
            <a:endParaRPr lang="es-MX" dirty="0"/>
          </a:p>
        </p:txBody>
      </p:sp>
      <p:sp>
        <p:nvSpPr>
          <p:cNvPr id="3" name="2 Marcador de contenido"/>
          <p:cNvSpPr>
            <a:spLocks noGrp="1"/>
          </p:cNvSpPr>
          <p:nvPr>
            <p:ph idx="1"/>
          </p:nvPr>
        </p:nvSpPr>
        <p:spPr/>
        <p:txBody>
          <a:bodyPr>
            <a:normAutofit fontScale="85000" lnSpcReduction="10000"/>
          </a:bodyPr>
          <a:lstStyle/>
          <a:p>
            <a:pPr>
              <a:buNone/>
            </a:pPr>
            <a:r>
              <a:rPr lang="es-MX" dirty="0" smtClean="0"/>
              <a:t>Los sistemas con N grados de libertad se describen con N ecuaciones diferenciales ordinarias de segundo orden.</a:t>
            </a:r>
          </a:p>
          <a:p>
            <a:pPr>
              <a:buNone/>
            </a:pPr>
            <a:r>
              <a:rPr lang="es-MX" dirty="0" smtClean="0"/>
              <a:t>El análisis de sistemas con varios grados de libertad es más complicado que el de los sistemas con un grado de libertad pero es similar al de los sistemas con dos grados de libertad.</a:t>
            </a:r>
          </a:p>
          <a:p>
            <a:pPr>
              <a:buNone/>
            </a:pPr>
            <a:r>
              <a:rPr lang="es-MX" dirty="0" smtClean="0"/>
              <a:t> En este caso se emplea el álgebra matricial que permite describir las ecuaciones en una forma más compacta y usar computadoras para obtener las frecuencias naturales, modos de vibración o amplitudes de las vibraciones.</a:t>
            </a:r>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 Introducción</a:t>
            </a:r>
            <a:endParaRPr lang="es-MX" dirty="0"/>
          </a:p>
        </p:txBody>
      </p:sp>
      <p:sp>
        <p:nvSpPr>
          <p:cNvPr id="3" name="2 Marcador de contenido"/>
          <p:cNvSpPr>
            <a:spLocks noGrp="1"/>
          </p:cNvSpPr>
          <p:nvPr>
            <p:ph idx="1"/>
          </p:nvPr>
        </p:nvSpPr>
        <p:spPr/>
        <p:txBody>
          <a:bodyPr>
            <a:normAutofit fontScale="92500"/>
          </a:bodyPr>
          <a:lstStyle/>
          <a:p>
            <a:pPr>
              <a:buNone/>
            </a:pPr>
            <a:r>
              <a:rPr lang="es-MX" dirty="0" smtClean="0"/>
              <a:t>Todas las estructuras son sistemas con parámetros de rigidez e inercia distribuida y con un número infinito de grados de libertad, sin embargo aquellas se pueden reducir de forma más simple a sistemas con N grados de libertad.</a:t>
            </a:r>
          </a:p>
          <a:p>
            <a:pPr>
              <a:buNone/>
            </a:pPr>
            <a:r>
              <a:rPr lang="es-MX" dirty="0" smtClean="0"/>
              <a:t>Para obtener las ecuaciones de movimiento se pueden usar las leyes de Newton o métodos energéticos que se basan en el uso de las ecuaciones de </a:t>
            </a:r>
            <a:r>
              <a:rPr lang="es-MX" dirty="0" err="1" smtClean="0"/>
              <a:t>Lagrange</a:t>
            </a:r>
            <a:r>
              <a:rPr lang="es-MX" dirty="0" smtClean="0"/>
              <a:t>.</a:t>
            </a: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722313" y="3500438"/>
            <a:ext cx="7772400" cy="2268537"/>
          </a:xfrm>
        </p:spPr>
        <p:txBody>
          <a:bodyPr>
            <a:normAutofit/>
          </a:bodyPr>
          <a:lstStyle/>
          <a:p>
            <a:r>
              <a:rPr lang="es-MX" sz="3600" b="0" dirty="0" smtClean="0"/>
              <a:t>S</a:t>
            </a:r>
            <a:r>
              <a:rPr lang="es-MX" sz="3600" b="0" cap="none" dirty="0" smtClean="0"/>
              <a:t>e</a:t>
            </a:r>
            <a:r>
              <a:rPr lang="es-MX" sz="3600" b="0" dirty="0" smtClean="0"/>
              <a:t> </a:t>
            </a:r>
            <a:r>
              <a:rPr lang="es-MX" sz="3600" b="0" cap="none" dirty="0" smtClean="0"/>
              <a:t>usan N coordenadas independientes</a:t>
            </a:r>
            <a:r>
              <a:rPr lang="es-MX" sz="3600" b="0" dirty="0" smtClean="0"/>
              <a:t/>
            </a:r>
            <a:br>
              <a:rPr lang="es-MX" sz="3600" b="0" dirty="0" smtClean="0"/>
            </a:br>
            <a:r>
              <a:rPr lang="es-MX" sz="3600" b="0" cap="none" dirty="0" smtClean="0"/>
              <a:t>q</a:t>
            </a:r>
            <a:r>
              <a:rPr lang="es-MX" sz="1800" b="0" cap="none" dirty="0" smtClean="0"/>
              <a:t>1</a:t>
            </a:r>
            <a:r>
              <a:rPr lang="es-MX" sz="3600" b="0" cap="none" dirty="0" smtClean="0"/>
              <a:t>, q</a:t>
            </a:r>
            <a:r>
              <a:rPr lang="es-MX" sz="1800" b="0" cap="none" dirty="0" smtClean="0"/>
              <a:t>2</a:t>
            </a:r>
            <a:r>
              <a:rPr lang="es-MX" sz="3600" b="0" cap="none" dirty="0" smtClean="0"/>
              <a:t>, . . ., </a:t>
            </a:r>
            <a:r>
              <a:rPr lang="es-MX" sz="3600" b="0" cap="none" dirty="0" err="1" smtClean="0"/>
              <a:t>q</a:t>
            </a:r>
            <a:r>
              <a:rPr lang="es-MX" sz="1800" b="0" cap="none" dirty="0" err="1" smtClean="0"/>
              <a:t>n</a:t>
            </a:r>
            <a:r>
              <a:rPr lang="es-MX" sz="3600" b="0" cap="none" dirty="0" smtClean="0"/>
              <a:t> y sus velocidades                                           para definir la energía cinética.</a:t>
            </a:r>
            <a:endParaRPr lang="es-MX" b="0" dirty="0"/>
          </a:p>
        </p:txBody>
      </p:sp>
      <p:sp>
        <p:nvSpPr>
          <p:cNvPr id="5" name="4 Marcador de texto"/>
          <p:cNvSpPr>
            <a:spLocks noGrp="1"/>
          </p:cNvSpPr>
          <p:nvPr>
            <p:ph type="body" idx="1"/>
          </p:nvPr>
        </p:nvSpPr>
        <p:spPr>
          <a:xfrm>
            <a:off x="722313" y="928671"/>
            <a:ext cx="7772400" cy="2357453"/>
          </a:xfrm>
        </p:spPr>
        <p:txBody>
          <a:bodyPr/>
          <a:lstStyle/>
          <a:p>
            <a:r>
              <a:rPr lang="es-MX" dirty="0" smtClean="0"/>
              <a:t>Sistema con N grados de libertad</a:t>
            </a:r>
            <a:endParaRPr lang="es-MX" dirty="0"/>
          </a:p>
        </p:txBody>
      </p:sp>
      <p:graphicFrame>
        <p:nvGraphicFramePr>
          <p:cNvPr id="6" name="5 Objeto"/>
          <p:cNvGraphicFramePr>
            <a:graphicFrameLocks noChangeAspect="1"/>
          </p:cNvGraphicFramePr>
          <p:nvPr/>
        </p:nvGraphicFramePr>
        <p:xfrm>
          <a:off x="6929454" y="4071942"/>
          <a:ext cx="1857388" cy="547690"/>
        </p:xfrm>
        <a:graphic>
          <a:graphicData uri="http://schemas.openxmlformats.org/presentationml/2006/ole">
            <mc:AlternateContent xmlns:mc="http://schemas.openxmlformats.org/markup-compatibility/2006">
              <mc:Choice xmlns:v="urn:schemas-microsoft-com:vml" Requires="v">
                <p:oleObj spid="_x0000_s2066" name="Ecuación" r:id="rId3" imgW="647640" imgH="190440" progId="Equation.3">
                  <p:embed/>
                </p:oleObj>
              </mc:Choice>
              <mc:Fallback>
                <p:oleObj name="Ecuación" r:id="rId3" imgW="647640" imgH="1904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54" y="4071942"/>
                        <a:ext cx="1857388" cy="5476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ChangeAspect="1"/>
          </p:cNvGraphicFramePr>
          <p:nvPr/>
        </p:nvGraphicFramePr>
        <p:xfrm>
          <a:off x="1714480" y="1357298"/>
          <a:ext cx="5286412" cy="1204918"/>
        </p:xfrm>
        <a:graphic>
          <a:graphicData uri="http://schemas.openxmlformats.org/presentationml/2006/ole">
            <mc:AlternateContent xmlns:mc="http://schemas.openxmlformats.org/markup-compatibility/2006">
              <mc:Choice xmlns:v="urn:schemas-microsoft-com:vml" Requires="v">
                <p:oleObj spid="_x0000_s2067" name="Ecuación" r:id="rId5" imgW="2006280" imgH="419040" progId="Equation.3">
                  <p:embed/>
                </p:oleObj>
              </mc:Choice>
              <mc:Fallback>
                <p:oleObj name="Ecuación" r:id="rId5" imgW="2006280" imgH="419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4480" y="1357298"/>
                        <a:ext cx="5286412" cy="120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II. Energía potencial y cinética</a:t>
            </a:r>
            <a:endParaRPr lang="es-MX" dirty="0"/>
          </a:p>
        </p:txBody>
      </p:sp>
      <p:sp>
        <p:nvSpPr>
          <p:cNvPr id="5" name="4 Marcador de contenido"/>
          <p:cNvSpPr>
            <a:spLocks noGrp="1"/>
          </p:cNvSpPr>
          <p:nvPr>
            <p:ph idx="1"/>
          </p:nvPr>
        </p:nvSpPr>
        <p:spPr/>
        <p:txBody>
          <a:bodyPr/>
          <a:lstStyle/>
          <a:p>
            <a:pPr algn="ctr">
              <a:buNone/>
            </a:pPr>
            <a:r>
              <a:rPr lang="es-MX" dirty="0" smtClean="0"/>
              <a:t>Función cuadrática de la energía potencial</a:t>
            </a:r>
          </a:p>
          <a:p>
            <a:pPr algn="ctr">
              <a:buNone/>
            </a:pPr>
            <a:endParaRPr lang="es-MX" dirty="0" smtClean="0"/>
          </a:p>
          <a:p>
            <a:pPr algn="ctr">
              <a:buNone/>
            </a:pPr>
            <a:endParaRPr lang="es-MX" dirty="0" smtClean="0"/>
          </a:p>
          <a:p>
            <a:pPr algn="ctr">
              <a:buNone/>
            </a:pPr>
            <a:r>
              <a:rPr lang="es-MX" dirty="0" smtClean="0"/>
              <a:t>donde </a:t>
            </a:r>
            <a:r>
              <a:rPr lang="es-MX" dirty="0" err="1" smtClean="0"/>
              <a:t>k</a:t>
            </a:r>
            <a:r>
              <a:rPr lang="es-MX" sz="1800" dirty="0" err="1" smtClean="0"/>
              <a:t>ij</a:t>
            </a:r>
            <a:r>
              <a:rPr lang="es-MX" dirty="0" smtClean="0"/>
              <a:t> son los coeficientes de rigidez</a:t>
            </a:r>
          </a:p>
          <a:p>
            <a:pPr algn="ctr">
              <a:buNone/>
            </a:pPr>
            <a:r>
              <a:rPr lang="es-MX" dirty="0" smtClean="0"/>
              <a:t>Forma matricial</a:t>
            </a:r>
          </a:p>
          <a:p>
            <a:pPr algn="ctr">
              <a:buNone/>
            </a:pPr>
            <a:endParaRPr lang="es-MX" dirty="0" smtClean="0"/>
          </a:p>
          <a:p>
            <a:pPr algn="ctr">
              <a:buNone/>
            </a:pPr>
            <a:r>
              <a:rPr lang="es-MX" dirty="0" smtClean="0"/>
              <a:t>donde k es la matriz de rigideces</a:t>
            </a:r>
          </a:p>
          <a:p>
            <a:pPr algn="ctr">
              <a:buNone/>
            </a:pPr>
            <a:endParaRPr lang="es-MX" dirty="0" smtClean="0"/>
          </a:p>
          <a:p>
            <a:pPr algn="ctr">
              <a:buNone/>
            </a:pPr>
            <a:endParaRPr lang="es-MX" dirty="0" smtClean="0"/>
          </a:p>
          <a:p>
            <a:pPr algn="ctr">
              <a:buNone/>
            </a:pPr>
            <a:endParaRPr lang="es-MX" dirty="0" smtClean="0"/>
          </a:p>
          <a:p>
            <a:pPr algn="ctr">
              <a:buNone/>
            </a:pPr>
            <a:endParaRPr lang="es-MX" dirty="0" smtClean="0"/>
          </a:p>
          <a:p>
            <a:pPr algn="ctr">
              <a:buNone/>
            </a:pPr>
            <a:endParaRPr lang="es-MX" dirty="0"/>
          </a:p>
        </p:txBody>
      </p:sp>
      <p:graphicFrame>
        <p:nvGraphicFramePr>
          <p:cNvPr id="3075" name="Object 3"/>
          <p:cNvGraphicFramePr>
            <a:graphicFrameLocks noChangeAspect="1"/>
          </p:cNvGraphicFramePr>
          <p:nvPr/>
        </p:nvGraphicFramePr>
        <p:xfrm>
          <a:off x="3714744" y="2285992"/>
          <a:ext cx="2286016" cy="1028704"/>
        </p:xfrm>
        <a:graphic>
          <a:graphicData uri="http://schemas.openxmlformats.org/presentationml/2006/ole">
            <mc:AlternateContent xmlns:mc="http://schemas.openxmlformats.org/markup-compatibility/2006">
              <mc:Choice xmlns:v="urn:schemas-microsoft-com:vml" Requires="v">
                <p:oleObj spid="_x0000_s3091" name="Ecuación" r:id="rId3" imgW="1091880" imgH="457200" progId="Equation.3">
                  <p:embed/>
                </p:oleObj>
              </mc:Choice>
              <mc:Fallback>
                <p:oleObj name="Ecuación" r:id="rId3" imgW="1091880" imgH="457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4744" y="2285992"/>
                        <a:ext cx="2286016" cy="1028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6" name="Object 4"/>
          <p:cNvGraphicFramePr>
            <a:graphicFrameLocks noChangeAspect="1"/>
          </p:cNvGraphicFramePr>
          <p:nvPr/>
        </p:nvGraphicFramePr>
        <p:xfrm>
          <a:off x="4357686" y="4500570"/>
          <a:ext cx="1143008" cy="615952"/>
        </p:xfrm>
        <a:graphic>
          <a:graphicData uri="http://schemas.openxmlformats.org/presentationml/2006/ole">
            <mc:AlternateContent xmlns:mc="http://schemas.openxmlformats.org/markup-compatibility/2006">
              <mc:Choice xmlns:v="urn:schemas-microsoft-com:vml" Requires="v">
                <p:oleObj spid="_x0000_s3092" name="Ecuación" r:id="rId5" imgW="647640" imgH="330120" progId="Equation.3">
                  <p:embed/>
                </p:oleObj>
              </mc:Choice>
              <mc:Fallback>
                <p:oleObj name="Ecuación" r:id="rId5" imgW="647640" imgH="33012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57686" y="4500570"/>
                        <a:ext cx="1143008" cy="61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II. Energía potencial y cinética</a:t>
            </a:r>
            <a:endParaRPr lang="es-MX" dirty="0"/>
          </a:p>
        </p:txBody>
      </p:sp>
      <p:sp>
        <p:nvSpPr>
          <p:cNvPr id="3" name="2 Marcador de contenido"/>
          <p:cNvSpPr>
            <a:spLocks noGrp="1"/>
          </p:cNvSpPr>
          <p:nvPr>
            <p:ph idx="1"/>
          </p:nvPr>
        </p:nvSpPr>
        <p:spPr/>
        <p:txBody>
          <a:bodyPr>
            <a:normAutofit fontScale="92500" lnSpcReduction="10000"/>
          </a:bodyPr>
          <a:lstStyle/>
          <a:p>
            <a:pPr algn="ctr">
              <a:buNone/>
            </a:pPr>
            <a:r>
              <a:rPr lang="es-MX" dirty="0" smtClean="0"/>
              <a:t>Función cuadrática de la energía cinética</a:t>
            </a:r>
          </a:p>
          <a:p>
            <a:pPr algn="ctr">
              <a:buNone/>
            </a:pPr>
            <a:endParaRPr lang="es-MX" dirty="0" smtClean="0"/>
          </a:p>
          <a:p>
            <a:pPr algn="ctr">
              <a:buNone/>
            </a:pPr>
            <a:endParaRPr lang="es-MX" dirty="0" smtClean="0"/>
          </a:p>
          <a:p>
            <a:pPr algn="ctr">
              <a:buNone/>
            </a:pPr>
            <a:r>
              <a:rPr lang="es-MX" dirty="0" smtClean="0"/>
              <a:t>donde </a:t>
            </a:r>
            <a:r>
              <a:rPr lang="es-MX" dirty="0" err="1" smtClean="0"/>
              <a:t>m</a:t>
            </a:r>
            <a:r>
              <a:rPr lang="es-MX" sz="1800" dirty="0" err="1" smtClean="0"/>
              <a:t>ij</a:t>
            </a:r>
            <a:r>
              <a:rPr lang="es-MX" dirty="0" smtClean="0"/>
              <a:t> son los coeficientes de inercia del sistema.</a:t>
            </a:r>
          </a:p>
          <a:p>
            <a:pPr algn="ctr">
              <a:buNone/>
            </a:pPr>
            <a:r>
              <a:rPr lang="es-MX" dirty="0" smtClean="0"/>
              <a:t>Forma matricial</a:t>
            </a:r>
          </a:p>
          <a:p>
            <a:pPr algn="ctr">
              <a:buNone/>
            </a:pPr>
            <a:endParaRPr lang="es-MX" dirty="0" smtClean="0"/>
          </a:p>
          <a:p>
            <a:pPr algn="ctr">
              <a:buNone/>
            </a:pPr>
            <a:r>
              <a:rPr lang="es-MX" dirty="0" smtClean="0"/>
              <a:t>donde     es el vector de las velocidades generalizadas y m es la matriz de inercia.</a:t>
            </a:r>
          </a:p>
          <a:p>
            <a:pPr algn="ctr">
              <a:buNone/>
            </a:pPr>
            <a:endParaRPr lang="es-MX" dirty="0" smtClean="0"/>
          </a:p>
          <a:p>
            <a:pPr algn="ctr">
              <a:buNone/>
            </a:pPr>
            <a:endParaRPr lang="es-MX" dirty="0" smtClean="0"/>
          </a:p>
          <a:p>
            <a:pPr algn="ctr">
              <a:buNone/>
            </a:pPr>
            <a:endParaRPr lang="es-MX" dirty="0"/>
          </a:p>
        </p:txBody>
      </p:sp>
      <p:graphicFrame>
        <p:nvGraphicFramePr>
          <p:cNvPr id="4099" name="Object 3"/>
          <p:cNvGraphicFramePr>
            <a:graphicFrameLocks noChangeAspect="1"/>
          </p:cNvGraphicFramePr>
          <p:nvPr/>
        </p:nvGraphicFramePr>
        <p:xfrm>
          <a:off x="3428992" y="2285992"/>
          <a:ext cx="2643206" cy="957266"/>
        </p:xfrm>
        <a:graphic>
          <a:graphicData uri="http://schemas.openxmlformats.org/presentationml/2006/ole">
            <mc:AlternateContent xmlns:mc="http://schemas.openxmlformats.org/markup-compatibility/2006">
              <mc:Choice xmlns:v="urn:schemas-microsoft-com:vml" Requires="v">
                <p:oleObj spid="_x0000_s4123" name="Ecuación" r:id="rId3" imgW="1104840" imgH="457200" progId="Equation.3">
                  <p:embed/>
                </p:oleObj>
              </mc:Choice>
              <mc:Fallback>
                <p:oleObj name="Ecuación" r:id="rId3" imgW="1104840" imgH="457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8992" y="2285992"/>
                        <a:ext cx="2643206" cy="957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0" name="Object 4"/>
          <p:cNvGraphicFramePr>
            <a:graphicFrameLocks noChangeAspect="1"/>
          </p:cNvGraphicFramePr>
          <p:nvPr/>
        </p:nvGraphicFramePr>
        <p:xfrm>
          <a:off x="4000496" y="4357694"/>
          <a:ext cx="1357322" cy="615952"/>
        </p:xfrm>
        <a:graphic>
          <a:graphicData uri="http://schemas.openxmlformats.org/presentationml/2006/ole">
            <mc:AlternateContent xmlns:mc="http://schemas.openxmlformats.org/markup-compatibility/2006">
              <mc:Choice xmlns:v="urn:schemas-microsoft-com:vml" Requires="v">
                <p:oleObj spid="_x0000_s4124" name="Ecuación" r:id="rId5" imgW="660240" imgH="330120" progId="Equation.3">
                  <p:embed/>
                </p:oleObj>
              </mc:Choice>
              <mc:Fallback>
                <p:oleObj name="Ecuación" r:id="rId5" imgW="660240" imgH="33012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00496" y="4357694"/>
                        <a:ext cx="1357322" cy="61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1" name="Object 5"/>
          <p:cNvGraphicFramePr>
            <a:graphicFrameLocks noChangeAspect="1"/>
          </p:cNvGraphicFramePr>
          <p:nvPr/>
        </p:nvGraphicFramePr>
        <p:xfrm>
          <a:off x="2571736" y="5000636"/>
          <a:ext cx="357190" cy="450852"/>
        </p:xfrm>
        <a:graphic>
          <a:graphicData uri="http://schemas.openxmlformats.org/presentationml/2006/ole">
            <mc:AlternateContent xmlns:mc="http://schemas.openxmlformats.org/markup-compatibility/2006">
              <mc:Choice xmlns:v="urn:schemas-microsoft-com:vml" Requires="v">
                <p:oleObj spid="_x0000_s4125" name="Ecuación" r:id="rId7" imgW="114120" imgH="164880" progId="Equation.3">
                  <p:embed/>
                </p:oleObj>
              </mc:Choice>
              <mc:Fallback>
                <p:oleObj name="Ecuación" r:id="rId7" imgW="114120" imgH="16488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71736" y="5000636"/>
                        <a:ext cx="357190" cy="45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a9f487511faae6e4b3e09fdf8b46fdd484f773"/>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727</Words>
  <Application>Microsoft Office PowerPoint</Application>
  <PresentationFormat>Presentación en pantalla (4:3)</PresentationFormat>
  <Paragraphs>113</Paragraphs>
  <Slides>20</Slides>
  <Notes>0</Notes>
  <HiddenSlides>0</HiddenSlides>
  <MMClips>0</MMClips>
  <ScaleCrop>false</ScaleCrop>
  <HeadingPairs>
    <vt:vector size="8" baseType="variant">
      <vt:variant>
        <vt:lpstr>Fuentes usadas</vt:lpstr>
      </vt:variant>
      <vt:variant>
        <vt:i4>2</vt:i4>
      </vt:variant>
      <vt:variant>
        <vt:lpstr>Tema</vt:lpstr>
      </vt:variant>
      <vt:variant>
        <vt:i4>1</vt:i4>
      </vt:variant>
      <vt:variant>
        <vt:lpstr>Servidores OLE incrustados</vt:lpstr>
      </vt:variant>
      <vt:variant>
        <vt:i4>1</vt:i4>
      </vt:variant>
      <vt:variant>
        <vt:lpstr>Títulos de diapositiva</vt:lpstr>
      </vt:variant>
      <vt:variant>
        <vt:i4>20</vt:i4>
      </vt:variant>
    </vt:vector>
  </HeadingPairs>
  <TitlesOfParts>
    <vt:vector size="24" baseType="lpstr">
      <vt:lpstr>Arial</vt:lpstr>
      <vt:lpstr>Calibri</vt:lpstr>
      <vt:lpstr>Tema de Office</vt:lpstr>
      <vt:lpstr>Ecuación</vt:lpstr>
      <vt:lpstr>Vibraciones en sistemas físicos</vt:lpstr>
      <vt:lpstr>Capítulo 6</vt:lpstr>
      <vt:lpstr>TEMARIO</vt:lpstr>
      <vt:lpstr>Objetivos del capítulo 6</vt:lpstr>
      <vt:lpstr>I. Introducción</vt:lpstr>
      <vt:lpstr>I. Introducción</vt:lpstr>
      <vt:lpstr>Se usan N coordenadas independientes q1, q2, . . ., qn y sus velocidades                                           para definir la energía cinética.</vt:lpstr>
      <vt:lpstr>II. Energía potencial y cinética</vt:lpstr>
      <vt:lpstr>II. Energía potencial y cinética</vt:lpstr>
      <vt:lpstr>III. Vibraciones alrededor de la posición de equilibrio</vt:lpstr>
      <vt:lpstr>III. Vibraciones alrededor de la posición de equilibrio</vt:lpstr>
      <vt:lpstr>IV. Vibraciones libres no amortiguadas</vt:lpstr>
      <vt:lpstr>IV. Vibraciones libres no amortiguadas</vt:lpstr>
      <vt:lpstr>IV. Vibraciones libres no amortiguadas</vt:lpstr>
      <vt:lpstr>V. Modos de vibración</vt:lpstr>
      <vt:lpstr>V. Modos de vibración</vt:lpstr>
      <vt:lpstr>V. Modos de vibración</vt:lpstr>
      <vt:lpstr>VI. Vibraciones excitadas</vt:lpstr>
      <vt:lpstr>VI. Vibraciones excitadas</vt:lpstr>
      <vt:lpstr>VI. Vibraciones excitadas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Vibraciones en sistemas físicos</dc:title>
  <dc:creator>Raul</dc:creator>
  <cp:lastModifiedBy>hvela</cp:lastModifiedBy>
  <cp:revision>28</cp:revision>
  <dcterms:created xsi:type="dcterms:W3CDTF">2016-08-31T04:37:40Z</dcterms:created>
  <dcterms:modified xsi:type="dcterms:W3CDTF">2016-09-30T14:37:15Z</dcterms:modified>
</cp:coreProperties>
</file>