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3" r:id="rId12"/>
    <p:sldId id="274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0E42-AC07-42E9-AA6C-981FB3DADE07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96A5-BC4B-4A7C-90CC-2D0E6F54E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339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0E42-AC07-42E9-AA6C-981FB3DADE07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96A5-BC4B-4A7C-90CC-2D0E6F54E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009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0E42-AC07-42E9-AA6C-981FB3DADE07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96A5-BC4B-4A7C-90CC-2D0E6F54E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04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0E42-AC07-42E9-AA6C-981FB3DADE07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96A5-BC4B-4A7C-90CC-2D0E6F54E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13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0E42-AC07-42E9-AA6C-981FB3DADE07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96A5-BC4B-4A7C-90CC-2D0E6F54E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245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0E42-AC07-42E9-AA6C-981FB3DADE07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96A5-BC4B-4A7C-90CC-2D0E6F54E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03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0E42-AC07-42E9-AA6C-981FB3DADE07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96A5-BC4B-4A7C-90CC-2D0E6F54E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864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0E42-AC07-42E9-AA6C-981FB3DADE07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96A5-BC4B-4A7C-90CC-2D0E6F54E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20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0E42-AC07-42E9-AA6C-981FB3DADE07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96A5-BC4B-4A7C-90CC-2D0E6F54E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26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0E42-AC07-42E9-AA6C-981FB3DADE07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96A5-BC4B-4A7C-90CC-2D0E6F54E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27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0E42-AC07-42E9-AA6C-981FB3DADE07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96A5-BC4B-4A7C-90CC-2D0E6F54E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50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A0E42-AC07-42E9-AA6C-981FB3DADE07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D96A5-BC4B-4A7C-90CC-2D0E6F54E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963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Ingeniería de </a:t>
            </a:r>
            <a:r>
              <a:rPr lang="es-MX" dirty="0" smtClean="0"/>
              <a:t>Sistemas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Un enfoque interdisciplinario</a:t>
            </a:r>
            <a:br>
              <a:rPr lang="es-MX" dirty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>
                <a:solidFill>
                  <a:schemeClr val="tx1"/>
                </a:solidFill>
              </a:rPr>
              <a:t>Jesús Acosta Flores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9768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731837"/>
            <a:ext cx="8219256" cy="557748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MX" sz="1800" dirty="0" smtClean="0"/>
              <a:t>Las </a:t>
            </a:r>
            <a:r>
              <a:rPr lang="es-MX" sz="1800" dirty="0"/>
              <a:t>nueve pantallas </a:t>
            </a:r>
            <a:r>
              <a:rPr lang="es-MX" sz="1800" dirty="0" smtClean="0"/>
              <a:t>(</a:t>
            </a:r>
            <a:r>
              <a:rPr lang="es-MX" sz="1800" dirty="0" err="1"/>
              <a:t>Darrell</a:t>
            </a:r>
            <a:r>
              <a:rPr lang="es-MX" sz="1800" dirty="0"/>
              <a:t>, </a:t>
            </a:r>
            <a:r>
              <a:rPr lang="es-MX" sz="1800" dirty="0" smtClean="0"/>
              <a:t>2001) para aplicar el pensamiento sistémico</a:t>
            </a:r>
          </a:p>
          <a:p>
            <a:pPr marL="0" indent="0">
              <a:buNone/>
            </a:pPr>
            <a:endParaRPr lang="es-MX" sz="1800" dirty="0" smtClean="0"/>
          </a:p>
          <a:p>
            <a:pPr marL="0" indent="0" algn="just">
              <a:buNone/>
            </a:pPr>
            <a:r>
              <a:rPr lang="es-MX" sz="1800" dirty="0" smtClean="0"/>
              <a:t>El </a:t>
            </a:r>
            <a:r>
              <a:rPr lang="es-MX" sz="1800" dirty="0" err="1"/>
              <a:t>suprasistema</a:t>
            </a:r>
            <a:r>
              <a:rPr lang="es-MX" sz="1800" dirty="0"/>
              <a:t> o entorno es todo </a:t>
            </a:r>
            <a:r>
              <a:rPr lang="es-MX" sz="1800" dirty="0" smtClean="0"/>
              <a:t>lo </a:t>
            </a:r>
            <a:r>
              <a:rPr lang="es-MX" sz="1800" dirty="0"/>
              <a:t>que afecta al sistema o se ve afectado por él. Es un sistema de jerarquía </a:t>
            </a:r>
            <a:r>
              <a:rPr lang="es-MX" sz="1800" dirty="0" smtClean="0"/>
              <a:t>superior</a:t>
            </a:r>
            <a:r>
              <a:rPr lang="es-MX" sz="1800" dirty="0"/>
              <a:t>, del cual el sistema analizado es </a:t>
            </a:r>
            <a:r>
              <a:rPr lang="es-MX" sz="1800" dirty="0" smtClean="0"/>
              <a:t>subsistema.  </a:t>
            </a:r>
          </a:p>
          <a:p>
            <a:pPr marL="0" indent="0" algn="just">
              <a:buNone/>
            </a:pPr>
            <a:r>
              <a:rPr lang="es-MX" sz="1800" dirty="0" smtClean="0"/>
              <a:t>En </a:t>
            </a:r>
            <a:r>
              <a:rPr lang="es-MX" sz="1800" dirty="0"/>
              <a:t>cada </a:t>
            </a:r>
            <a:r>
              <a:rPr lang="es-MX" sz="1800" dirty="0" smtClean="0"/>
              <a:t>pantalla deberá presentarse lo siguiente:</a:t>
            </a:r>
            <a:endParaRPr lang="es-MX" sz="1800" dirty="0"/>
          </a:p>
          <a:p>
            <a:pPr marL="0" indent="0" algn="just">
              <a:buNone/>
            </a:pPr>
            <a:r>
              <a:rPr lang="es-MX" sz="1800" dirty="0" err="1"/>
              <a:t>Suprasistema</a:t>
            </a:r>
            <a:endParaRPr lang="es-MX" sz="1800" dirty="0"/>
          </a:p>
          <a:p>
            <a:pPr algn="just"/>
            <a:r>
              <a:rPr lang="es-MX" sz="1800" dirty="0" smtClean="0"/>
              <a:t>Pasado: Factores </a:t>
            </a:r>
            <a:r>
              <a:rPr lang="es-MX" sz="1800" dirty="0"/>
              <a:t>importantes, favorables y desfavorables que han </a:t>
            </a:r>
            <a:r>
              <a:rPr lang="es-MX" sz="1800" dirty="0" smtClean="0"/>
              <a:t>afectado </a:t>
            </a:r>
            <a:r>
              <a:rPr lang="es-MX" sz="1800" dirty="0"/>
              <a:t>al sistema.</a:t>
            </a:r>
          </a:p>
          <a:p>
            <a:pPr algn="just"/>
            <a:r>
              <a:rPr lang="es-MX" sz="1800" dirty="0" smtClean="0"/>
              <a:t>Presente: Factores </a:t>
            </a:r>
            <a:r>
              <a:rPr lang="es-MX" sz="1800" dirty="0"/>
              <a:t>importantes, favorables y desfavorables que </a:t>
            </a:r>
            <a:r>
              <a:rPr lang="es-MX" sz="1800" dirty="0" smtClean="0"/>
              <a:t>afectan </a:t>
            </a:r>
            <a:r>
              <a:rPr lang="es-MX" sz="1800" dirty="0"/>
              <a:t>al sistema.</a:t>
            </a:r>
          </a:p>
          <a:p>
            <a:pPr algn="just"/>
            <a:r>
              <a:rPr lang="es-MX" sz="1800" dirty="0" smtClean="0"/>
              <a:t>Futuro: Factores </a:t>
            </a:r>
            <a:r>
              <a:rPr lang="es-MX" sz="1800" dirty="0"/>
              <a:t>más probables, aunque algunos no sean </a:t>
            </a:r>
            <a:r>
              <a:rPr lang="es-MX" sz="1800" dirty="0" smtClean="0"/>
              <a:t>deseables</a:t>
            </a:r>
            <a:r>
              <a:rPr lang="es-MX" sz="1800" dirty="0"/>
              <a:t>, y factores más deseables, aunque algunos se consideren </a:t>
            </a:r>
            <a:r>
              <a:rPr lang="es-MX" sz="1800" dirty="0" smtClean="0"/>
              <a:t>como </a:t>
            </a:r>
            <a:r>
              <a:rPr lang="es-MX" sz="1800" dirty="0"/>
              <a:t>improbables, que afectarán al sistema. Consecuencias en el </a:t>
            </a:r>
            <a:r>
              <a:rPr lang="es-MX" sz="1800" dirty="0" err="1" smtClean="0"/>
              <a:t>suprasistema</a:t>
            </a:r>
            <a:r>
              <a:rPr lang="es-MX" sz="1800" dirty="0" smtClean="0"/>
              <a:t> </a:t>
            </a:r>
            <a:r>
              <a:rPr lang="es-MX" sz="1800" dirty="0"/>
              <a:t>de las posibles decisiones en el </a:t>
            </a:r>
            <a:r>
              <a:rPr lang="es-MX" sz="1800" dirty="0" smtClean="0"/>
              <a:t>sistema.</a:t>
            </a:r>
            <a:endParaRPr lang="es-MX" sz="1800" dirty="0"/>
          </a:p>
          <a:p>
            <a:pPr marL="0" indent="0" algn="just">
              <a:buNone/>
            </a:pPr>
            <a:r>
              <a:rPr lang="es-MX" sz="1800" dirty="0"/>
              <a:t>Sistema</a:t>
            </a:r>
          </a:p>
          <a:p>
            <a:pPr algn="just"/>
            <a:r>
              <a:rPr lang="es-MX" sz="1800" dirty="0" smtClean="0"/>
              <a:t>Pasado: El </a:t>
            </a:r>
            <a:r>
              <a:rPr lang="es-MX" sz="1800" dirty="0"/>
              <a:t>sistema en el pasado, mencionando incluso algo que </a:t>
            </a:r>
            <a:r>
              <a:rPr lang="es-MX" sz="1800" dirty="0" smtClean="0"/>
              <a:t>hubiese </a:t>
            </a:r>
            <a:r>
              <a:rPr lang="es-MX" sz="1800" dirty="0"/>
              <a:t>funcionado bien aunque ya no </a:t>
            </a:r>
            <a:r>
              <a:rPr lang="es-MX" sz="1800" dirty="0" smtClean="0"/>
              <a:t>exista.</a:t>
            </a:r>
          </a:p>
          <a:p>
            <a:pPr algn="just"/>
            <a:r>
              <a:rPr lang="es-MX" sz="1800" dirty="0" smtClean="0"/>
              <a:t>Presente: Todo </a:t>
            </a:r>
            <a:r>
              <a:rPr lang="es-MX" sz="1800" dirty="0"/>
              <a:t>lo que se debe retener en el sistema y todo lo que </a:t>
            </a:r>
            <a:r>
              <a:rPr lang="es-MX" sz="1800" dirty="0" smtClean="0"/>
              <a:t>se </a:t>
            </a:r>
            <a:r>
              <a:rPr lang="es-MX" sz="1800" dirty="0"/>
              <a:t>debe eliminar. Posibles decisiones.</a:t>
            </a:r>
          </a:p>
          <a:p>
            <a:pPr algn="just"/>
            <a:r>
              <a:rPr lang="es-MX" sz="1800" dirty="0" smtClean="0"/>
              <a:t>Futuro: Todo </a:t>
            </a:r>
            <a:r>
              <a:rPr lang="es-MX" sz="1800" dirty="0"/>
              <a:t>lo que se debe crear en el sistema y consecuencias de </a:t>
            </a:r>
            <a:r>
              <a:rPr lang="es-MX" sz="1800" dirty="0" smtClean="0"/>
              <a:t>las </a:t>
            </a:r>
            <a:r>
              <a:rPr lang="es-MX" sz="1800" dirty="0"/>
              <a:t>posibles decisiones</a:t>
            </a:r>
            <a:r>
              <a:rPr lang="es-MX" sz="1800" dirty="0" smtClean="0"/>
              <a:t>.</a:t>
            </a:r>
          </a:p>
          <a:p>
            <a:endParaRPr lang="es-MX" sz="1800" dirty="0"/>
          </a:p>
          <a:p>
            <a:endParaRPr lang="es-MX" sz="18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8215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19869"/>
            <a:ext cx="8291264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800" dirty="0"/>
              <a:t>Subsistemas</a:t>
            </a:r>
          </a:p>
          <a:p>
            <a:pPr algn="just"/>
            <a:r>
              <a:rPr lang="es-MX" sz="1800" dirty="0" smtClean="0"/>
              <a:t>Pasado: Los </a:t>
            </a:r>
            <a:r>
              <a:rPr lang="es-MX" sz="1800" dirty="0"/>
              <a:t>subsistemas en el pasado</a:t>
            </a:r>
            <a:r>
              <a:rPr lang="es-MX" sz="1800" dirty="0" smtClean="0"/>
              <a:t>.</a:t>
            </a:r>
            <a:endParaRPr lang="es-MX" sz="1800" dirty="0"/>
          </a:p>
          <a:p>
            <a:pPr algn="just"/>
            <a:r>
              <a:rPr lang="es-MX" sz="1800" dirty="0" smtClean="0"/>
              <a:t>Presente: Todo </a:t>
            </a:r>
            <a:r>
              <a:rPr lang="es-MX" sz="1800" dirty="0"/>
              <a:t>lo que se debe retener en los subsistemas y todo lo </a:t>
            </a:r>
            <a:r>
              <a:rPr lang="es-MX" sz="1800" dirty="0" smtClean="0"/>
              <a:t>que </a:t>
            </a:r>
            <a:r>
              <a:rPr lang="es-MX" sz="1800" dirty="0"/>
              <a:t>se debe eliminar.</a:t>
            </a:r>
          </a:p>
          <a:p>
            <a:pPr algn="just"/>
            <a:r>
              <a:rPr lang="es-MX" sz="1800" dirty="0" smtClean="0"/>
              <a:t>Futuro: Todo </a:t>
            </a:r>
            <a:r>
              <a:rPr lang="es-MX" sz="1800" dirty="0"/>
              <a:t>lo que se debe crear en los subsistemas y </a:t>
            </a:r>
            <a:r>
              <a:rPr lang="es-MX" sz="1800" dirty="0" smtClean="0"/>
              <a:t>consecuencias </a:t>
            </a:r>
            <a:r>
              <a:rPr lang="es-MX" sz="1800" dirty="0"/>
              <a:t>de las posibles decisiones.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72011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63885"/>
            <a:ext cx="8291264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1800" dirty="0" smtClean="0"/>
              <a:t>Diagrama de </a:t>
            </a:r>
            <a:r>
              <a:rPr lang="es-MX" sz="1800" dirty="0" err="1" smtClean="0"/>
              <a:t>Terninko</a:t>
            </a:r>
            <a:endParaRPr lang="es-MX" sz="1800" dirty="0" smtClean="0"/>
          </a:p>
          <a:p>
            <a:pPr marL="0" indent="0">
              <a:buNone/>
            </a:pPr>
            <a:endParaRPr lang="es-MX" sz="1800" dirty="0"/>
          </a:p>
          <a:p>
            <a:pPr marL="0" indent="0" algn="just">
              <a:buNone/>
            </a:pPr>
            <a:r>
              <a:rPr lang="es-MX" sz="1800" dirty="0" smtClean="0"/>
              <a:t>Para </a:t>
            </a:r>
            <a:r>
              <a:rPr lang="es-MX" sz="1800" dirty="0"/>
              <a:t>facilitar las acciones que se requieren para retener, descartar y </a:t>
            </a:r>
            <a:r>
              <a:rPr lang="es-MX" sz="1800" dirty="0" smtClean="0"/>
              <a:t>crear </a:t>
            </a:r>
            <a:r>
              <a:rPr lang="es-MX" sz="1800" dirty="0"/>
              <a:t>partes del sistema, será conveniente utilizar el diagrama de </a:t>
            </a:r>
            <a:r>
              <a:rPr lang="es-MX" sz="1800" dirty="0" err="1"/>
              <a:t>Terninko</a:t>
            </a:r>
            <a:r>
              <a:rPr lang="es-MX" sz="1800" dirty="0"/>
              <a:t> </a:t>
            </a:r>
            <a:r>
              <a:rPr lang="es-MX" sz="1800" dirty="0" smtClean="0"/>
              <a:t>(</a:t>
            </a:r>
            <a:r>
              <a:rPr lang="es-MX" sz="1800" dirty="0" err="1"/>
              <a:t>Terninko</a:t>
            </a:r>
            <a:r>
              <a:rPr lang="es-MX" sz="1800" dirty="0"/>
              <a:t> </a:t>
            </a:r>
            <a:r>
              <a:rPr lang="es-MX" sz="1800" dirty="0" smtClean="0"/>
              <a:t>et </a:t>
            </a:r>
            <a:r>
              <a:rPr lang="es-MX" sz="1800" dirty="0"/>
              <a:t>al</a:t>
            </a:r>
            <a:r>
              <a:rPr lang="es-MX" sz="1800" dirty="0" smtClean="0"/>
              <a:t>.,1998</a:t>
            </a:r>
            <a:r>
              <a:rPr lang="es-MX" sz="1800" dirty="0"/>
              <a:t>) que consiste en construir una gráfica de causas y </a:t>
            </a:r>
            <a:r>
              <a:rPr lang="es-MX" sz="1800" dirty="0" smtClean="0"/>
              <a:t>efectos </a:t>
            </a:r>
            <a:r>
              <a:rPr lang="es-MX" sz="1800" dirty="0"/>
              <a:t>que muestre las ligas entre la función útil principal y la desventaja </a:t>
            </a:r>
            <a:r>
              <a:rPr lang="es-MX" sz="1800" dirty="0" smtClean="0"/>
              <a:t>fundamental</a:t>
            </a:r>
            <a:r>
              <a:rPr lang="es-MX" sz="1800" dirty="0"/>
              <a:t>. </a:t>
            </a:r>
            <a:endParaRPr lang="es-MX" sz="1800" dirty="0" smtClean="0"/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r>
              <a:rPr lang="es-MX" sz="1800" dirty="0"/>
              <a:t>Se emplean los términos función útil y función dañina para </a:t>
            </a:r>
            <a:r>
              <a:rPr lang="es-MX" sz="1800" dirty="0" smtClean="0"/>
              <a:t>indicar </a:t>
            </a:r>
            <a:r>
              <a:rPr lang="es-MX" sz="1800" dirty="0"/>
              <a:t>la función útil principal y la desventaja fundamental, </a:t>
            </a:r>
            <a:r>
              <a:rPr lang="es-MX" sz="1800" dirty="0" smtClean="0"/>
              <a:t>respectivamente</a:t>
            </a:r>
            <a:r>
              <a:rPr lang="es-MX" sz="1800" dirty="0"/>
              <a:t>. En este contexto, función es “cualquier cosa que deseemos que sea”. </a:t>
            </a:r>
            <a:r>
              <a:rPr lang="es-MX" sz="1800" dirty="0" smtClean="0"/>
              <a:t>Muchas </a:t>
            </a:r>
            <a:r>
              <a:rPr lang="es-MX" sz="1800" dirty="0"/>
              <a:t>“funciones” son eventos, tales como una explosión o una </a:t>
            </a:r>
            <a:r>
              <a:rPr lang="es-MX" sz="1800" dirty="0" smtClean="0"/>
              <a:t>metamorfosis </a:t>
            </a:r>
            <a:r>
              <a:rPr lang="es-MX" sz="1800" dirty="0"/>
              <a:t>repentina de una parte de un </a:t>
            </a:r>
            <a:r>
              <a:rPr lang="es-MX" sz="1800" dirty="0" smtClean="0"/>
              <a:t>sistema.</a:t>
            </a:r>
            <a:endParaRPr lang="es-MX" sz="1800" dirty="0"/>
          </a:p>
          <a:p>
            <a:pPr marL="0" indent="0">
              <a:buNone/>
            </a:pPr>
            <a:endParaRPr lang="es-MX" sz="18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9413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sz="2800" dirty="0" smtClean="0"/>
              <a:t>1.3 Conceptualización de Principios</a:t>
            </a:r>
          </a:p>
          <a:p>
            <a:pPr marL="0" indent="0" algn="ctr">
              <a:buNone/>
            </a:pPr>
            <a:r>
              <a:rPr lang="es-MX" sz="1800" dirty="0" smtClean="0"/>
              <a:t>   1.3.1 Causalidad</a:t>
            </a:r>
          </a:p>
          <a:p>
            <a:pPr marL="0" indent="0" algn="just">
              <a:buNone/>
            </a:pPr>
            <a:r>
              <a:rPr lang="es-MX" sz="1800" dirty="0"/>
              <a:t> </a:t>
            </a:r>
            <a:r>
              <a:rPr lang="es-MX" sz="1800" dirty="0" smtClean="0"/>
              <a:t>  Se </a:t>
            </a:r>
            <a:r>
              <a:rPr lang="es-MX" sz="1800" dirty="0"/>
              <a:t>trata de la relación de </a:t>
            </a:r>
            <a:r>
              <a:rPr lang="es-MX" sz="1800" dirty="0" smtClean="0"/>
              <a:t>causa-efecto</a:t>
            </a:r>
            <a:r>
              <a:rPr lang="es-MX" sz="1800" dirty="0"/>
              <a:t>, que no necesariamente es lineal. </a:t>
            </a:r>
          </a:p>
          <a:p>
            <a:pPr marL="0" indent="0" algn="just">
              <a:buNone/>
            </a:pPr>
            <a:r>
              <a:rPr lang="es-MX" sz="1800" dirty="0"/>
              <a:t>Para que un suceso A sea la causa de un suceso B se tienen que cumplir </a:t>
            </a:r>
            <a:r>
              <a:rPr lang="es-MX" sz="1800" dirty="0" smtClean="0"/>
              <a:t>tres </a:t>
            </a:r>
            <a:r>
              <a:rPr lang="es-MX" sz="1800" dirty="0"/>
              <a:t>condiciones:</a:t>
            </a:r>
          </a:p>
          <a:p>
            <a:pPr marL="0" indent="0" algn="just">
              <a:buNone/>
            </a:pPr>
            <a:r>
              <a:rPr lang="es-MX" sz="1800" dirty="0"/>
              <a:t>1. </a:t>
            </a:r>
            <a:r>
              <a:rPr lang="es-MX" sz="1800" dirty="0" smtClean="0"/>
              <a:t>Que </a:t>
            </a:r>
            <a:r>
              <a:rPr lang="es-MX" sz="1800" dirty="0"/>
              <a:t>A suceda antes que B.</a:t>
            </a:r>
          </a:p>
          <a:p>
            <a:pPr marL="0" indent="0" algn="just">
              <a:buNone/>
            </a:pPr>
            <a:r>
              <a:rPr lang="es-MX" sz="1800" dirty="0"/>
              <a:t>2. </a:t>
            </a:r>
            <a:r>
              <a:rPr lang="es-MX" sz="1800" dirty="0" smtClean="0"/>
              <a:t>Que </a:t>
            </a:r>
            <a:r>
              <a:rPr lang="es-MX" sz="1800" dirty="0"/>
              <a:t>siempre que suceda A suceda B.</a:t>
            </a:r>
          </a:p>
          <a:p>
            <a:pPr marL="0" indent="0" algn="just">
              <a:buNone/>
            </a:pPr>
            <a:r>
              <a:rPr lang="es-MX" sz="1800" dirty="0"/>
              <a:t>3. </a:t>
            </a:r>
            <a:r>
              <a:rPr lang="es-MX" sz="1800" dirty="0" smtClean="0"/>
              <a:t>Que </a:t>
            </a:r>
            <a:r>
              <a:rPr lang="es-MX" sz="1800" dirty="0"/>
              <a:t>A y B estén próximos en el espacio y en el tiempo.</a:t>
            </a:r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ctr">
              <a:buNone/>
            </a:pPr>
            <a:r>
              <a:rPr lang="es-MX" sz="1800" dirty="0" smtClean="0"/>
              <a:t>   1.3.2 Teleología</a:t>
            </a:r>
          </a:p>
          <a:p>
            <a:pPr marL="0" indent="0" algn="just">
              <a:buNone/>
            </a:pPr>
            <a:r>
              <a:rPr lang="es-MX" sz="1800" dirty="0" smtClean="0"/>
              <a:t>La </a:t>
            </a:r>
            <a:r>
              <a:rPr lang="es-MX" sz="1800" dirty="0"/>
              <a:t>teleología indica que los sistemas tienen una finalidad, es decir, </a:t>
            </a:r>
            <a:r>
              <a:rPr lang="es-MX" sz="1800" dirty="0" smtClean="0"/>
              <a:t>objetivos</a:t>
            </a:r>
            <a:r>
              <a:rPr lang="es-MX" sz="1800" dirty="0"/>
              <a:t>. De manera que es conveniente </a:t>
            </a:r>
            <a:r>
              <a:rPr lang="es-MX" sz="1800" dirty="0" smtClean="0"/>
              <a:t>determinarlo.</a:t>
            </a:r>
          </a:p>
          <a:p>
            <a:pPr marL="0" indent="0" algn="just">
              <a:buNone/>
            </a:pPr>
            <a:r>
              <a:rPr lang="es-MX" sz="1800" dirty="0"/>
              <a:t>Un proceso teleológico significa dos cosas:</a:t>
            </a:r>
          </a:p>
          <a:p>
            <a:pPr marL="0" indent="0" algn="just">
              <a:buNone/>
            </a:pPr>
            <a:r>
              <a:rPr lang="es-MX" sz="1800" dirty="0"/>
              <a:t>1. </a:t>
            </a:r>
            <a:r>
              <a:rPr lang="es-MX" sz="1800" dirty="0" smtClean="0"/>
              <a:t>Que </a:t>
            </a:r>
            <a:r>
              <a:rPr lang="es-MX" sz="1800" dirty="0"/>
              <a:t>no se trata de un suceso o proceso aleatorio, o que la forma </a:t>
            </a:r>
            <a:r>
              <a:rPr lang="es-MX" sz="1800" dirty="0" smtClean="0"/>
              <a:t>actual </a:t>
            </a:r>
            <a:r>
              <a:rPr lang="es-MX" sz="1800" dirty="0"/>
              <a:t>de una totalidad o estructura no es el resultado de sucesos </a:t>
            </a:r>
            <a:r>
              <a:rPr lang="es-MX" sz="1800" dirty="0" smtClean="0"/>
              <a:t>o </a:t>
            </a:r>
            <a:r>
              <a:rPr lang="es-MX" sz="1800" dirty="0"/>
              <a:t>procesos aleatorios.</a:t>
            </a:r>
          </a:p>
          <a:p>
            <a:pPr marL="0" indent="0" algn="just">
              <a:buNone/>
            </a:pPr>
            <a:r>
              <a:rPr lang="es-MX" sz="1800" dirty="0"/>
              <a:t>2. </a:t>
            </a:r>
            <a:r>
              <a:rPr lang="es-MX" sz="1800" dirty="0" smtClean="0"/>
              <a:t>Que </a:t>
            </a:r>
            <a:r>
              <a:rPr lang="es-MX" sz="1800" dirty="0"/>
              <a:t>existe una meta, un fin o un propósito, inmanente o </a:t>
            </a:r>
            <a:r>
              <a:rPr lang="es-MX" sz="1800" dirty="0" smtClean="0"/>
              <a:t>trascendente </a:t>
            </a:r>
            <a:r>
              <a:rPr lang="es-MX" sz="1800" dirty="0"/>
              <a:t>al propio suceso, que constituye su razón, explicación o </a:t>
            </a:r>
            <a:r>
              <a:rPr lang="es-MX" sz="1800" dirty="0" smtClean="0"/>
              <a:t>sentido.</a:t>
            </a:r>
            <a:endParaRPr lang="es-MX" sz="1800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4100478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1800" dirty="0" smtClean="0"/>
              <a:t>Objetivos</a:t>
            </a:r>
          </a:p>
          <a:p>
            <a:pPr marL="0" indent="0" algn="ctr">
              <a:buNone/>
            </a:pPr>
            <a:r>
              <a:rPr lang="es-MX" sz="1800" dirty="0" smtClean="0"/>
              <a:t>Los </a:t>
            </a:r>
            <a:r>
              <a:rPr lang="es-MX" sz="1800" dirty="0"/>
              <a:t>objetivos son las respuestas honestas, claras y completas </a:t>
            </a:r>
            <a:r>
              <a:rPr lang="es-MX" sz="1800" dirty="0" smtClean="0"/>
              <a:t>a </a:t>
            </a:r>
            <a:r>
              <a:rPr lang="es-MX" sz="1800" dirty="0"/>
              <a:t>las interrogantes:</a:t>
            </a:r>
          </a:p>
          <a:p>
            <a:pPr marL="0" indent="0" algn="ctr">
              <a:buNone/>
            </a:pPr>
            <a:endParaRPr lang="es-MX" sz="1800" dirty="0" smtClean="0"/>
          </a:p>
          <a:p>
            <a:pPr marL="0" indent="0" algn="ctr">
              <a:buNone/>
            </a:pPr>
            <a:r>
              <a:rPr lang="es-MX" sz="1800" dirty="0" smtClean="0"/>
              <a:t>¿</a:t>
            </a:r>
            <a:r>
              <a:rPr lang="es-MX" sz="1800" dirty="0"/>
              <a:t>Qué necesita en estas circunstancias</a:t>
            </a:r>
            <a:r>
              <a:rPr lang="es-MX" sz="1800" dirty="0" smtClean="0"/>
              <a:t>?, ¿</a:t>
            </a:r>
            <a:r>
              <a:rPr lang="es-MX" sz="1800" dirty="0"/>
              <a:t>Qué desea realmente</a:t>
            </a:r>
            <a:r>
              <a:rPr lang="es-MX" sz="1800" dirty="0" smtClean="0"/>
              <a:t>?,</a:t>
            </a:r>
            <a:r>
              <a:rPr lang="es-MX" sz="1800" dirty="0"/>
              <a:t> </a:t>
            </a:r>
            <a:endParaRPr lang="es-MX" sz="1800" dirty="0" smtClean="0"/>
          </a:p>
          <a:p>
            <a:pPr marL="0" indent="0" algn="ctr">
              <a:buNone/>
            </a:pPr>
            <a:r>
              <a:rPr lang="es-MX" sz="1800" dirty="0" smtClean="0"/>
              <a:t>¿</a:t>
            </a:r>
            <a:r>
              <a:rPr lang="es-MX" sz="1800" dirty="0"/>
              <a:t>Cuáles son sus esperanzas</a:t>
            </a:r>
            <a:r>
              <a:rPr lang="es-MX" sz="1800" dirty="0" smtClean="0"/>
              <a:t>?, ¿</a:t>
            </a:r>
            <a:r>
              <a:rPr lang="es-MX" sz="1800" dirty="0"/>
              <a:t>Cuáles son sus metas</a:t>
            </a:r>
            <a:r>
              <a:rPr lang="es-MX" sz="1800" dirty="0" smtClean="0"/>
              <a:t>?</a:t>
            </a:r>
          </a:p>
          <a:p>
            <a:pPr marL="0" indent="0" algn="ctr">
              <a:buNone/>
            </a:pPr>
            <a:endParaRPr lang="es-MX" sz="1800" dirty="0"/>
          </a:p>
          <a:p>
            <a:pPr marL="0" indent="0" algn="just">
              <a:buNone/>
            </a:pPr>
            <a:r>
              <a:rPr lang="es-MX" sz="1800" dirty="0"/>
              <a:t>El logro de objetivos es una muy buena razón para estar interesados </a:t>
            </a:r>
            <a:r>
              <a:rPr lang="es-MX" sz="1800" dirty="0" smtClean="0"/>
              <a:t>en </a:t>
            </a:r>
            <a:r>
              <a:rPr lang="es-MX" sz="1800" dirty="0"/>
              <a:t>cualquier </a:t>
            </a:r>
            <a:r>
              <a:rPr lang="es-MX" sz="1800" dirty="0" smtClean="0"/>
              <a:t>sistema.</a:t>
            </a:r>
          </a:p>
          <a:p>
            <a:pPr marL="0" indent="0" algn="just">
              <a:buNone/>
            </a:pPr>
            <a:endParaRPr lang="es-MX" sz="1800" dirty="0"/>
          </a:p>
          <a:p>
            <a:pPr marL="0" indent="0" algn="ctr">
              <a:buNone/>
            </a:pPr>
            <a:r>
              <a:rPr lang="es-MX" sz="1800" dirty="0" smtClean="0"/>
              <a:t>   1.3.3 </a:t>
            </a:r>
            <a:r>
              <a:rPr lang="es-MX" sz="1800" dirty="0"/>
              <a:t>Recursividad</a:t>
            </a:r>
          </a:p>
          <a:p>
            <a:pPr marL="0" indent="0" algn="just">
              <a:buNone/>
            </a:pPr>
            <a:r>
              <a:rPr lang="es-MX" sz="1800" dirty="0"/>
              <a:t>Se entiende por recursividad el hecho de que un sistema es parte de </a:t>
            </a:r>
            <a:r>
              <a:rPr lang="es-MX" sz="1800" dirty="0" smtClean="0"/>
              <a:t>sistemas </a:t>
            </a:r>
            <a:r>
              <a:rPr lang="es-MX" sz="1800" dirty="0"/>
              <a:t>más amplios y puede estar compuesto por sistemas menores, </a:t>
            </a:r>
            <a:r>
              <a:rPr lang="es-MX" sz="1800" dirty="0" smtClean="0"/>
              <a:t>e</a:t>
            </a:r>
            <a:r>
              <a:rPr lang="es-MX" sz="1800" dirty="0"/>
              <a:t>s decir, es la propiedad de algo que puede repetirse indefinidamente </a:t>
            </a:r>
            <a:r>
              <a:rPr lang="es-MX" sz="1800" dirty="0" smtClean="0"/>
              <a:t>dentro </a:t>
            </a:r>
            <a:r>
              <a:rPr lang="es-MX" sz="1800" dirty="0"/>
              <a:t>de sí </a:t>
            </a:r>
            <a:r>
              <a:rPr lang="es-MX" sz="1800" dirty="0" smtClean="0"/>
              <a:t>mismo.</a:t>
            </a:r>
            <a:endParaRPr lang="es-MX" sz="1800" dirty="0"/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r>
              <a:rPr lang="es-MX" sz="1800" dirty="0" smtClean="0"/>
              <a:t>Este concepto </a:t>
            </a:r>
            <a:r>
              <a:rPr lang="es-MX" sz="1800" dirty="0"/>
              <a:t>está muy ligado con el de sinergia, que consiste en que dos o más </a:t>
            </a:r>
          </a:p>
          <a:p>
            <a:pPr marL="0" indent="0" algn="just">
              <a:buNone/>
            </a:pPr>
            <a:r>
              <a:rPr lang="es-MX" sz="1800" dirty="0"/>
              <a:t>causas generan un efecto diferente al que se conseguiría con la suma de los </a:t>
            </a:r>
          </a:p>
          <a:p>
            <a:pPr marL="0" indent="0" algn="just">
              <a:buNone/>
            </a:pPr>
            <a:r>
              <a:rPr lang="es-MX" sz="1800" dirty="0"/>
              <a:t>efectos individuales.</a:t>
            </a:r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488427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47861"/>
            <a:ext cx="8291264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1800" dirty="0"/>
              <a:t>Sinergia</a:t>
            </a:r>
          </a:p>
          <a:p>
            <a:pPr marL="0" indent="0" algn="just">
              <a:buNone/>
            </a:pPr>
            <a:r>
              <a:rPr lang="es-MX" sz="1800" dirty="0"/>
              <a:t>Supone la integración de sistemas que conforman un nuevo sistema. Por lo </a:t>
            </a:r>
            <a:r>
              <a:rPr lang="es-MX" sz="1800" dirty="0" smtClean="0"/>
              <a:t>tanto</a:t>
            </a:r>
            <a:r>
              <a:rPr lang="es-MX" sz="1800" dirty="0"/>
              <a:t>, el análisis de este nuevo sistema difiere del análisis de cada una de </a:t>
            </a:r>
            <a:r>
              <a:rPr lang="es-MX" sz="1800" dirty="0" smtClean="0"/>
              <a:t>las </a:t>
            </a:r>
            <a:r>
              <a:rPr lang="es-MX" sz="1800" dirty="0"/>
              <a:t>partes </a:t>
            </a:r>
            <a:r>
              <a:rPr lang="es-MX" sz="1800" dirty="0" smtClean="0"/>
              <a:t>por separado</a:t>
            </a:r>
            <a:r>
              <a:rPr lang="es-MX" sz="1800" dirty="0"/>
              <a:t>. La sinergia puede ser positiva (o negativa). Así un </a:t>
            </a:r>
            <a:r>
              <a:rPr lang="es-MX" sz="1800" dirty="0" smtClean="0"/>
              <a:t>grupo </a:t>
            </a:r>
            <a:r>
              <a:rPr lang="es-MX" sz="1800" dirty="0"/>
              <a:t>de personas produciendo juntas pueden conseguir más (o menos) </a:t>
            </a:r>
            <a:r>
              <a:rPr lang="es-MX" sz="1800" dirty="0" smtClean="0"/>
              <a:t>que </a:t>
            </a:r>
            <a:r>
              <a:rPr lang="es-MX" sz="1800" dirty="0"/>
              <a:t>si trabajan por separado y después unen sus </a:t>
            </a:r>
            <a:r>
              <a:rPr lang="es-MX" sz="1800" dirty="0" smtClean="0"/>
              <a:t>resultados.</a:t>
            </a:r>
          </a:p>
          <a:p>
            <a:pPr marL="0" indent="0" algn="just">
              <a:buNone/>
            </a:pPr>
            <a:endParaRPr lang="es-MX" sz="1800" dirty="0"/>
          </a:p>
          <a:p>
            <a:pPr marL="0" indent="0" algn="ctr">
              <a:buNone/>
            </a:pPr>
            <a:r>
              <a:rPr lang="es-MX" sz="1800" dirty="0"/>
              <a:t>1.3.4 Manejo de </a:t>
            </a:r>
            <a:r>
              <a:rPr lang="es-MX" sz="1800" dirty="0" smtClean="0"/>
              <a:t>información</a:t>
            </a:r>
          </a:p>
          <a:p>
            <a:pPr marL="0" indent="0" algn="just">
              <a:buNone/>
            </a:pPr>
            <a:r>
              <a:rPr lang="es-MX" sz="1800" dirty="0"/>
              <a:t>La información permite tomar decisiones al comparar lo deseado con lo </a:t>
            </a:r>
            <a:r>
              <a:rPr lang="es-MX" sz="1800" dirty="0" smtClean="0"/>
              <a:t>existente</a:t>
            </a:r>
            <a:r>
              <a:rPr lang="es-MX" sz="1800" dirty="0"/>
              <a:t>. No siempre más cantidad de información mejora la calidad de las </a:t>
            </a:r>
            <a:r>
              <a:rPr lang="es-MX" sz="1800" dirty="0" smtClean="0"/>
              <a:t>decisiones </a:t>
            </a:r>
            <a:r>
              <a:rPr lang="es-MX" sz="1800" dirty="0"/>
              <a:t>y, como su captura implica costos, es conveniente saber cuándo </a:t>
            </a:r>
            <a:r>
              <a:rPr lang="es-MX" sz="1800" dirty="0" smtClean="0"/>
              <a:t>detenerse </a:t>
            </a:r>
            <a:r>
              <a:rPr lang="es-MX" sz="1800" dirty="0"/>
              <a:t>en su recolección, así como distinguir entre datos, información, </a:t>
            </a:r>
            <a:r>
              <a:rPr lang="es-MX" sz="1800" dirty="0" smtClean="0"/>
              <a:t>conocimiento </a:t>
            </a:r>
            <a:r>
              <a:rPr lang="es-MX" sz="1800" dirty="0"/>
              <a:t>y </a:t>
            </a:r>
            <a:r>
              <a:rPr lang="es-MX" sz="1800" dirty="0" smtClean="0"/>
              <a:t>comprensión.</a:t>
            </a:r>
            <a:endParaRPr lang="es-MX" sz="1800" dirty="0"/>
          </a:p>
          <a:p>
            <a:pPr marL="0" indent="0">
              <a:buNone/>
            </a:pPr>
            <a:endParaRPr lang="es-MX" sz="1800" dirty="0" smtClean="0"/>
          </a:p>
          <a:p>
            <a:pPr marL="0" indent="0">
              <a:buNone/>
            </a:pP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35237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subTitle" idx="1"/>
          </p:nvPr>
        </p:nvSpPr>
        <p:spPr>
          <a:xfrm>
            <a:off x="684213" y="1002754"/>
            <a:ext cx="7088187" cy="5162550"/>
          </a:xfrm>
        </p:spPr>
        <p:txBody>
          <a:bodyPr/>
          <a:lstStyle/>
          <a:p>
            <a:r>
              <a:rPr lang="es-MX" sz="1800" dirty="0">
                <a:solidFill>
                  <a:schemeClr val="tx1"/>
                </a:solidFill>
              </a:rPr>
              <a:t>L</a:t>
            </a:r>
            <a:r>
              <a:rPr lang="es-MX" sz="1800" dirty="0" smtClean="0">
                <a:solidFill>
                  <a:schemeClr val="tx1"/>
                </a:solidFill>
              </a:rPr>
              <a:t>as </a:t>
            </a:r>
            <a:r>
              <a:rPr lang="es-MX" sz="1800" dirty="0">
                <a:solidFill>
                  <a:schemeClr val="tx1"/>
                </a:solidFill>
              </a:rPr>
              <a:t>ocho capacidades necesarias para la </a:t>
            </a:r>
            <a:r>
              <a:rPr lang="es-MX" sz="1800" dirty="0" smtClean="0">
                <a:solidFill>
                  <a:schemeClr val="tx1"/>
                </a:solidFill>
              </a:rPr>
              <a:t>búsqueda </a:t>
            </a:r>
            <a:r>
              <a:rPr lang="es-MX" sz="1800" dirty="0">
                <a:solidFill>
                  <a:schemeClr val="tx1"/>
                </a:solidFill>
              </a:rPr>
              <a:t>de </a:t>
            </a:r>
            <a:r>
              <a:rPr lang="es-MX" sz="1800" dirty="0" smtClean="0">
                <a:solidFill>
                  <a:schemeClr val="tx1"/>
                </a:solidFill>
              </a:rPr>
              <a:t>información</a:t>
            </a:r>
          </a:p>
          <a:p>
            <a:endParaRPr lang="es-MX" sz="1800" dirty="0">
              <a:solidFill>
                <a:schemeClr val="tx1"/>
              </a:solidFill>
            </a:endParaRPr>
          </a:p>
          <a:p>
            <a:pPr algn="just"/>
            <a:r>
              <a:rPr lang="es-MX" sz="1800" dirty="0">
                <a:solidFill>
                  <a:schemeClr val="tx1"/>
                </a:solidFill>
              </a:rPr>
              <a:t>1.- Determinar necesidades de </a:t>
            </a:r>
            <a:r>
              <a:rPr lang="es-MX" sz="1800" dirty="0" smtClean="0">
                <a:solidFill>
                  <a:schemeClr val="tx1"/>
                </a:solidFill>
              </a:rPr>
              <a:t>información,</a:t>
            </a:r>
          </a:p>
          <a:p>
            <a:pPr algn="just"/>
            <a:r>
              <a:rPr lang="es-MX" sz="1800" dirty="0">
                <a:solidFill>
                  <a:schemeClr val="tx1"/>
                </a:solidFill>
              </a:rPr>
              <a:t>2.- Planear la búsqueda de </a:t>
            </a:r>
            <a:r>
              <a:rPr lang="es-MX" sz="1800" dirty="0" smtClean="0">
                <a:solidFill>
                  <a:schemeClr val="tx1"/>
                </a:solidFill>
              </a:rPr>
              <a:t>información,</a:t>
            </a:r>
          </a:p>
          <a:p>
            <a:pPr algn="just"/>
            <a:r>
              <a:rPr lang="es-MX" sz="1800" dirty="0">
                <a:solidFill>
                  <a:schemeClr val="tx1"/>
                </a:solidFill>
              </a:rPr>
              <a:t>3.- Usar estrategias apropiadas para localizar y obtener </a:t>
            </a:r>
            <a:r>
              <a:rPr lang="es-MX" sz="1800" dirty="0" smtClean="0">
                <a:solidFill>
                  <a:schemeClr val="tx1"/>
                </a:solidFill>
              </a:rPr>
              <a:t>información,</a:t>
            </a:r>
          </a:p>
          <a:p>
            <a:pPr algn="just"/>
            <a:r>
              <a:rPr lang="es-MX" sz="1800" dirty="0">
                <a:solidFill>
                  <a:schemeClr val="tx1"/>
                </a:solidFill>
              </a:rPr>
              <a:t>4.- Identificar y registrar apropiadamente fuentes de </a:t>
            </a:r>
            <a:r>
              <a:rPr lang="es-MX" sz="1800" dirty="0" smtClean="0">
                <a:solidFill>
                  <a:schemeClr val="tx1"/>
                </a:solidFill>
              </a:rPr>
              <a:t>información,</a:t>
            </a:r>
          </a:p>
          <a:p>
            <a:pPr algn="just"/>
            <a:r>
              <a:rPr lang="es-MX" sz="1800" dirty="0">
                <a:solidFill>
                  <a:schemeClr val="tx1"/>
                </a:solidFill>
              </a:rPr>
              <a:t>5.- Discriminar y valorar la </a:t>
            </a:r>
            <a:r>
              <a:rPr lang="es-MX" sz="1800" dirty="0" smtClean="0">
                <a:solidFill>
                  <a:schemeClr val="tx1"/>
                </a:solidFill>
              </a:rPr>
              <a:t>información,</a:t>
            </a:r>
          </a:p>
          <a:p>
            <a:pPr algn="just"/>
            <a:r>
              <a:rPr lang="es-MX" sz="1800" dirty="0" smtClean="0">
                <a:solidFill>
                  <a:schemeClr val="tx1"/>
                </a:solidFill>
              </a:rPr>
              <a:t>6</a:t>
            </a:r>
            <a:r>
              <a:rPr lang="es-MX" sz="1800" dirty="0">
                <a:solidFill>
                  <a:schemeClr val="tx1"/>
                </a:solidFill>
              </a:rPr>
              <a:t>.- Procesar y producir información </a:t>
            </a:r>
            <a:r>
              <a:rPr lang="es-MX" sz="1800" dirty="0" smtClean="0">
                <a:solidFill>
                  <a:schemeClr val="tx1"/>
                </a:solidFill>
              </a:rPr>
              <a:t>propia:</a:t>
            </a:r>
            <a:endParaRPr lang="es-MX" sz="1800" dirty="0">
              <a:solidFill>
                <a:schemeClr val="tx1"/>
              </a:solidFill>
            </a:endParaRPr>
          </a:p>
          <a:p>
            <a:pPr algn="just"/>
            <a:r>
              <a:rPr lang="es-MX" sz="1800" dirty="0" smtClean="0">
                <a:solidFill>
                  <a:schemeClr val="tx1"/>
                </a:solidFill>
              </a:rPr>
              <a:t>Con </a:t>
            </a:r>
            <a:r>
              <a:rPr lang="es-MX" sz="1800" dirty="0">
                <a:solidFill>
                  <a:schemeClr val="tx1"/>
                </a:solidFill>
              </a:rPr>
              <a:t>el fin de comprender, significar, ubicar y diferenciar en el tiempo y </a:t>
            </a:r>
            <a:r>
              <a:rPr lang="es-MX" sz="1800" dirty="0" smtClean="0">
                <a:solidFill>
                  <a:schemeClr val="tx1"/>
                </a:solidFill>
              </a:rPr>
              <a:t>el </a:t>
            </a:r>
            <a:r>
              <a:rPr lang="es-MX" sz="1800" dirty="0">
                <a:solidFill>
                  <a:schemeClr val="tx1"/>
                </a:solidFill>
              </a:rPr>
              <a:t>espacio; tomar decisiones; participar, expresarse, argumentar y </a:t>
            </a:r>
            <a:r>
              <a:rPr lang="es-MX" sz="1800" dirty="0" smtClean="0">
                <a:solidFill>
                  <a:schemeClr val="tx1"/>
                </a:solidFill>
              </a:rPr>
              <a:t>convencer,</a:t>
            </a:r>
          </a:p>
          <a:p>
            <a:pPr algn="just"/>
            <a:r>
              <a:rPr lang="es-MX" sz="1800" dirty="0">
                <a:solidFill>
                  <a:schemeClr val="tx1"/>
                </a:solidFill>
              </a:rPr>
              <a:t>7.- Generar productos de comunicación de </a:t>
            </a:r>
            <a:r>
              <a:rPr lang="es-MX" sz="1800" dirty="0" smtClean="0">
                <a:solidFill>
                  <a:schemeClr val="tx1"/>
                </a:solidFill>
              </a:rPr>
              <a:t>calidad,</a:t>
            </a:r>
          </a:p>
          <a:p>
            <a:pPr algn="just"/>
            <a:r>
              <a:rPr lang="es-MX" sz="1800" dirty="0">
                <a:solidFill>
                  <a:schemeClr val="tx1"/>
                </a:solidFill>
              </a:rPr>
              <a:t>8.- Evaluar proceso y </a:t>
            </a:r>
            <a:r>
              <a:rPr lang="es-MX" sz="1800" dirty="0" smtClean="0">
                <a:solidFill>
                  <a:schemeClr val="tx1"/>
                </a:solidFill>
              </a:rPr>
              <a:t>productos.</a:t>
            </a:r>
            <a:endParaRPr lang="es-MX" sz="1800" dirty="0">
              <a:solidFill>
                <a:schemeClr val="tx1"/>
              </a:solidFill>
            </a:endParaRPr>
          </a:p>
          <a:p>
            <a:pPr algn="just"/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11526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Capítulo 1</a:t>
            </a:r>
            <a:br>
              <a:rPr lang="es-MX" dirty="0"/>
            </a:br>
            <a:r>
              <a:rPr lang="es-MX" dirty="0"/>
              <a:t>La Teoría General de Sistemas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6148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82154"/>
          </a:xfrm>
        </p:spPr>
        <p:txBody>
          <a:bodyPr>
            <a:noAutofit/>
          </a:bodyPr>
          <a:lstStyle/>
          <a:p>
            <a:pPr marL="0" indent="0"/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800" dirty="0"/>
              <a:t/>
            </a:r>
            <a:br>
              <a:rPr lang="es-MX" sz="1800" dirty="0"/>
            </a:b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2800" dirty="0" smtClean="0"/>
              <a:t>1.1 </a:t>
            </a:r>
            <a:r>
              <a:rPr lang="es-MX" sz="2800" dirty="0"/>
              <a:t>Teoría General de Sistemas</a:t>
            </a:r>
            <a:br>
              <a:rPr lang="es-MX" sz="2800" dirty="0"/>
            </a:br>
            <a:r>
              <a:rPr lang="es-MX" sz="2000" dirty="0"/>
              <a:t>1.1.1 Orígenes y evolución de </a:t>
            </a:r>
            <a:r>
              <a:rPr lang="es-MX" sz="2000" dirty="0" smtClean="0"/>
              <a:t>la </a:t>
            </a:r>
            <a:r>
              <a:rPr lang="es-MX" sz="2000" dirty="0"/>
              <a:t>Teoría General de Sistema</a:t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endParaRPr lang="es-MX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1"/>
            <a:ext cx="8136904" cy="44644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MX" sz="1600" dirty="0" smtClean="0"/>
          </a:p>
          <a:p>
            <a:pPr marL="0" indent="0" algn="just">
              <a:buNone/>
            </a:pPr>
            <a:r>
              <a:rPr lang="es-MX" sz="2000" dirty="0" err="1" smtClean="0"/>
              <a:t>Kramer</a:t>
            </a:r>
            <a:r>
              <a:rPr lang="es-MX" sz="2000" dirty="0" smtClean="0"/>
              <a:t> </a:t>
            </a:r>
            <a:r>
              <a:rPr lang="es-MX" sz="2000" dirty="0"/>
              <a:t>y Smith (1977), quienes describen el origen y la evolución del </a:t>
            </a:r>
            <a:r>
              <a:rPr lang="es-MX" sz="2000" dirty="0" smtClean="0"/>
              <a:t>desarrollo </a:t>
            </a:r>
            <a:r>
              <a:rPr lang="es-MX" sz="2000" dirty="0"/>
              <a:t>del pensamiento de sistemas, mencionan </a:t>
            </a:r>
            <a:r>
              <a:rPr lang="es-MX" sz="2000" dirty="0" smtClean="0"/>
              <a:t>que, </a:t>
            </a:r>
            <a:r>
              <a:rPr lang="es-MX" sz="2000" dirty="0"/>
              <a:t>en </a:t>
            </a:r>
            <a:r>
              <a:rPr lang="es-MX" sz="2000" dirty="0" smtClean="0"/>
              <a:t>1924, </a:t>
            </a:r>
            <a:r>
              <a:rPr lang="es-MX" sz="2000" dirty="0"/>
              <a:t>el físico alemán </a:t>
            </a:r>
            <a:r>
              <a:rPr lang="es-MX" sz="2000" dirty="0" err="1" smtClean="0"/>
              <a:t>Köler</a:t>
            </a:r>
            <a:r>
              <a:rPr lang="es-MX" sz="2000" dirty="0" smtClean="0"/>
              <a:t> </a:t>
            </a:r>
            <a:r>
              <a:rPr lang="es-MX" sz="2000" dirty="0"/>
              <a:t>dio el primer impulso hacia lo que podría llamarse una Teoría General </a:t>
            </a:r>
            <a:r>
              <a:rPr lang="es-MX" sz="2000" dirty="0" smtClean="0"/>
              <a:t>de Sistemas.</a:t>
            </a:r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La teoría de los sistemas abiertos se desarrolló adicionalmente en </a:t>
            </a:r>
            <a:r>
              <a:rPr lang="es-MX" sz="2000" dirty="0" smtClean="0"/>
              <a:t>biología</a:t>
            </a:r>
            <a:r>
              <a:rPr lang="es-MX" sz="2000" dirty="0"/>
              <a:t>. Sus fundamentos fueron establecidos por Bertalanffy en 1932, lo cual </a:t>
            </a:r>
            <a:r>
              <a:rPr lang="es-MX" sz="2000" dirty="0" smtClean="0"/>
              <a:t>condujo </a:t>
            </a:r>
            <a:r>
              <a:rPr lang="es-MX" sz="2000" dirty="0"/>
              <a:t>al primer intento de una teoría general de </a:t>
            </a:r>
            <a:r>
              <a:rPr lang="es-MX" sz="2000" dirty="0" smtClean="0"/>
              <a:t>sistemas. El </a:t>
            </a:r>
            <a:r>
              <a:rPr lang="es-MX" sz="2000" dirty="0"/>
              <a:t>término “Teoría General de Sistemas” fue acuñado por Bertalanffy en </a:t>
            </a:r>
            <a:r>
              <a:rPr lang="es-MX" sz="2000" dirty="0" smtClean="0"/>
              <a:t>1947.</a:t>
            </a:r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Así, la Teoría General de Sistemas estudia la totalidad (el sistema), su </a:t>
            </a:r>
            <a:r>
              <a:rPr lang="es-MX" sz="2000" dirty="0" smtClean="0"/>
              <a:t>entorno </a:t>
            </a:r>
            <a:r>
              <a:rPr lang="es-MX" sz="2000" dirty="0"/>
              <a:t>(el </a:t>
            </a:r>
            <a:r>
              <a:rPr lang="es-MX" sz="2000" dirty="0" err="1"/>
              <a:t>suprasistema</a:t>
            </a:r>
            <a:r>
              <a:rPr lang="es-MX" sz="2000" dirty="0"/>
              <a:t>), sus componentes (los subsistemas), y sus </a:t>
            </a:r>
            <a:r>
              <a:rPr lang="es-MX" sz="2000" dirty="0" smtClean="0"/>
              <a:t>relaciones  </a:t>
            </a:r>
            <a:r>
              <a:rPr lang="es-MX" sz="2000" dirty="0"/>
              <a:t>(no  necesariamente  lineales  y  donde  pueden  presentarse  circuitos  </a:t>
            </a:r>
            <a:r>
              <a:rPr lang="es-MX" sz="2000" dirty="0" smtClean="0"/>
              <a:t>de </a:t>
            </a:r>
            <a:r>
              <a:rPr lang="es-MX" sz="2000" dirty="0"/>
              <a:t>realimentación), en el pasado, el presente y el </a:t>
            </a:r>
            <a:r>
              <a:rPr lang="es-MX" sz="2000" dirty="0" smtClean="0"/>
              <a:t>futuro.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93873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000" dirty="0"/>
              <a:t>1.1.2 Finalidad de la Teoría General de </a:t>
            </a:r>
            <a:r>
              <a:rPr lang="es-MX" sz="2000" dirty="0" smtClean="0"/>
              <a:t>Sistemas</a:t>
            </a:r>
          </a:p>
          <a:p>
            <a:pPr marL="0" indent="0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Ludwig </a:t>
            </a:r>
            <a:r>
              <a:rPr lang="es-MX" sz="2000" dirty="0"/>
              <a:t>Von </a:t>
            </a:r>
            <a:r>
              <a:rPr lang="es-MX" sz="2000" dirty="0" smtClean="0"/>
              <a:t>Bertalanffy </a:t>
            </a:r>
            <a:r>
              <a:rPr lang="es-MX" sz="2000" dirty="0"/>
              <a:t>(1956), fundador de esta teoría, define su objetivo con cinco puntos:</a:t>
            </a:r>
          </a:p>
          <a:p>
            <a:pPr marL="0" indent="0" algn="just">
              <a:buNone/>
            </a:pPr>
            <a:r>
              <a:rPr lang="es-MX" sz="2000" dirty="0"/>
              <a:t>1. </a:t>
            </a:r>
            <a:r>
              <a:rPr lang="es-MX" sz="2000" dirty="0" smtClean="0"/>
              <a:t>Existe </a:t>
            </a:r>
            <a:r>
              <a:rPr lang="es-MX" sz="2000" dirty="0"/>
              <a:t>una tendencia general hacia la integración de las diversas </a:t>
            </a:r>
            <a:r>
              <a:rPr lang="es-MX" sz="2000" dirty="0" smtClean="0"/>
              <a:t>ciencias</a:t>
            </a:r>
            <a:r>
              <a:rPr lang="es-MX" sz="2000" dirty="0"/>
              <a:t>, naturales y sociales.</a:t>
            </a:r>
          </a:p>
          <a:p>
            <a:pPr marL="0" indent="0" algn="just">
              <a:buNone/>
            </a:pPr>
            <a:r>
              <a:rPr lang="es-MX" sz="2000" dirty="0"/>
              <a:t>2. </a:t>
            </a:r>
            <a:r>
              <a:rPr lang="es-MX" sz="2000" dirty="0" smtClean="0"/>
              <a:t>Tal </a:t>
            </a:r>
            <a:r>
              <a:rPr lang="es-MX" sz="2000" dirty="0"/>
              <a:t>integración está centrada en una teoría general de sistemas.</a:t>
            </a:r>
          </a:p>
          <a:p>
            <a:pPr marL="0" indent="0" algn="just">
              <a:buNone/>
            </a:pPr>
            <a:r>
              <a:rPr lang="es-MX" sz="2000" dirty="0"/>
              <a:t>3. </a:t>
            </a:r>
            <a:r>
              <a:rPr lang="es-MX" sz="2000" dirty="0" smtClean="0"/>
              <a:t>Dicha </a:t>
            </a:r>
            <a:r>
              <a:rPr lang="es-MX" sz="2000" dirty="0"/>
              <a:t>teoría puede ser un medio importante para lograr una teoría </a:t>
            </a:r>
            <a:r>
              <a:rPr lang="es-MX" sz="2000" dirty="0" smtClean="0"/>
              <a:t>exacta </a:t>
            </a:r>
            <a:r>
              <a:rPr lang="es-MX" sz="2000" dirty="0"/>
              <a:t>en los campos no físicos de la ciencia.</a:t>
            </a:r>
          </a:p>
          <a:p>
            <a:pPr marL="0" indent="0" algn="just">
              <a:buNone/>
            </a:pPr>
            <a:r>
              <a:rPr lang="es-MX" sz="2000" dirty="0"/>
              <a:t>4. </a:t>
            </a:r>
            <a:r>
              <a:rPr lang="es-MX" sz="2000" dirty="0" smtClean="0"/>
              <a:t>El </a:t>
            </a:r>
            <a:r>
              <a:rPr lang="es-MX" sz="2000" dirty="0"/>
              <a:t>desarrollar principios unificadores verticales a través del </a:t>
            </a:r>
            <a:r>
              <a:rPr lang="es-MX" sz="2000" dirty="0" smtClean="0"/>
              <a:t>universo </a:t>
            </a:r>
            <a:r>
              <a:rPr lang="es-MX" sz="2000" dirty="0"/>
              <a:t>de las ciencias individuales nos lleva a acercarnos a la meta de </a:t>
            </a:r>
            <a:r>
              <a:rPr lang="es-MX" sz="2000" dirty="0" smtClean="0"/>
              <a:t>la </a:t>
            </a:r>
            <a:r>
              <a:rPr lang="es-MX" sz="2000" dirty="0"/>
              <a:t>unidad de la ciencia.</a:t>
            </a:r>
          </a:p>
          <a:p>
            <a:pPr marL="0" indent="0" algn="just">
              <a:buNone/>
            </a:pPr>
            <a:r>
              <a:rPr lang="es-MX" sz="2000" dirty="0"/>
              <a:t>5. </a:t>
            </a:r>
            <a:r>
              <a:rPr lang="es-MX" sz="2000" dirty="0" smtClean="0"/>
              <a:t>Esto </a:t>
            </a:r>
            <a:r>
              <a:rPr lang="es-MX" sz="2000" dirty="0"/>
              <a:t>puede conducir a una integración de la educación científica </a:t>
            </a:r>
            <a:r>
              <a:rPr lang="es-MX" sz="2000" dirty="0" smtClean="0"/>
              <a:t>que </a:t>
            </a:r>
            <a:r>
              <a:rPr lang="es-MX" sz="2000" dirty="0"/>
              <a:t>tanto se necesita.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513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611560" y="908720"/>
            <a:ext cx="807524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000" dirty="0" smtClean="0"/>
              <a:t>Metodología</a:t>
            </a:r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El </a:t>
            </a:r>
            <a:r>
              <a:rPr lang="es-MX" sz="2000" dirty="0"/>
              <a:t>pensamiento de sistemas es una metodología para resolver </a:t>
            </a:r>
            <a:r>
              <a:rPr lang="es-MX" sz="2000" dirty="0" smtClean="0"/>
              <a:t>problemas </a:t>
            </a:r>
            <a:r>
              <a:rPr lang="es-MX" sz="2000" dirty="0"/>
              <a:t>que parte de dos premisas básicas:</a:t>
            </a:r>
          </a:p>
          <a:p>
            <a:pPr marL="0" indent="0">
              <a:buNone/>
            </a:pPr>
            <a:r>
              <a:rPr lang="es-MX" sz="2000" dirty="0"/>
              <a:t>1. </a:t>
            </a:r>
            <a:r>
              <a:rPr lang="es-MX" sz="2000" dirty="0" smtClean="0"/>
              <a:t>La </a:t>
            </a:r>
            <a:r>
              <a:rPr lang="es-MX" sz="2000" dirty="0"/>
              <a:t>realidad se considera en términos de totalidades.</a:t>
            </a:r>
          </a:p>
          <a:p>
            <a:pPr marL="0" indent="0">
              <a:buNone/>
            </a:pPr>
            <a:r>
              <a:rPr lang="es-MX" sz="2000" dirty="0"/>
              <a:t>2. </a:t>
            </a:r>
            <a:r>
              <a:rPr lang="es-MX" sz="2000" dirty="0" smtClean="0"/>
              <a:t>El </a:t>
            </a:r>
            <a:r>
              <a:rPr lang="es-MX" sz="2000" dirty="0"/>
              <a:t>medio circundante del sistema se considera como esencial. </a:t>
            </a: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Se trata </a:t>
            </a:r>
            <a:r>
              <a:rPr lang="es-MX" sz="2000" dirty="0"/>
              <a:t>de sistemas abiertos que están interactuando con su ámbito</a:t>
            </a:r>
            <a:r>
              <a:rPr lang="es-MX" sz="18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445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800" dirty="0"/>
              <a:t>1.2 Sistemas</a:t>
            </a:r>
          </a:p>
          <a:p>
            <a:pPr marL="0" indent="0" algn="ctr">
              <a:buNone/>
            </a:pPr>
            <a:r>
              <a:rPr lang="es-MX" sz="1800" dirty="0" smtClean="0"/>
              <a:t>1.2.1 Concepto de sistemas</a:t>
            </a:r>
          </a:p>
          <a:p>
            <a:pPr marL="0" indent="0">
              <a:buNone/>
            </a:pPr>
            <a:endParaRPr lang="es-MX" sz="1800" dirty="0" smtClean="0"/>
          </a:p>
          <a:p>
            <a:pPr marL="0" indent="0" algn="just">
              <a:buNone/>
            </a:pPr>
            <a:r>
              <a:rPr lang="es-MX" sz="1800" dirty="0" smtClean="0"/>
              <a:t>Un </a:t>
            </a:r>
            <a:r>
              <a:rPr lang="es-MX" sz="1800" dirty="0"/>
              <a:t>sistema, según Bertalanffy (1992), puede definirse como un conjunto </a:t>
            </a:r>
            <a:r>
              <a:rPr lang="es-MX" sz="1800" dirty="0" smtClean="0"/>
              <a:t> de </a:t>
            </a:r>
            <a:r>
              <a:rPr lang="es-MX" sz="1800" dirty="0"/>
              <a:t>elementos relacionados entre sí y con el medio circundante, es decir, </a:t>
            </a:r>
            <a:r>
              <a:rPr lang="es-MX" sz="1800" dirty="0" smtClean="0"/>
              <a:t>es </a:t>
            </a:r>
            <a:r>
              <a:rPr lang="es-MX" sz="1800" dirty="0"/>
              <a:t>una entidad cuya existencia y funciones se mantienen como un todo </a:t>
            </a:r>
            <a:r>
              <a:rPr lang="es-MX" sz="1800" dirty="0" smtClean="0"/>
              <a:t>por </a:t>
            </a:r>
            <a:r>
              <a:rPr lang="es-MX" sz="1800" dirty="0"/>
              <a:t>la interacción de sus partes.</a:t>
            </a:r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r>
              <a:rPr lang="es-MX" sz="1800" dirty="0"/>
              <a:t>En general, los sistemas son complejos, tanto en el número de sus </a:t>
            </a:r>
            <a:r>
              <a:rPr lang="es-MX" sz="1800" dirty="0" smtClean="0"/>
              <a:t>elementos </a:t>
            </a:r>
            <a:r>
              <a:rPr lang="es-MX" sz="1800" dirty="0"/>
              <a:t>como en las relaciones entre ellos y los medios que los circundan</a:t>
            </a:r>
            <a:r>
              <a:rPr lang="es-MX" sz="1800" dirty="0" smtClean="0"/>
              <a:t>.</a:t>
            </a:r>
          </a:p>
          <a:p>
            <a:pPr marL="0" indent="0" algn="just">
              <a:buNone/>
            </a:pPr>
            <a:endParaRPr lang="es-MX" sz="1800" dirty="0"/>
          </a:p>
          <a:p>
            <a:pPr marL="0" indent="0" algn="just">
              <a:buNone/>
            </a:pPr>
            <a:r>
              <a:rPr lang="es-MX" sz="1800" dirty="0" smtClean="0"/>
              <a:t>Los  </a:t>
            </a:r>
            <a:r>
              <a:rPr lang="es-MX" sz="1800" dirty="0"/>
              <a:t>sistemas  pueden  ser  cerrados  o  abiertos.  Un  sistema  </a:t>
            </a:r>
            <a:r>
              <a:rPr lang="es-MX" sz="1800" dirty="0" smtClean="0"/>
              <a:t>es </a:t>
            </a:r>
            <a:r>
              <a:rPr lang="es-MX" sz="1800" dirty="0"/>
              <a:t>cerrado si no entra ni sale materia de él. Es abierto cuando la materia es </a:t>
            </a:r>
            <a:r>
              <a:rPr lang="es-MX" sz="1800" dirty="0" smtClean="0"/>
              <a:t>importada </a:t>
            </a:r>
            <a:r>
              <a:rPr lang="es-MX" sz="1800" dirty="0"/>
              <a:t>o exportada del sistema. La mayoría de los sistemas reales son </a:t>
            </a:r>
            <a:r>
              <a:rPr lang="es-MX" sz="1800" dirty="0" smtClean="0"/>
              <a:t>abiertos </a:t>
            </a:r>
            <a:r>
              <a:rPr lang="es-MX" sz="1800" dirty="0"/>
              <a:t>y constituyen la razón de ser del estudio de la Teoría General de </a:t>
            </a:r>
            <a:r>
              <a:rPr lang="es-MX" sz="1800" dirty="0" smtClean="0"/>
              <a:t>Sistemas</a:t>
            </a:r>
            <a:r>
              <a:rPr lang="es-MX" sz="1800" dirty="0"/>
              <a:t>. Los sistemas cerrados se emplean en experimentos que se </a:t>
            </a:r>
            <a:r>
              <a:rPr lang="es-MX" sz="1800" dirty="0" smtClean="0"/>
              <a:t>realizan </a:t>
            </a:r>
            <a:r>
              <a:rPr lang="es-MX" sz="1800" dirty="0"/>
              <a:t>en laboratorios.</a:t>
            </a:r>
          </a:p>
        </p:txBody>
      </p:sp>
    </p:spTree>
    <p:extLst>
      <p:ext uri="{BB962C8B-B14F-4D97-AF65-F5344CB8AC3E}">
        <p14:creationId xmlns:p14="http://schemas.microsoft.com/office/powerpoint/2010/main" val="1078301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59829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1800" dirty="0"/>
              <a:t>1.2.2 </a:t>
            </a:r>
            <a:r>
              <a:rPr lang="es-MX" sz="1800" dirty="0" smtClean="0"/>
              <a:t>Límites </a:t>
            </a:r>
            <a:r>
              <a:rPr lang="es-MX" sz="1800" dirty="0"/>
              <a:t>de los </a:t>
            </a:r>
            <a:r>
              <a:rPr lang="es-MX" sz="1800" dirty="0" smtClean="0"/>
              <a:t>sistemas</a:t>
            </a:r>
          </a:p>
          <a:p>
            <a:pPr marL="0" indent="0">
              <a:buNone/>
            </a:pPr>
            <a:endParaRPr lang="es-MX" sz="1800" dirty="0"/>
          </a:p>
          <a:p>
            <a:pPr marL="0" indent="0" algn="just">
              <a:buNone/>
            </a:pPr>
            <a:r>
              <a:rPr lang="es-MX" sz="1800" dirty="0"/>
              <a:t>El número de elementos y relaciones en el mundo que nos rodea es </a:t>
            </a:r>
            <a:r>
              <a:rPr lang="es-MX" sz="1800" dirty="0" smtClean="0"/>
              <a:t>infinito. Prácticamente </a:t>
            </a:r>
            <a:r>
              <a:rPr lang="es-MX" sz="1800" dirty="0"/>
              <a:t>cualquier cosa se puede considerar como un sistema, </a:t>
            </a:r>
            <a:r>
              <a:rPr lang="es-MX" sz="1800" dirty="0" smtClean="0"/>
              <a:t>ya </a:t>
            </a:r>
            <a:r>
              <a:rPr lang="es-MX" sz="1800" dirty="0"/>
              <a:t>que todo está interrelacionado en alguna </a:t>
            </a:r>
            <a:r>
              <a:rPr lang="es-MX" sz="1800" dirty="0" smtClean="0"/>
              <a:t>forma.</a:t>
            </a:r>
          </a:p>
          <a:p>
            <a:pPr marL="0" indent="0" algn="just">
              <a:buNone/>
            </a:pPr>
            <a:r>
              <a:rPr lang="es-MX" sz="1800" dirty="0"/>
              <a:t> </a:t>
            </a:r>
            <a:endParaRPr lang="es-MX" sz="1800" dirty="0" smtClean="0"/>
          </a:p>
          <a:p>
            <a:pPr marL="0" indent="0" algn="just">
              <a:buNone/>
            </a:pPr>
            <a:r>
              <a:rPr lang="es-MX" sz="1800" dirty="0"/>
              <a:t>Se concibe un sistema como una parte de un todo, de manera que éste </a:t>
            </a:r>
            <a:r>
              <a:rPr lang="es-MX" sz="1800" dirty="0" smtClean="0"/>
              <a:t>forma </a:t>
            </a:r>
            <a:r>
              <a:rPr lang="es-MX" sz="1800" dirty="0"/>
              <a:t>parte del sistema y a su vez de algo más. Este algo más será su </a:t>
            </a:r>
            <a:r>
              <a:rPr lang="es-MX" sz="1800" dirty="0" smtClean="0"/>
              <a:t>entorno </a:t>
            </a:r>
            <a:r>
              <a:rPr lang="es-MX" sz="1800" dirty="0"/>
              <a:t>o medio </a:t>
            </a:r>
            <a:r>
              <a:rPr lang="es-MX" sz="1800" dirty="0" smtClean="0"/>
              <a:t>circundante. </a:t>
            </a:r>
          </a:p>
          <a:p>
            <a:pPr algn="just"/>
            <a:endParaRPr lang="es-MX" sz="1800" dirty="0"/>
          </a:p>
          <a:p>
            <a:pPr marL="0" indent="0" algn="just">
              <a:buNone/>
            </a:pPr>
            <a:r>
              <a:rPr lang="es-MX" sz="1800" dirty="0"/>
              <a:t>Para poder establecer los límites de la mejor manera, </a:t>
            </a:r>
            <a:r>
              <a:rPr lang="es-MX" sz="1800" dirty="0" err="1"/>
              <a:t>Forrester</a:t>
            </a:r>
            <a:r>
              <a:rPr lang="es-MX" sz="1800" dirty="0"/>
              <a:t> (1968) </a:t>
            </a:r>
            <a:r>
              <a:rPr lang="es-MX" sz="1800" dirty="0" smtClean="0"/>
              <a:t>considera  que </a:t>
            </a:r>
            <a:r>
              <a:rPr lang="es-MX" sz="1800" dirty="0"/>
              <a:t>deben abarcar el número más pequeño de componentes que </a:t>
            </a:r>
            <a:r>
              <a:rPr lang="es-MX" sz="1800" dirty="0" smtClean="0"/>
              <a:t>generen el comportamiento </a:t>
            </a:r>
            <a:r>
              <a:rPr lang="es-MX" sz="1800" dirty="0"/>
              <a:t>que se está </a:t>
            </a:r>
            <a:r>
              <a:rPr lang="es-MX" sz="1800" dirty="0" smtClean="0"/>
              <a:t>investigando.</a:t>
            </a:r>
            <a:endParaRPr lang="es-MX" sz="1800" dirty="0"/>
          </a:p>
          <a:p>
            <a:endParaRPr lang="es-MX" sz="1800" dirty="0"/>
          </a:p>
          <a:p>
            <a:pPr marL="0" indent="0" algn="ctr">
              <a:buNone/>
            </a:pPr>
            <a:r>
              <a:rPr lang="es-MX" sz="1800" dirty="0"/>
              <a:t>1.2.3 Entornos o medio ambiente de los </a:t>
            </a:r>
            <a:r>
              <a:rPr lang="es-MX" sz="1800" dirty="0" smtClean="0"/>
              <a:t>sistemas</a:t>
            </a:r>
          </a:p>
          <a:p>
            <a:pPr marL="0" indent="0" algn="ctr">
              <a:buNone/>
            </a:pPr>
            <a:endParaRPr lang="es-MX" sz="1800" dirty="0"/>
          </a:p>
          <a:p>
            <a:pPr marL="0" indent="0" algn="just">
              <a:buNone/>
            </a:pPr>
            <a:r>
              <a:rPr lang="es-MX" sz="1800" dirty="0"/>
              <a:t>El entorno o medio ambiente de un sistema es todo lo que lo afecta, de manera positiva o negativa o que es perturbado por él.</a:t>
            </a:r>
          </a:p>
          <a:p>
            <a:endParaRPr lang="es-MX" sz="1800" dirty="0"/>
          </a:p>
          <a:p>
            <a:pPr marL="0" indent="0">
              <a:buNone/>
            </a:pP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4086833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1800" dirty="0" smtClean="0"/>
          </a:p>
          <a:p>
            <a:pPr marL="0" indent="0" algn="ctr">
              <a:buNone/>
            </a:pPr>
            <a:endParaRPr lang="es-MX" sz="1800" dirty="0" smtClean="0"/>
          </a:p>
          <a:p>
            <a:pPr marL="0" indent="0" algn="ctr">
              <a:buNone/>
            </a:pPr>
            <a:r>
              <a:rPr lang="es-MX" sz="1800" dirty="0" smtClean="0"/>
              <a:t>1.2.4 </a:t>
            </a:r>
            <a:r>
              <a:rPr lang="es-MX" sz="1800" dirty="0"/>
              <a:t>Pensamiento </a:t>
            </a:r>
            <a:r>
              <a:rPr lang="es-MX" sz="1800" dirty="0" smtClean="0"/>
              <a:t>sistémico</a:t>
            </a:r>
          </a:p>
          <a:p>
            <a:pPr marL="0" indent="0" algn="ctr">
              <a:buNone/>
            </a:pPr>
            <a:endParaRPr lang="es-MX" sz="18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1800" dirty="0"/>
              <a:t>E</a:t>
            </a:r>
            <a:r>
              <a:rPr lang="es-MX" sz="1800" dirty="0" smtClean="0"/>
              <a:t>s aquel pensamiento que sirve para </a:t>
            </a:r>
            <a:r>
              <a:rPr lang="es-MX" sz="1800" dirty="0"/>
              <a:t>conocer </a:t>
            </a:r>
            <a:r>
              <a:rPr lang="es-MX" sz="1800" dirty="0" smtClean="0"/>
              <a:t>los </a:t>
            </a:r>
            <a:r>
              <a:rPr lang="es-MX" sz="1800" dirty="0"/>
              <a:t>objetivos del sistema y encontrar los caminos o medios para alcanzarlos, </a:t>
            </a:r>
            <a:r>
              <a:rPr lang="es-MX" sz="1800" dirty="0" smtClean="0"/>
              <a:t>considerando </a:t>
            </a:r>
            <a:r>
              <a:rPr lang="es-MX" sz="1800" dirty="0"/>
              <a:t>las soluciones posibles y eligiendo las que prometen su </a:t>
            </a:r>
            <a:r>
              <a:rPr lang="es-MX" sz="1800" dirty="0" smtClean="0"/>
              <a:t>optimización</a:t>
            </a:r>
            <a:r>
              <a:rPr lang="es-MX" sz="1800" dirty="0"/>
              <a:t>, con máxima eficiencia y mínimo costo en una red de </a:t>
            </a:r>
            <a:r>
              <a:rPr lang="es-MX" sz="1800" dirty="0" smtClean="0"/>
              <a:t>interacciones </a:t>
            </a:r>
            <a:r>
              <a:rPr lang="es-MX" sz="1800" dirty="0"/>
              <a:t>sumamente compleja. Hay que pensar que los sistemas son un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1800" dirty="0"/>
              <a:t>conjunto de elementos en interacción </a:t>
            </a:r>
            <a:r>
              <a:rPr lang="es-MX" sz="1800" dirty="0" smtClean="0"/>
              <a:t>continua.</a:t>
            </a:r>
            <a:endParaRPr lang="es-MX" sz="1800" dirty="0"/>
          </a:p>
          <a:p>
            <a:pPr marL="0" indent="0" algn="just">
              <a:buNone/>
            </a:pPr>
            <a:endParaRPr lang="es-MX" sz="1800" dirty="0" smtClean="0"/>
          </a:p>
          <a:p>
            <a:endParaRPr lang="es-MX" sz="1800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sz="1800" dirty="0" smtClean="0"/>
          </a:p>
          <a:p>
            <a:pPr marL="0" indent="0">
              <a:buNone/>
            </a:pP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867680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1600" dirty="0"/>
              <a:t>Ventajas de emplear el pensamiento sistémico según </a:t>
            </a:r>
            <a:r>
              <a:rPr lang="es-MX" sz="1600" dirty="0" err="1"/>
              <a:t>O’Connor</a:t>
            </a:r>
            <a:r>
              <a:rPr lang="es-MX" sz="1600" dirty="0"/>
              <a:t> y </a:t>
            </a:r>
            <a:r>
              <a:rPr lang="es-MX" sz="1600" dirty="0" err="1"/>
              <a:t>McDermott</a:t>
            </a:r>
            <a:r>
              <a:rPr lang="es-MX" sz="1600" dirty="0"/>
              <a:t> (1998</a:t>
            </a:r>
            <a:r>
              <a:rPr lang="es-MX" sz="1600" dirty="0" smtClean="0"/>
              <a:t>):</a:t>
            </a:r>
          </a:p>
          <a:p>
            <a:pPr marL="0" indent="0" algn="ctr">
              <a:buNone/>
            </a:pPr>
            <a:endParaRPr lang="es-MX" sz="1600" dirty="0"/>
          </a:p>
          <a:p>
            <a:pPr algn="just"/>
            <a:r>
              <a:rPr lang="es-MX" sz="1600" dirty="0"/>
              <a:t>Ejercer una mayor influencia en la propia vida, pues permite descubrir </a:t>
            </a:r>
            <a:r>
              <a:rPr lang="es-MX" sz="1600" dirty="0" smtClean="0"/>
              <a:t>los patrones </a:t>
            </a:r>
            <a:r>
              <a:rPr lang="es-MX" sz="1600" dirty="0"/>
              <a:t>que se repiten en los acontecimientos. Puede aplicarse a hacer </a:t>
            </a:r>
            <a:r>
              <a:rPr lang="es-MX" sz="1600" dirty="0" smtClean="0"/>
              <a:t>previsiones </a:t>
            </a:r>
            <a:r>
              <a:rPr lang="es-MX" sz="1600" dirty="0"/>
              <a:t>y prepararse de cara al futuro, para evitar la indefensión </a:t>
            </a:r>
            <a:r>
              <a:rPr lang="es-MX" sz="1600" dirty="0" smtClean="0"/>
              <a:t>ante </a:t>
            </a:r>
            <a:r>
              <a:rPr lang="es-MX" sz="1600" dirty="0"/>
              <a:t>el devenir</a:t>
            </a:r>
            <a:r>
              <a:rPr lang="es-MX" sz="1600" dirty="0" smtClean="0"/>
              <a:t>.</a:t>
            </a:r>
          </a:p>
          <a:p>
            <a:pPr marL="0" indent="0">
              <a:buNone/>
            </a:pPr>
            <a:endParaRPr lang="es-MX" sz="1600" dirty="0"/>
          </a:p>
          <a:p>
            <a:pPr algn="just"/>
            <a:r>
              <a:rPr lang="es-MX" sz="1600" dirty="0" smtClean="0"/>
              <a:t>Proporciona </a:t>
            </a:r>
            <a:r>
              <a:rPr lang="es-MX" sz="1600" dirty="0"/>
              <a:t>métodos más eficaces para afrontar los problemas y </a:t>
            </a:r>
            <a:r>
              <a:rPr lang="es-MX" sz="1600" dirty="0" smtClean="0"/>
              <a:t>mejores estrategias </a:t>
            </a:r>
            <a:r>
              <a:rPr lang="es-MX" sz="1600" dirty="0"/>
              <a:t>de pensamiento. Se utiliza para resolver </a:t>
            </a:r>
            <a:r>
              <a:rPr lang="es-MX" sz="1600" dirty="0" smtClean="0"/>
              <a:t>problemas </a:t>
            </a:r>
            <a:r>
              <a:rPr lang="es-MX" sz="1600" dirty="0"/>
              <a:t>y para modificar el pensamiento que los </a:t>
            </a:r>
            <a:r>
              <a:rPr lang="es-MX" sz="1600" dirty="0" smtClean="0"/>
              <a:t>origina.</a:t>
            </a:r>
          </a:p>
          <a:p>
            <a:endParaRPr lang="es-MX" sz="1600" dirty="0" smtClean="0"/>
          </a:p>
          <a:p>
            <a:pPr algn="just"/>
            <a:r>
              <a:rPr lang="es-MX" sz="1600" dirty="0"/>
              <a:t>Acaba para siempre con la actitud de esfuerzo permanente, o al </a:t>
            </a:r>
            <a:r>
              <a:rPr lang="es-MX" sz="1600" dirty="0" smtClean="0"/>
              <a:t>menos </a:t>
            </a:r>
            <a:r>
              <a:rPr lang="es-MX" sz="1600" dirty="0"/>
              <a:t>la reduce de forma </a:t>
            </a:r>
            <a:r>
              <a:rPr lang="es-MX" sz="1600" dirty="0" smtClean="0"/>
              <a:t>considerable.</a:t>
            </a:r>
          </a:p>
          <a:p>
            <a:pPr marL="0" indent="0" algn="just">
              <a:buNone/>
            </a:pPr>
            <a:endParaRPr lang="es-MX" sz="1600" dirty="0" smtClean="0"/>
          </a:p>
          <a:p>
            <a:pPr algn="just"/>
            <a:r>
              <a:rPr lang="es-MX" sz="1600" dirty="0" smtClean="0"/>
              <a:t>Constituye </a:t>
            </a:r>
            <a:r>
              <a:rPr lang="es-MX" sz="1600" dirty="0"/>
              <a:t>una base de razonamiento claro y una buena </a:t>
            </a:r>
            <a:r>
              <a:rPr lang="es-MX" sz="1600" dirty="0" smtClean="0"/>
              <a:t>comunicación</a:t>
            </a:r>
            <a:r>
              <a:rPr lang="es-MX" sz="1600" dirty="0"/>
              <a:t>, una forma de profundizar y ampliar nuestro punto de </a:t>
            </a:r>
            <a:r>
              <a:rPr lang="es-MX" sz="1600" dirty="0" smtClean="0"/>
              <a:t>vista.</a:t>
            </a:r>
          </a:p>
          <a:p>
            <a:pPr algn="just"/>
            <a:endParaRPr lang="es-MX" sz="1600" dirty="0" smtClean="0"/>
          </a:p>
          <a:p>
            <a:pPr algn="just"/>
            <a:r>
              <a:rPr lang="es-MX" sz="1600" dirty="0"/>
              <a:t>Permite superar la tendencia a culpar a los demás o a uno </a:t>
            </a:r>
            <a:r>
              <a:rPr lang="es-MX" sz="1600" dirty="0" smtClean="0"/>
              <a:t>mismo </a:t>
            </a:r>
            <a:r>
              <a:rPr lang="es-MX" sz="1600" dirty="0"/>
              <a:t>de lo que </a:t>
            </a:r>
            <a:r>
              <a:rPr lang="es-MX" sz="1600" dirty="0" smtClean="0"/>
              <a:t>acontece.</a:t>
            </a:r>
            <a:endParaRPr lang="es-MX" sz="1600" dirty="0"/>
          </a:p>
          <a:p>
            <a:pPr marL="0" indent="0">
              <a:buNone/>
            </a:pPr>
            <a:endParaRPr lang="es-MX" sz="1600" dirty="0"/>
          </a:p>
          <a:p>
            <a:endParaRPr lang="es-MX" sz="1600" dirty="0"/>
          </a:p>
          <a:p>
            <a:pPr marL="0" indent="0">
              <a:buNone/>
            </a:pP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16210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1710</Words>
  <Application>Microsoft Office PowerPoint</Application>
  <PresentationFormat>Presentación en pantalla (4:3)</PresentationFormat>
  <Paragraphs>131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de Office</vt:lpstr>
      <vt:lpstr>Ingeniería de Sistemas Un enfoque interdisciplinario </vt:lpstr>
      <vt:lpstr>        Capítulo 1 La Teoría General de Sistemas        </vt:lpstr>
      <vt:lpstr>    1.1 Teoría General de Sistemas 1.1.1 Orígenes y evolución de la Teoría General de Sistema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Ingeniería de Sistemas. Un enfoque interdisciplinario</dc:title>
  <dc:creator>user</dc:creator>
  <cp:lastModifiedBy>hvela</cp:lastModifiedBy>
  <cp:revision>42</cp:revision>
  <dcterms:created xsi:type="dcterms:W3CDTF">2016-08-25T04:44:55Z</dcterms:created>
  <dcterms:modified xsi:type="dcterms:W3CDTF">2016-09-21T16:28:30Z</dcterms:modified>
</cp:coreProperties>
</file>