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81BDDB9-B0B6-4961-A4ED-343067CE8AE4}"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19C678F-0662-422D-9012-D4F61F183295}" type="slidenum">
              <a:rPr lang="es-MX" smtClean="0"/>
              <a:t>‹Nº›</a:t>
            </a:fld>
            <a:endParaRPr lang="es-MX"/>
          </a:p>
        </p:txBody>
      </p:sp>
    </p:spTree>
    <p:extLst>
      <p:ext uri="{BB962C8B-B14F-4D97-AF65-F5344CB8AC3E}">
        <p14:creationId xmlns:p14="http://schemas.microsoft.com/office/powerpoint/2010/main" val="746091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81BDDB9-B0B6-4961-A4ED-343067CE8AE4}"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19C678F-0662-422D-9012-D4F61F183295}" type="slidenum">
              <a:rPr lang="es-MX" smtClean="0"/>
              <a:t>‹Nº›</a:t>
            </a:fld>
            <a:endParaRPr lang="es-MX"/>
          </a:p>
        </p:txBody>
      </p:sp>
    </p:spTree>
    <p:extLst>
      <p:ext uri="{BB962C8B-B14F-4D97-AF65-F5344CB8AC3E}">
        <p14:creationId xmlns:p14="http://schemas.microsoft.com/office/powerpoint/2010/main" val="144040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81BDDB9-B0B6-4961-A4ED-343067CE8AE4}"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19C678F-0662-422D-9012-D4F61F183295}" type="slidenum">
              <a:rPr lang="es-MX" smtClean="0"/>
              <a:t>‹Nº›</a:t>
            </a:fld>
            <a:endParaRPr lang="es-MX"/>
          </a:p>
        </p:txBody>
      </p:sp>
    </p:spTree>
    <p:extLst>
      <p:ext uri="{BB962C8B-B14F-4D97-AF65-F5344CB8AC3E}">
        <p14:creationId xmlns:p14="http://schemas.microsoft.com/office/powerpoint/2010/main" val="151849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81BDDB9-B0B6-4961-A4ED-343067CE8AE4}"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19C678F-0662-422D-9012-D4F61F183295}" type="slidenum">
              <a:rPr lang="es-MX" smtClean="0"/>
              <a:t>‹Nº›</a:t>
            </a:fld>
            <a:endParaRPr lang="es-MX"/>
          </a:p>
        </p:txBody>
      </p:sp>
    </p:spTree>
    <p:extLst>
      <p:ext uri="{BB962C8B-B14F-4D97-AF65-F5344CB8AC3E}">
        <p14:creationId xmlns:p14="http://schemas.microsoft.com/office/powerpoint/2010/main" val="302326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81BDDB9-B0B6-4961-A4ED-343067CE8AE4}"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19C678F-0662-422D-9012-D4F61F183295}" type="slidenum">
              <a:rPr lang="es-MX" smtClean="0"/>
              <a:t>‹Nº›</a:t>
            </a:fld>
            <a:endParaRPr lang="es-MX"/>
          </a:p>
        </p:txBody>
      </p:sp>
    </p:spTree>
    <p:extLst>
      <p:ext uri="{BB962C8B-B14F-4D97-AF65-F5344CB8AC3E}">
        <p14:creationId xmlns:p14="http://schemas.microsoft.com/office/powerpoint/2010/main" val="695339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81BDDB9-B0B6-4961-A4ED-343067CE8AE4}" type="datetimeFigureOut">
              <a:rPr lang="es-MX" smtClean="0"/>
              <a:t>21/09/2016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19C678F-0662-422D-9012-D4F61F183295}" type="slidenum">
              <a:rPr lang="es-MX" smtClean="0"/>
              <a:t>‹Nº›</a:t>
            </a:fld>
            <a:endParaRPr lang="es-MX"/>
          </a:p>
        </p:txBody>
      </p:sp>
    </p:spTree>
    <p:extLst>
      <p:ext uri="{BB962C8B-B14F-4D97-AF65-F5344CB8AC3E}">
        <p14:creationId xmlns:p14="http://schemas.microsoft.com/office/powerpoint/2010/main" val="810275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81BDDB9-B0B6-4961-A4ED-343067CE8AE4}" type="datetimeFigureOut">
              <a:rPr lang="es-MX" smtClean="0"/>
              <a:t>21/09/2016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19C678F-0662-422D-9012-D4F61F183295}" type="slidenum">
              <a:rPr lang="es-MX" smtClean="0"/>
              <a:t>‹Nº›</a:t>
            </a:fld>
            <a:endParaRPr lang="es-MX"/>
          </a:p>
        </p:txBody>
      </p:sp>
    </p:spTree>
    <p:extLst>
      <p:ext uri="{BB962C8B-B14F-4D97-AF65-F5344CB8AC3E}">
        <p14:creationId xmlns:p14="http://schemas.microsoft.com/office/powerpoint/2010/main" val="176252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81BDDB9-B0B6-4961-A4ED-343067CE8AE4}" type="datetimeFigureOut">
              <a:rPr lang="es-MX" smtClean="0"/>
              <a:t>21/09/2016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19C678F-0662-422D-9012-D4F61F183295}" type="slidenum">
              <a:rPr lang="es-MX" smtClean="0"/>
              <a:t>‹Nº›</a:t>
            </a:fld>
            <a:endParaRPr lang="es-MX"/>
          </a:p>
        </p:txBody>
      </p:sp>
    </p:spTree>
    <p:extLst>
      <p:ext uri="{BB962C8B-B14F-4D97-AF65-F5344CB8AC3E}">
        <p14:creationId xmlns:p14="http://schemas.microsoft.com/office/powerpoint/2010/main" val="350287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81BDDB9-B0B6-4961-A4ED-343067CE8AE4}" type="datetimeFigureOut">
              <a:rPr lang="es-MX" smtClean="0"/>
              <a:t>21/09/2016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19C678F-0662-422D-9012-D4F61F183295}" type="slidenum">
              <a:rPr lang="es-MX" smtClean="0"/>
              <a:t>‹Nº›</a:t>
            </a:fld>
            <a:endParaRPr lang="es-MX"/>
          </a:p>
        </p:txBody>
      </p:sp>
    </p:spTree>
    <p:extLst>
      <p:ext uri="{BB962C8B-B14F-4D97-AF65-F5344CB8AC3E}">
        <p14:creationId xmlns:p14="http://schemas.microsoft.com/office/powerpoint/2010/main" val="106673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1BDDB9-B0B6-4961-A4ED-343067CE8AE4}" type="datetimeFigureOut">
              <a:rPr lang="es-MX" smtClean="0"/>
              <a:t>21/09/2016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19C678F-0662-422D-9012-D4F61F183295}" type="slidenum">
              <a:rPr lang="es-MX" smtClean="0"/>
              <a:t>‹Nº›</a:t>
            </a:fld>
            <a:endParaRPr lang="es-MX"/>
          </a:p>
        </p:txBody>
      </p:sp>
    </p:spTree>
    <p:extLst>
      <p:ext uri="{BB962C8B-B14F-4D97-AF65-F5344CB8AC3E}">
        <p14:creationId xmlns:p14="http://schemas.microsoft.com/office/powerpoint/2010/main" val="263909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1BDDB9-B0B6-4961-A4ED-343067CE8AE4}" type="datetimeFigureOut">
              <a:rPr lang="es-MX" smtClean="0"/>
              <a:t>21/09/2016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19C678F-0662-422D-9012-D4F61F183295}" type="slidenum">
              <a:rPr lang="es-MX" smtClean="0"/>
              <a:t>‹Nº›</a:t>
            </a:fld>
            <a:endParaRPr lang="es-MX"/>
          </a:p>
        </p:txBody>
      </p:sp>
    </p:spTree>
    <p:extLst>
      <p:ext uri="{BB962C8B-B14F-4D97-AF65-F5344CB8AC3E}">
        <p14:creationId xmlns:p14="http://schemas.microsoft.com/office/powerpoint/2010/main" val="2022900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BDDB9-B0B6-4961-A4ED-343067CE8AE4}" type="datetimeFigureOut">
              <a:rPr lang="es-MX" smtClean="0"/>
              <a:t>21/09/2016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C678F-0662-422D-9012-D4F61F183295}" type="slidenum">
              <a:rPr lang="es-MX" smtClean="0"/>
              <a:t>‹Nº›</a:t>
            </a:fld>
            <a:endParaRPr lang="es-MX"/>
          </a:p>
        </p:txBody>
      </p:sp>
    </p:spTree>
    <p:extLst>
      <p:ext uri="{BB962C8B-B14F-4D97-AF65-F5344CB8AC3E}">
        <p14:creationId xmlns:p14="http://schemas.microsoft.com/office/powerpoint/2010/main" val="883365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4632" cy="1586607"/>
          </a:xfrm>
        </p:spPr>
        <p:txBody>
          <a:bodyPr>
            <a:normAutofit fontScale="90000"/>
          </a:bodyPr>
          <a:lstStyle/>
          <a:p>
            <a:r>
              <a:rPr lang="es-MX" dirty="0" smtClean="0"/>
              <a:t>Capítulo 2</a:t>
            </a:r>
            <a:br>
              <a:rPr lang="es-MX" dirty="0" smtClean="0"/>
            </a:br>
            <a:r>
              <a:rPr lang="es-MX" dirty="0" smtClean="0"/>
              <a:t>Propiedades y características </a:t>
            </a:r>
            <a:br>
              <a:rPr lang="es-MX" dirty="0" smtClean="0"/>
            </a:br>
            <a:r>
              <a:rPr lang="es-MX" dirty="0" smtClean="0"/>
              <a:t>de los sistemas</a:t>
            </a:r>
            <a:endParaRPr lang="es-MX" dirty="0"/>
          </a:p>
        </p:txBody>
      </p:sp>
    </p:spTree>
    <p:extLst>
      <p:ext uri="{BB962C8B-B14F-4D97-AF65-F5344CB8AC3E}">
        <p14:creationId xmlns:p14="http://schemas.microsoft.com/office/powerpoint/2010/main" val="385945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r>
              <a:rPr lang="es-MX" sz="2000" dirty="0" smtClean="0"/>
              <a:t/>
            </a:r>
            <a:br>
              <a:rPr lang="es-MX" sz="2000" dirty="0" smtClean="0"/>
            </a:br>
            <a:r>
              <a:rPr lang="es-MX" sz="2000" dirty="0" smtClean="0"/>
              <a:t/>
            </a:r>
            <a:br>
              <a:rPr lang="es-MX" sz="2000" dirty="0" smtClean="0"/>
            </a:br>
            <a:r>
              <a:rPr lang="es-MX" sz="2000" dirty="0" smtClean="0"/>
              <a:t>Escalada</a:t>
            </a:r>
            <a:br>
              <a:rPr lang="es-MX" sz="2000" dirty="0" smtClean="0"/>
            </a:br>
            <a:endParaRPr lang="es-MX" sz="2000" dirty="0"/>
          </a:p>
        </p:txBody>
      </p:sp>
      <p:sp>
        <p:nvSpPr>
          <p:cNvPr id="3" name="2 Marcador de contenido"/>
          <p:cNvSpPr>
            <a:spLocks noGrp="1"/>
          </p:cNvSpPr>
          <p:nvPr>
            <p:ph idx="1"/>
          </p:nvPr>
        </p:nvSpPr>
        <p:spPr>
          <a:xfrm>
            <a:off x="457200" y="1340768"/>
            <a:ext cx="8229600" cy="4785395"/>
          </a:xfrm>
        </p:spPr>
        <p:txBody>
          <a:bodyPr>
            <a:normAutofit/>
          </a:bodyPr>
          <a:lstStyle/>
          <a:p>
            <a:pPr marL="0" indent="0" algn="just">
              <a:buNone/>
            </a:pPr>
            <a:r>
              <a:rPr lang="es-MX" sz="2000" dirty="0" smtClean="0"/>
              <a:t>Este  arquetipo  también  está  formado  por  dos  circuitos  compensadores  donde  en  cada  uno,  una  persona  u  organización  considera  que  su  bienestar  depende  de  una  ventaja  relativa  de  una  sobre  la  otra.</a:t>
            </a:r>
          </a:p>
          <a:p>
            <a:pPr marL="0" indent="0" algn="just">
              <a:buNone/>
            </a:pPr>
            <a:endParaRPr lang="es-MX" sz="2000" dirty="0"/>
          </a:p>
          <a:p>
            <a:pPr marL="0" indent="0" algn="ctr">
              <a:buNone/>
            </a:pPr>
            <a:r>
              <a:rPr lang="es-MX" sz="2000" dirty="0" smtClean="0"/>
              <a:t>Recomendación</a:t>
            </a:r>
          </a:p>
          <a:p>
            <a:pPr marL="0" indent="0" algn="ctr">
              <a:buNone/>
            </a:pPr>
            <a:r>
              <a:rPr lang="es-MX" sz="2000" dirty="0" smtClean="0"/>
              <a:t>Aquí, lo recomendable es buscar la forma en que ambas partes ganen.</a:t>
            </a:r>
            <a:endParaRPr lang="es-MX" sz="2000" dirty="0"/>
          </a:p>
        </p:txBody>
      </p:sp>
    </p:spTree>
    <p:extLst>
      <p:ext uri="{BB962C8B-B14F-4D97-AF65-F5344CB8AC3E}">
        <p14:creationId xmlns:p14="http://schemas.microsoft.com/office/powerpoint/2010/main" val="3663952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Éxito para quien tiene éxito</a:t>
            </a:r>
            <a:endParaRPr lang="es-MX" sz="20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En este arquetipo dos operaciones contienden por recursos limitados. A mayor éxito, más significativo el soporte, de forma que una de ellas se queda  sin  recursos. La  estructura  está  compuesta  de  dos  círculos compensadores. 		</a:t>
            </a:r>
          </a:p>
          <a:p>
            <a:pPr marL="0" indent="0" algn="just">
              <a:buNone/>
            </a:pPr>
            <a:endParaRPr lang="es-MX" sz="2000" dirty="0"/>
          </a:p>
          <a:p>
            <a:pPr marL="0" indent="0" algn="ctr">
              <a:buNone/>
            </a:pPr>
            <a:r>
              <a:rPr lang="es-MX" sz="2000" dirty="0" smtClean="0"/>
              <a:t>Recomendación</a:t>
            </a:r>
          </a:p>
          <a:p>
            <a:pPr marL="0" indent="0" algn="ctr">
              <a:buNone/>
            </a:pPr>
            <a:r>
              <a:rPr lang="es-MX" sz="2000" dirty="0" smtClean="0"/>
              <a:t>En este caso, se debe buscar el equilibrio entre ambas opciones.</a:t>
            </a:r>
          </a:p>
          <a:p>
            <a:pPr marL="0" indent="0" algn="ctr">
              <a:buNone/>
            </a:pPr>
            <a:endParaRPr lang="es-MX" sz="2000" dirty="0"/>
          </a:p>
        </p:txBody>
      </p:sp>
    </p:spTree>
    <p:extLst>
      <p:ext uri="{BB962C8B-B14F-4D97-AF65-F5344CB8AC3E}">
        <p14:creationId xmlns:p14="http://schemas.microsoft.com/office/powerpoint/2010/main" val="2767499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Tragedia del terreno común</a:t>
            </a:r>
            <a:endParaRPr lang="es-MX" sz="20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Este  arquetipo  delinea  situaciones  donde  lo  que  es  acertado  para  cada  parte  es  errado  para  el  todo.  En  estas  situaciones  existe:  un  recurso compartido por un grupo de personas e individuos que toman decisiones  y  obtienen  ganancias  de  corto  plazo  explotando  el  recurso  sin comprender el costo de dicho recurso en el largo plazo.</a:t>
            </a:r>
          </a:p>
          <a:p>
            <a:pPr marL="0" indent="0" algn="just">
              <a:buNone/>
            </a:pPr>
            <a:endParaRPr lang="es-MX" sz="2000" dirty="0"/>
          </a:p>
          <a:p>
            <a:pPr marL="0" indent="0" algn="ctr">
              <a:buNone/>
            </a:pPr>
            <a:r>
              <a:rPr lang="es-MX" sz="2000" dirty="0" smtClean="0"/>
              <a:t>Recomendación</a:t>
            </a:r>
          </a:p>
          <a:p>
            <a:pPr marL="0" indent="0">
              <a:buNone/>
            </a:pPr>
            <a:r>
              <a:rPr lang="es-MX" sz="2000" dirty="0"/>
              <a:t>En este caso, se aconseja administrar de manera efectiva el terreno </a:t>
            </a:r>
            <a:r>
              <a:rPr lang="es-MX" sz="2000" dirty="0" smtClean="0"/>
              <a:t>común </a:t>
            </a:r>
            <a:r>
              <a:rPr lang="es-MX" sz="2000" dirty="0"/>
              <a:t>creando formas de autorregulación o mediante mecanismos de </a:t>
            </a:r>
            <a:r>
              <a:rPr lang="es-MX" sz="2000" dirty="0" smtClean="0"/>
              <a:t>regulación oficial.</a:t>
            </a:r>
            <a:endParaRPr lang="es-MX" sz="2000" dirty="0"/>
          </a:p>
          <a:p>
            <a:pPr marL="0" indent="0" algn="ctr">
              <a:buNone/>
            </a:pPr>
            <a:endParaRPr lang="es-MX" sz="2000" dirty="0"/>
          </a:p>
        </p:txBody>
      </p:sp>
    </p:spTree>
    <p:extLst>
      <p:ext uri="{BB962C8B-B14F-4D97-AF65-F5344CB8AC3E}">
        <p14:creationId xmlns:p14="http://schemas.microsoft.com/office/powerpoint/2010/main" val="394488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04665"/>
            <a:ext cx="7772400" cy="936103"/>
          </a:xfrm>
        </p:spPr>
        <p:txBody>
          <a:bodyPr>
            <a:normAutofit/>
          </a:bodyPr>
          <a:lstStyle/>
          <a:p>
            <a:r>
              <a:rPr lang="es-MX" sz="2000" dirty="0" smtClean="0"/>
              <a:t>Soluciones rápidas que fallan</a:t>
            </a:r>
            <a:endParaRPr lang="es-MX" sz="2000" dirty="0"/>
          </a:p>
        </p:txBody>
      </p:sp>
      <p:sp>
        <p:nvSpPr>
          <p:cNvPr id="3" name="2 Subtítulo"/>
          <p:cNvSpPr>
            <a:spLocks noGrp="1"/>
          </p:cNvSpPr>
          <p:nvPr>
            <p:ph type="subTitle" idx="1"/>
          </p:nvPr>
        </p:nvSpPr>
        <p:spPr>
          <a:xfrm>
            <a:off x="899592" y="1340768"/>
            <a:ext cx="6872808" cy="4298032"/>
          </a:xfrm>
        </p:spPr>
        <p:txBody>
          <a:bodyPr>
            <a:normAutofit/>
          </a:bodyPr>
          <a:lstStyle/>
          <a:p>
            <a:pPr algn="just"/>
            <a:r>
              <a:rPr lang="es-MX" sz="2000" dirty="0" smtClean="0">
                <a:solidFill>
                  <a:schemeClr val="tx1"/>
                </a:solidFill>
              </a:rPr>
              <a:t>En  este  caso  las  soluciones  eficaces  en  el  corto  plazo  tienen  consecuencias en el largo plazo que requieren más de la misma solución. La estructura está formada por dos circuitos de realimentación, uno compensador y el otro reforzador.</a:t>
            </a:r>
          </a:p>
          <a:p>
            <a:pPr algn="just"/>
            <a:endParaRPr lang="es-MX" sz="2000" dirty="0">
              <a:solidFill>
                <a:schemeClr val="tx1"/>
              </a:solidFill>
            </a:endParaRPr>
          </a:p>
          <a:p>
            <a:r>
              <a:rPr lang="es-MX" sz="2000" dirty="0" smtClean="0">
                <a:solidFill>
                  <a:schemeClr val="tx1"/>
                </a:solidFill>
              </a:rPr>
              <a:t>Sugerencia</a:t>
            </a:r>
          </a:p>
          <a:p>
            <a:r>
              <a:rPr lang="es-MX" sz="2000" dirty="0">
                <a:solidFill>
                  <a:schemeClr val="tx1"/>
                </a:solidFill>
              </a:rPr>
              <a:t>N</a:t>
            </a:r>
            <a:r>
              <a:rPr lang="es-MX" sz="2000" dirty="0" smtClean="0">
                <a:solidFill>
                  <a:schemeClr val="tx1"/>
                </a:solidFill>
              </a:rPr>
              <a:t>o </a:t>
            </a:r>
            <a:r>
              <a:rPr lang="es-MX" sz="2000" dirty="0">
                <a:solidFill>
                  <a:schemeClr val="tx1"/>
                </a:solidFill>
              </a:rPr>
              <a:t>descuidar el largo </a:t>
            </a:r>
            <a:r>
              <a:rPr lang="es-MX" sz="2000" dirty="0" smtClean="0">
                <a:solidFill>
                  <a:schemeClr val="tx1"/>
                </a:solidFill>
              </a:rPr>
              <a:t>plazo.</a:t>
            </a:r>
            <a:endParaRPr lang="es-MX" sz="2000" dirty="0">
              <a:solidFill>
                <a:schemeClr val="tx1"/>
              </a:solidFill>
            </a:endParaRPr>
          </a:p>
          <a:p>
            <a:endParaRPr lang="es-MX" sz="2000" dirty="0">
              <a:solidFill>
                <a:schemeClr val="tx1"/>
              </a:solidFill>
            </a:endParaRPr>
          </a:p>
        </p:txBody>
      </p:sp>
    </p:spTree>
    <p:extLst>
      <p:ext uri="{BB962C8B-B14F-4D97-AF65-F5344CB8AC3E}">
        <p14:creationId xmlns:p14="http://schemas.microsoft.com/office/powerpoint/2010/main" val="662187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Crecimiento y subinversión</a:t>
            </a:r>
            <a:endParaRPr lang="es-MX" sz="20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En este suceso, el crecimiento se aproxima a un límite que se puede eliminar si la empresa invierte en capacidad adicional, pero esta inversión debe ser rápida para impedir la reducción del crecimiento, pues de lo contrario se percibirá que la demanda está bajando y que por tanto no se debe invertir. Existe el peligro de no percibir que la demanda está bajando por un mal desempeño nuestro y suponer que se trata de causas externas. La estructura está compuesta por un circuito reforzador y dos compensadores.</a:t>
            </a:r>
          </a:p>
          <a:p>
            <a:pPr marL="0" indent="0">
              <a:buNone/>
            </a:pPr>
            <a:endParaRPr lang="es-MX" sz="2000" dirty="0" smtClean="0"/>
          </a:p>
          <a:p>
            <a:pPr marL="0" indent="0" algn="ctr">
              <a:buNone/>
            </a:pPr>
            <a:r>
              <a:rPr lang="es-MX" sz="2000" dirty="0" smtClean="0"/>
              <a:t>Sugerencia</a:t>
            </a:r>
            <a:endParaRPr lang="es-MX" sz="2000" dirty="0"/>
          </a:p>
          <a:p>
            <a:pPr marL="0" indent="0">
              <a:buNone/>
            </a:pPr>
            <a:r>
              <a:rPr lang="es-MX" sz="2000" dirty="0" smtClean="0"/>
              <a:t>La </a:t>
            </a:r>
            <a:r>
              <a:rPr lang="es-MX" sz="2000" dirty="0"/>
              <a:t>estrategia sugerida para este arquetipo consiste en construir </a:t>
            </a:r>
            <a:r>
              <a:rPr lang="es-MX" sz="2000" dirty="0" smtClean="0"/>
              <a:t>capacidad </a:t>
            </a:r>
            <a:r>
              <a:rPr lang="es-MX" sz="2000" dirty="0"/>
              <a:t>con anticipación a la demanda y sostener las pautas de </a:t>
            </a:r>
            <a:r>
              <a:rPr lang="es-MX" sz="2000" dirty="0" smtClean="0"/>
              <a:t>desempeño.</a:t>
            </a:r>
            <a:endParaRPr lang="es-MX" sz="2000" dirty="0"/>
          </a:p>
          <a:p>
            <a:pPr marL="0" indent="0" algn="just">
              <a:buNone/>
            </a:pPr>
            <a:endParaRPr lang="es-MX" sz="2000" dirty="0"/>
          </a:p>
        </p:txBody>
      </p:sp>
    </p:spTree>
    <p:extLst>
      <p:ext uri="{BB962C8B-B14F-4D97-AF65-F5344CB8AC3E}">
        <p14:creationId xmlns:p14="http://schemas.microsoft.com/office/powerpoint/2010/main" val="2876139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2.1.2 Emergencia</a:t>
            </a:r>
            <a:endParaRPr lang="es-MX" sz="2000" dirty="0"/>
          </a:p>
        </p:txBody>
      </p:sp>
      <p:sp>
        <p:nvSpPr>
          <p:cNvPr id="3" name="2 Marcador de contenido"/>
          <p:cNvSpPr>
            <a:spLocks noGrp="1"/>
          </p:cNvSpPr>
          <p:nvPr>
            <p:ph idx="1"/>
          </p:nvPr>
        </p:nvSpPr>
        <p:spPr/>
        <p:txBody>
          <a:bodyPr>
            <a:normAutofit/>
          </a:bodyPr>
          <a:lstStyle/>
          <a:p>
            <a:pPr marL="0" indent="0">
              <a:buNone/>
            </a:pPr>
            <a:r>
              <a:rPr lang="es-MX" sz="2000" dirty="0" smtClean="0"/>
              <a:t>La emergencia es una de las características más importantes de los sistemas, </a:t>
            </a:r>
            <a:r>
              <a:rPr lang="es-MX" sz="2000" dirty="0"/>
              <a:t>consiste en que, al interactuar las partes </a:t>
            </a:r>
            <a:r>
              <a:rPr lang="es-MX" sz="2000" dirty="0" smtClean="0"/>
              <a:t>que </a:t>
            </a:r>
            <a:r>
              <a:rPr lang="es-MX" sz="2000" dirty="0"/>
              <a:t>lo componen, se generan propiedades que no existen en ellas, pero </a:t>
            </a:r>
            <a:r>
              <a:rPr lang="es-MX" sz="2000" dirty="0" smtClean="0"/>
              <a:t>están </a:t>
            </a:r>
            <a:r>
              <a:rPr lang="es-MX" sz="2000" dirty="0"/>
              <a:t>presentes en su interacción.</a:t>
            </a:r>
          </a:p>
          <a:p>
            <a:pPr marL="0" indent="0">
              <a:buNone/>
            </a:pPr>
            <a:endParaRPr lang="es-MX" sz="2000" dirty="0" smtClean="0"/>
          </a:p>
          <a:p>
            <a:pPr marL="0" indent="0">
              <a:buNone/>
            </a:pPr>
            <a:r>
              <a:rPr lang="es-MX" sz="2000" dirty="0" smtClean="0"/>
              <a:t>Los sistemas poseen propiedades emergentes que no se encuentran en </a:t>
            </a:r>
          </a:p>
          <a:p>
            <a:pPr marL="0" indent="0">
              <a:buNone/>
            </a:pPr>
            <a:r>
              <a:rPr lang="es-MX" sz="2000" dirty="0" smtClean="0"/>
              <a:t>los elementos que los componen, de manera que no es posible pronosticar las propiedades de un sistema si tan sólo lo dividimos y analizamos sus partes, ya que no estaríamos considerando sus interacciones.</a:t>
            </a:r>
            <a:endParaRPr lang="es-MX" sz="2000" dirty="0"/>
          </a:p>
        </p:txBody>
      </p:sp>
    </p:spTree>
    <p:extLst>
      <p:ext uri="{BB962C8B-B14F-4D97-AF65-F5344CB8AC3E}">
        <p14:creationId xmlns:p14="http://schemas.microsoft.com/office/powerpoint/2010/main" val="2657944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2.1.3 Comunicación</a:t>
            </a:r>
            <a:endParaRPr lang="es-MX" sz="2000" dirty="0"/>
          </a:p>
        </p:txBody>
      </p:sp>
      <p:sp>
        <p:nvSpPr>
          <p:cNvPr id="3" name="2 Marcador de contenido"/>
          <p:cNvSpPr>
            <a:spLocks noGrp="1"/>
          </p:cNvSpPr>
          <p:nvPr>
            <p:ph idx="1"/>
          </p:nvPr>
        </p:nvSpPr>
        <p:spPr>
          <a:xfrm>
            <a:off x="467544" y="1196752"/>
            <a:ext cx="8219256" cy="4929411"/>
          </a:xfrm>
        </p:spPr>
        <p:txBody>
          <a:bodyPr>
            <a:normAutofit/>
          </a:bodyPr>
          <a:lstStyle/>
          <a:p>
            <a:pPr marL="0" indent="0">
              <a:buNone/>
            </a:pPr>
            <a:r>
              <a:rPr lang="es-MX" sz="2000" dirty="0" err="1" smtClean="0"/>
              <a:t>Jutoran</a:t>
            </a:r>
            <a:r>
              <a:rPr lang="es-MX" sz="2000" dirty="0" smtClean="0"/>
              <a:t> (2012) menciona que la comunicación es un intercambio de significados entre individuos a través de un sistema común de símbolos.</a:t>
            </a:r>
          </a:p>
          <a:p>
            <a:pPr marL="0" indent="0">
              <a:buNone/>
            </a:pPr>
            <a:endParaRPr lang="es-MX" sz="2000" dirty="0" smtClean="0"/>
          </a:p>
          <a:p>
            <a:pPr marL="0" indent="0">
              <a:buNone/>
            </a:pPr>
            <a:r>
              <a:rPr lang="es-MX" sz="2000" dirty="0" smtClean="0"/>
              <a:t>Pero, la </a:t>
            </a:r>
            <a:r>
              <a:rPr lang="es-MX" sz="2000" dirty="0"/>
              <a:t>mayor parte de los </a:t>
            </a:r>
            <a:r>
              <a:rPr lang="es-MX" sz="2000" dirty="0" smtClean="0"/>
              <a:t>teóricos </a:t>
            </a:r>
            <a:r>
              <a:rPr lang="es-MX" sz="2000" dirty="0"/>
              <a:t>de la comunicación consideraron, en un primer momento, que su </a:t>
            </a:r>
            <a:r>
              <a:rPr lang="es-MX" sz="2000" dirty="0" smtClean="0"/>
              <a:t>trabajo </a:t>
            </a:r>
            <a:r>
              <a:rPr lang="es-MX" sz="2000" dirty="0"/>
              <a:t>debía responder a la pregunta del especialista en ciencias políticas </a:t>
            </a:r>
            <a:r>
              <a:rPr lang="es-MX" sz="2000" dirty="0" smtClean="0"/>
              <a:t>Harold </a:t>
            </a:r>
            <a:r>
              <a:rPr lang="es-MX" sz="2000" dirty="0"/>
              <a:t>D. </a:t>
            </a:r>
            <a:r>
              <a:rPr lang="es-MX" sz="2000" dirty="0" err="1"/>
              <a:t>Lasswell</a:t>
            </a:r>
            <a:r>
              <a:rPr lang="es-MX" sz="2000" dirty="0"/>
              <a:t>: quién le dice qué, a quién, y con qué </a:t>
            </a:r>
            <a:r>
              <a:rPr lang="es-MX" sz="2000" dirty="0" smtClean="0"/>
              <a:t>efecto.</a:t>
            </a:r>
          </a:p>
          <a:p>
            <a:pPr marL="0" indent="0">
              <a:buNone/>
            </a:pPr>
            <a:endParaRPr lang="es-MX" sz="2000" dirty="0"/>
          </a:p>
          <a:p>
            <a:pPr marL="0" indent="0">
              <a:buNone/>
            </a:pPr>
            <a:endParaRPr lang="es-MX" sz="2000" dirty="0"/>
          </a:p>
          <a:p>
            <a:endParaRPr lang="es-MX" sz="2000" dirty="0"/>
          </a:p>
        </p:txBody>
      </p:sp>
    </p:spTree>
    <p:extLst>
      <p:ext uri="{BB962C8B-B14F-4D97-AF65-F5344CB8AC3E}">
        <p14:creationId xmlns:p14="http://schemas.microsoft.com/office/powerpoint/2010/main" val="97368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Modelos de comunicación</a:t>
            </a:r>
            <a:endParaRPr lang="es-MX" sz="2000" dirty="0"/>
          </a:p>
        </p:txBody>
      </p:sp>
      <p:sp>
        <p:nvSpPr>
          <p:cNvPr id="3" name="2 Marcador de contenido"/>
          <p:cNvSpPr>
            <a:spLocks noGrp="1"/>
          </p:cNvSpPr>
          <p:nvPr>
            <p:ph idx="1"/>
          </p:nvPr>
        </p:nvSpPr>
        <p:spPr/>
        <p:txBody>
          <a:bodyPr>
            <a:normAutofit/>
          </a:bodyPr>
          <a:lstStyle/>
          <a:p>
            <a:pPr algn="just"/>
            <a:r>
              <a:rPr lang="es-MX" sz="2000" dirty="0" smtClean="0"/>
              <a:t>El Modelo de Claude Shannon, ingeniero electrónico, y Warren </a:t>
            </a:r>
            <a:r>
              <a:rPr lang="es-MX" sz="2000" dirty="0" err="1" smtClean="0"/>
              <a:t>Weaver</a:t>
            </a:r>
            <a:r>
              <a:rPr lang="es-MX" sz="2000" dirty="0" smtClean="0"/>
              <a:t>, matemático; propuesto en 1949, como respuesta a la pregunta de </a:t>
            </a:r>
            <a:r>
              <a:rPr lang="es-MX" sz="2000" dirty="0" err="1" smtClean="0"/>
              <a:t>Lasswell</a:t>
            </a:r>
            <a:r>
              <a:rPr lang="es-MX" sz="2000" dirty="0" smtClean="0"/>
              <a:t>, consiste en la comunicación que tenía como objeto de estudio el análisis de la eficacia en la información, y buscaba establecer medidas cuantitativas sobre la capacidad de variados sistemas, de transmitir, almacenar y procesar información, para descubrir las leyes matemáticas que los gobiernan, intentando establecer la medida cuantitativa mínima que reduce la incertidumbre en un mensaje.</a:t>
            </a:r>
          </a:p>
          <a:p>
            <a:endParaRPr lang="es-MX" dirty="0"/>
          </a:p>
        </p:txBody>
      </p:sp>
    </p:spTree>
    <p:extLst>
      <p:ext uri="{BB962C8B-B14F-4D97-AF65-F5344CB8AC3E}">
        <p14:creationId xmlns:p14="http://schemas.microsoft.com/office/powerpoint/2010/main" val="931753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Elementos de la comunicación</a:t>
            </a:r>
            <a:endParaRPr lang="es-MX" sz="2000" dirty="0"/>
          </a:p>
        </p:txBody>
      </p:sp>
      <p:sp>
        <p:nvSpPr>
          <p:cNvPr id="3" name="2 Marcador de contenido"/>
          <p:cNvSpPr>
            <a:spLocks noGrp="1"/>
          </p:cNvSpPr>
          <p:nvPr>
            <p:ph idx="1"/>
          </p:nvPr>
        </p:nvSpPr>
        <p:spPr/>
        <p:txBody>
          <a:bodyPr>
            <a:normAutofit lnSpcReduction="10000"/>
          </a:bodyPr>
          <a:lstStyle/>
          <a:p>
            <a:pPr marL="0" indent="0">
              <a:buNone/>
            </a:pPr>
            <a:r>
              <a:rPr lang="es-MX" sz="2000" dirty="0"/>
              <a:t>S</a:t>
            </a:r>
            <a:r>
              <a:rPr lang="es-MX" sz="2000" dirty="0" smtClean="0"/>
              <a:t>e consideraba que para que se produjera una comunicación debían tenerse en cuenta cinco elementos organizados linealmente: fuente de información, transmisor, canal de transmisión, receptor y destino. Posteriormente,  se  consideraron  seis  elementos:  fuente,  codificador,  mensaje,  canal, decodificador y receptor.</a:t>
            </a:r>
          </a:p>
          <a:p>
            <a:pPr marL="0" indent="0">
              <a:buNone/>
            </a:pPr>
            <a:r>
              <a:rPr lang="es-MX" sz="2000" dirty="0" smtClean="0"/>
              <a:t>				</a:t>
            </a:r>
          </a:p>
          <a:p>
            <a:pPr marL="0" indent="0" algn="ctr">
              <a:buNone/>
            </a:pPr>
            <a:r>
              <a:rPr lang="es-MX" sz="2000" dirty="0" smtClean="0"/>
              <a:t>Shannon y el concepto «fuente de ruido»</a:t>
            </a:r>
          </a:p>
          <a:p>
            <a:pPr marL="0" indent="0" algn="just">
              <a:buNone/>
            </a:pPr>
            <a:r>
              <a:rPr lang="es-MX" sz="2000" dirty="0" smtClean="0"/>
              <a:t>Concepto definido  en  relación  con  la  interferencia o perturbación en la claridad de la transmisión de la información. Uno de los  objetivos  de  esta  teoría  era  encontrar  la  relación  entre  información y ruido. El concepto de ruido fue asociado a la noción de entropía, propuesta por la segunda ley de la termodinámica, considerándose el ruido análogo a la estática en la comunicación visual y auditiva, es decir, a las influencias externas que disminuyen la integridad de la comunicación y distorsionan el mensaje para el receptor.</a:t>
            </a:r>
            <a:endParaRPr lang="es-MX" sz="2000" dirty="0"/>
          </a:p>
        </p:txBody>
      </p:sp>
    </p:spTree>
    <p:extLst>
      <p:ext uri="{BB962C8B-B14F-4D97-AF65-F5344CB8AC3E}">
        <p14:creationId xmlns:p14="http://schemas.microsoft.com/office/powerpoint/2010/main" val="2279746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Atributos de la información en los sistemas de información</a:t>
            </a:r>
            <a:br>
              <a:rPr lang="es-MX" sz="2000" dirty="0" smtClean="0"/>
            </a:br>
            <a:r>
              <a:rPr lang="es-MX" sz="2000" dirty="0" smtClean="0"/>
              <a:t>hombre/máquina</a:t>
            </a:r>
            <a:endParaRPr lang="es-MX" sz="2000" dirty="0"/>
          </a:p>
        </p:txBody>
      </p:sp>
      <p:sp>
        <p:nvSpPr>
          <p:cNvPr id="3" name="2 Marcador de contenido"/>
          <p:cNvSpPr>
            <a:spLocks noGrp="1"/>
          </p:cNvSpPr>
          <p:nvPr>
            <p:ph idx="1"/>
          </p:nvPr>
        </p:nvSpPr>
        <p:spPr/>
        <p:txBody>
          <a:bodyPr>
            <a:normAutofit/>
          </a:bodyPr>
          <a:lstStyle/>
          <a:p>
            <a:pPr marL="0" indent="0">
              <a:buNone/>
            </a:pPr>
            <a:r>
              <a:rPr lang="es-MX" sz="2000" dirty="0" smtClean="0"/>
              <a:t>Para Gómez, y Suárez (2012) la información será útil para la organización en </a:t>
            </a:r>
          </a:p>
          <a:p>
            <a:pPr marL="0" indent="0">
              <a:buNone/>
            </a:pPr>
            <a:r>
              <a:rPr lang="es-MX" sz="2000" dirty="0" smtClean="0"/>
              <a:t>la medida en que facilite la toma de decisiones, para ello, debe cumplir una </a:t>
            </a:r>
          </a:p>
          <a:p>
            <a:pPr marL="0" indent="0">
              <a:buNone/>
            </a:pPr>
            <a:r>
              <a:rPr lang="es-MX" sz="2000" dirty="0" smtClean="0"/>
              <a:t>serie de requisitos, como son los siguientes:</a:t>
            </a:r>
          </a:p>
          <a:p>
            <a:pPr marL="0" indent="0">
              <a:buNone/>
            </a:pPr>
            <a:r>
              <a:rPr lang="es-MX" sz="2000" dirty="0" smtClean="0"/>
              <a:t>Exactitud, Comprensión, Completitud, Economía, Confianza, Relevancia, Nivel de detalle, Oportunidad, </a:t>
            </a:r>
            <a:r>
              <a:rPr lang="es-MX" sz="2000" dirty="0" err="1" smtClean="0"/>
              <a:t>Verficabilidad</a:t>
            </a:r>
            <a:r>
              <a:rPr lang="es-MX" sz="2000" dirty="0" smtClean="0"/>
              <a:t>.</a:t>
            </a:r>
          </a:p>
          <a:p>
            <a:pPr marL="0" indent="0">
              <a:buNone/>
            </a:pPr>
            <a:r>
              <a:rPr lang="es-MX" sz="2000" dirty="0" smtClean="0"/>
              <a:t> </a:t>
            </a:r>
            <a:endParaRPr lang="es-MX" sz="2000" dirty="0"/>
          </a:p>
        </p:txBody>
      </p:sp>
    </p:spTree>
    <p:extLst>
      <p:ext uri="{BB962C8B-B14F-4D97-AF65-F5344CB8AC3E}">
        <p14:creationId xmlns:p14="http://schemas.microsoft.com/office/powerpoint/2010/main" val="2527626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836713"/>
            <a:ext cx="7772400" cy="864095"/>
          </a:xfrm>
        </p:spPr>
        <p:txBody>
          <a:bodyPr>
            <a:normAutofit fontScale="90000"/>
          </a:bodyPr>
          <a:lstStyle/>
          <a:p>
            <a:r>
              <a:rPr lang="es-MX" sz="2800" dirty="0" smtClean="0"/>
              <a:t>2.1 Propiedades de los sistemas</a:t>
            </a:r>
            <a:r>
              <a:rPr lang="es-MX" dirty="0" smtClean="0"/>
              <a:t/>
            </a:r>
            <a:br>
              <a:rPr lang="es-MX" dirty="0" smtClean="0"/>
            </a:br>
            <a:endParaRPr lang="es-MX" dirty="0"/>
          </a:p>
        </p:txBody>
      </p:sp>
      <p:sp>
        <p:nvSpPr>
          <p:cNvPr id="3" name="2 Subtítulo"/>
          <p:cNvSpPr>
            <a:spLocks noGrp="1"/>
          </p:cNvSpPr>
          <p:nvPr>
            <p:ph type="subTitle" idx="1"/>
          </p:nvPr>
        </p:nvSpPr>
        <p:spPr>
          <a:xfrm>
            <a:off x="971600" y="1579240"/>
            <a:ext cx="6800800" cy="4370040"/>
          </a:xfrm>
        </p:spPr>
        <p:txBody>
          <a:bodyPr>
            <a:normAutofit fontScale="92500" lnSpcReduction="20000"/>
          </a:bodyPr>
          <a:lstStyle/>
          <a:p>
            <a:pPr algn="just"/>
            <a:r>
              <a:rPr lang="es-MX" sz="2000" dirty="0" smtClean="0">
                <a:solidFill>
                  <a:schemeClr val="tx1"/>
                </a:solidFill>
              </a:rPr>
              <a:t>Las </a:t>
            </a:r>
            <a:r>
              <a:rPr lang="es-MX" sz="2000" dirty="0">
                <a:solidFill>
                  <a:schemeClr val="tx1"/>
                </a:solidFill>
              </a:rPr>
              <a:t>propiedades de un sistema son: su estructura, la </a:t>
            </a:r>
            <a:r>
              <a:rPr lang="es-MX" sz="2000" dirty="0" smtClean="0">
                <a:solidFill>
                  <a:schemeClr val="tx1"/>
                </a:solidFill>
              </a:rPr>
              <a:t>emergencia</a:t>
            </a:r>
            <a:r>
              <a:rPr lang="es-MX" sz="2000" dirty="0">
                <a:solidFill>
                  <a:schemeClr val="tx1"/>
                </a:solidFill>
              </a:rPr>
              <a:t>, la comunicación, la sinergia, la homeostasis, </a:t>
            </a:r>
            <a:r>
              <a:rPr lang="es-MX" sz="2000" dirty="0" smtClean="0">
                <a:solidFill>
                  <a:schemeClr val="tx1"/>
                </a:solidFill>
              </a:rPr>
              <a:t>la </a:t>
            </a:r>
            <a:r>
              <a:rPr lang="es-MX" sz="2000" dirty="0" err="1" smtClean="0">
                <a:solidFill>
                  <a:schemeClr val="tx1"/>
                </a:solidFill>
              </a:rPr>
              <a:t>equifinalidad</a:t>
            </a:r>
            <a:r>
              <a:rPr lang="es-MX" sz="2000" dirty="0">
                <a:solidFill>
                  <a:schemeClr val="tx1"/>
                </a:solidFill>
              </a:rPr>
              <a:t>, la entropía, </a:t>
            </a:r>
            <a:r>
              <a:rPr lang="es-MX" sz="2000" dirty="0" smtClean="0">
                <a:solidFill>
                  <a:schemeClr val="tx1"/>
                </a:solidFill>
              </a:rPr>
              <a:t>la </a:t>
            </a:r>
            <a:r>
              <a:rPr lang="es-MX" sz="2000" dirty="0" err="1">
                <a:solidFill>
                  <a:schemeClr val="tx1"/>
                </a:solidFill>
              </a:rPr>
              <a:t>inmergencia</a:t>
            </a:r>
            <a:r>
              <a:rPr lang="es-MX" sz="2000" dirty="0">
                <a:solidFill>
                  <a:schemeClr val="tx1"/>
                </a:solidFill>
              </a:rPr>
              <a:t>, el control y la ley de la variedad </a:t>
            </a:r>
            <a:r>
              <a:rPr lang="es-MX" sz="2000" dirty="0" smtClean="0">
                <a:solidFill>
                  <a:schemeClr val="tx1"/>
                </a:solidFill>
              </a:rPr>
              <a:t>requerida.</a:t>
            </a:r>
            <a:endParaRPr lang="es-MX" sz="2000" dirty="0">
              <a:solidFill>
                <a:schemeClr val="tx1"/>
              </a:solidFill>
            </a:endParaRPr>
          </a:p>
          <a:p>
            <a:endParaRPr lang="es-MX" sz="2000" dirty="0">
              <a:solidFill>
                <a:schemeClr val="tx1"/>
              </a:solidFill>
            </a:endParaRPr>
          </a:p>
          <a:p>
            <a:r>
              <a:rPr lang="es-MX" sz="2000" dirty="0" smtClean="0">
                <a:solidFill>
                  <a:schemeClr val="tx1"/>
                </a:solidFill>
              </a:rPr>
              <a:t>2.1.1 Estructura</a:t>
            </a:r>
          </a:p>
          <a:p>
            <a:pPr algn="just"/>
            <a:r>
              <a:rPr lang="es-MX" sz="2000" dirty="0" smtClean="0">
                <a:solidFill>
                  <a:schemeClr val="tx1"/>
                </a:solidFill>
              </a:rPr>
              <a:t>La estructura de un sistema está constituida por las interrelaciones entre las partes o componentes de un sistema (</a:t>
            </a:r>
            <a:r>
              <a:rPr lang="es-MX" sz="2000" dirty="0" err="1" smtClean="0">
                <a:solidFill>
                  <a:schemeClr val="tx1"/>
                </a:solidFill>
              </a:rPr>
              <a:t>Arnold</a:t>
            </a:r>
            <a:r>
              <a:rPr lang="es-MX" sz="2000" dirty="0" smtClean="0">
                <a:solidFill>
                  <a:schemeClr val="tx1"/>
                </a:solidFill>
              </a:rPr>
              <a:t> y Osorio, 1998).</a:t>
            </a:r>
          </a:p>
          <a:p>
            <a:pPr algn="just"/>
            <a:r>
              <a:rPr lang="es-MX" sz="2000" dirty="0" smtClean="0">
                <a:solidFill>
                  <a:schemeClr val="tx1"/>
                </a:solidFill>
              </a:rPr>
              <a:t>Como </a:t>
            </a:r>
            <a:r>
              <a:rPr lang="es-MX" sz="2000" dirty="0">
                <a:solidFill>
                  <a:schemeClr val="tx1"/>
                </a:solidFill>
              </a:rPr>
              <a:t>escribe Peter </a:t>
            </a:r>
            <a:r>
              <a:rPr lang="es-MX" sz="2000" dirty="0" err="1">
                <a:solidFill>
                  <a:schemeClr val="tx1"/>
                </a:solidFill>
              </a:rPr>
              <a:t>Senge</a:t>
            </a:r>
            <a:r>
              <a:rPr lang="es-MX" sz="2000" dirty="0">
                <a:solidFill>
                  <a:schemeClr val="tx1"/>
                </a:solidFill>
              </a:rPr>
              <a:t> (2011), la estructura influye en el </a:t>
            </a:r>
            <a:r>
              <a:rPr lang="es-MX" sz="2000" dirty="0" smtClean="0">
                <a:solidFill>
                  <a:schemeClr val="tx1"/>
                </a:solidFill>
              </a:rPr>
              <a:t>comportamiento </a:t>
            </a:r>
            <a:r>
              <a:rPr lang="es-MX" sz="2000" dirty="0">
                <a:solidFill>
                  <a:schemeClr val="tx1"/>
                </a:solidFill>
              </a:rPr>
              <a:t>de los sistemas. Cuando personas diferentes se encuentran </a:t>
            </a:r>
            <a:r>
              <a:rPr lang="es-MX" sz="2000" dirty="0" smtClean="0">
                <a:solidFill>
                  <a:schemeClr val="tx1"/>
                </a:solidFill>
              </a:rPr>
              <a:t>dentro de </a:t>
            </a:r>
            <a:r>
              <a:rPr lang="es-MX" sz="2000" dirty="0">
                <a:solidFill>
                  <a:schemeClr val="tx1"/>
                </a:solidFill>
              </a:rPr>
              <a:t>un sistema con la misma estructura, producen resultados muy </a:t>
            </a:r>
            <a:r>
              <a:rPr lang="es-MX" sz="2000" dirty="0" smtClean="0">
                <a:solidFill>
                  <a:schemeClr val="tx1"/>
                </a:solidFill>
              </a:rPr>
              <a:t>parecidos</a:t>
            </a:r>
            <a:r>
              <a:rPr lang="es-MX" sz="2000" dirty="0">
                <a:solidFill>
                  <a:schemeClr val="tx1"/>
                </a:solidFill>
              </a:rPr>
              <a:t>. El pensamiento sistémico nos dice que debemos </a:t>
            </a:r>
            <a:r>
              <a:rPr lang="es-MX" sz="2000" dirty="0" smtClean="0">
                <a:solidFill>
                  <a:schemeClr val="tx1"/>
                </a:solidFill>
              </a:rPr>
              <a:t>investigar las </a:t>
            </a:r>
            <a:r>
              <a:rPr lang="es-MX" sz="2000" dirty="0">
                <a:solidFill>
                  <a:schemeClr val="tx1"/>
                </a:solidFill>
              </a:rPr>
              <a:t>estructuras que modelan los </a:t>
            </a:r>
            <a:r>
              <a:rPr lang="es-MX" sz="2000" dirty="0" smtClean="0">
                <a:solidFill>
                  <a:schemeClr val="tx1"/>
                </a:solidFill>
              </a:rPr>
              <a:t>actos individuales </a:t>
            </a:r>
            <a:r>
              <a:rPr lang="es-MX" sz="2000" dirty="0">
                <a:solidFill>
                  <a:schemeClr val="tx1"/>
                </a:solidFill>
              </a:rPr>
              <a:t>y </a:t>
            </a:r>
            <a:r>
              <a:rPr lang="es-MX" sz="2000" dirty="0" smtClean="0">
                <a:solidFill>
                  <a:schemeClr val="tx1"/>
                </a:solidFill>
              </a:rPr>
              <a:t>crean </a:t>
            </a:r>
            <a:r>
              <a:rPr lang="es-MX" sz="2000" dirty="0">
                <a:solidFill>
                  <a:schemeClr val="tx1"/>
                </a:solidFill>
              </a:rPr>
              <a:t>las condiciones que posibilitan cierto tipo </a:t>
            </a:r>
            <a:r>
              <a:rPr lang="es-MX" sz="2000" dirty="0" smtClean="0">
                <a:solidFill>
                  <a:schemeClr val="tx1"/>
                </a:solidFill>
              </a:rPr>
              <a:t>de acontecimientos.</a:t>
            </a:r>
            <a:endParaRPr lang="es-MX" sz="2000" dirty="0">
              <a:solidFill>
                <a:schemeClr val="tx1"/>
              </a:solidFill>
            </a:endParaRPr>
          </a:p>
          <a:p>
            <a:pPr algn="just"/>
            <a:endParaRPr lang="es-MX" sz="2000" dirty="0" smtClean="0">
              <a:solidFill>
                <a:schemeClr val="tx1"/>
              </a:solidFill>
            </a:endParaRPr>
          </a:p>
          <a:p>
            <a:endParaRPr lang="es-MX" sz="2000" dirty="0" smtClean="0">
              <a:solidFill>
                <a:schemeClr val="tx1"/>
              </a:solidFill>
            </a:endParaRPr>
          </a:p>
          <a:p>
            <a:endParaRPr lang="es-MX" dirty="0"/>
          </a:p>
        </p:txBody>
      </p:sp>
    </p:spTree>
    <p:extLst>
      <p:ext uri="{BB962C8B-B14F-4D97-AF65-F5344CB8AC3E}">
        <p14:creationId xmlns:p14="http://schemas.microsoft.com/office/powerpoint/2010/main" val="2488464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2.1.4 Sinergia</a:t>
            </a:r>
            <a:endParaRPr lang="es-MX" sz="2000" dirty="0"/>
          </a:p>
        </p:txBody>
      </p:sp>
      <p:sp>
        <p:nvSpPr>
          <p:cNvPr id="3" name="2 Marcador de contenido"/>
          <p:cNvSpPr>
            <a:spLocks noGrp="1"/>
          </p:cNvSpPr>
          <p:nvPr>
            <p:ph idx="1"/>
          </p:nvPr>
        </p:nvSpPr>
        <p:spPr/>
        <p:txBody>
          <a:bodyPr>
            <a:normAutofit lnSpcReduction="10000"/>
          </a:bodyPr>
          <a:lstStyle/>
          <a:p>
            <a:pPr marL="0" indent="0" algn="just">
              <a:buNone/>
            </a:pPr>
            <a:r>
              <a:rPr lang="es-MX" sz="2000" dirty="0" smtClean="0"/>
              <a:t>Según Osorio (2007), la sinergia es la característica fundamental de los sistemas,  que  permite  diferenciar  un  sistema  de  un  conjunto  de  partes  que  no están relacionadas.</a:t>
            </a:r>
          </a:p>
          <a:p>
            <a:pPr marL="0" indent="0" algn="ctr">
              <a:buNone/>
            </a:pPr>
            <a:r>
              <a:rPr lang="es-MX" sz="2000" dirty="0" smtClean="0"/>
              <a:t>Organización sinérgica</a:t>
            </a:r>
          </a:p>
          <a:p>
            <a:pPr marL="0" indent="0" algn="just">
              <a:buNone/>
            </a:pPr>
            <a:r>
              <a:rPr lang="es-MX" sz="2000" dirty="0" smtClean="0"/>
              <a:t>Existe cuando </a:t>
            </a:r>
            <a:r>
              <a:rPr lang="es-MX" sz="2000" dirty="0"/>
              <a:t>los elementos que la </a:t>
            </a:r>
            <a:r>
              <a:rPr lang="es-MX" sz="2000" dirty="0" smtClean="0"/>
              <a:t>componen </a:t>
            </a:r>
            <a:r>
              <a:rPr lang="es-MX" sz="2000" dirty="0"/>
              <a:t>no pueden realizar una función determinada sin depender del </a:t>
            </a:r>
            <a:r>
              <a:rPr lang="es-MX" sz="2000" dirty="0" smtClean="0"/>
              <a:t>resto </a:t>
            </a:r>
            <a:r>
              <a:rPr lang="es-MX" sz="2000" dirty="0"/>
              <a:t>de los miembros que componen dicha organización, es decir, que </a:t>
            </a:r>
            <a:r>
              <a:rPr lang="es-MX" sz="2000" dirty="0" smtClean="0"/>
              <a:t>el </a:t>
            </a:r>
            <a:r>
              <a:rPr lang="es-MX" sz="2000" dirty="0"/>
              <a:t>total corresponde a la conservación del sistema teniendo en cuenta la </a:t>
            </a:r>
            <a:r>
              <a:rPr lang="es-MX" sz="2000" dirty="0" smtClean="0"/>
              <a:t>acción </a:t>
            </a:r>
            <a:r>
              <a:rPr lang="es-MX" sz="2000" dirty="0"/>
              <a:t>en conjunto que realizan sus </a:t>
            </a:r>
            <a:r>
              <a:rPr lang="es-MX" sz="2000" dirty="0" smtClean="0"/>
              <a:t>componente.</a:t>
            </a:r>
          </a:p>
          <a:p>
            <a:pPr marL="0" indent="0" algn="just">
              <a:buNone/>
            </a:pPr>
            <a:endParaRPr lang="es-MX" sz="2000" dirty="0"/>
          </a:p>
          <a:p>
            <a:pPr marL="0" indent="0" algn="ctr">
              <a:buNone/>
            </a:pPr>
            <a:r>
              <a:rPr lang="es-MX" sz="2000" dirty="0" smtClean="0"/>
              <a:t>Computadora versus Humano </a:t>
            </a:r>
          </a:p>
          <a:p>
            <a:pPr marL="0" indent="0" algn="just">
              <a:buNone/>
            </a:pPr>
            <a:r>
              <a:rPr lang="es-MX" sz="2000" dirty="0" smtClean="0"/>
              <a:t>Las </a:t>
            </a:r>
            <a:r>
              <a:rPr lang="es-MX" sz="2000" dirty="0"/>
              <a:t>computadoras son </a:t>
            </a:r>
            <a:r>
              <a:rPr lang="es-MX" sz="2000" dirty="0" smtClean="0"/>
              <a:t>capaces </a:t>
            </a:r>
            <a:r>
              <a:rPr lang="es-MX" sz="2000" dirty="0"/>
              <a:t>de procesar números notablemente mejor que los seres humanos, </a:t>
            </a:r>
            <a:r>
              <a:rPr lang="es-MX" sz="2000" dirty="0" smtClean="0"/>
              <a:t>pero </a:t>
            </a:r>
            <a:r>
              <a:rPr lang="es-MX" sz="2000" dirty="0"/>
              <a:t>carecen de sentido común, por lo que el trabajo en conjunto de </a:t>
            </a:r>
            <a:r>
              <a:rPr lang="es-MX" sz="2000" dirty="0" smtClean="0"/>
              <a:t>computadoras </a:t>
            </a:r>
            <a:r>
              <a:rPr lang="es-MX" sz="2000" dirty="0"/>
              <a:t>y humanos da excelentes resultados, mejores que los posibles de </a:t>
            </a:r>
            <a:r>
              <a:rPr lang="es-MX" sz="2000" dirty="0" smtClean="0"/>
              <a:t>lograr </a:t>
            </a:r>
            <a:r>
              <a:rPr lang="es-MX" sz="2000" dirty="0"/>
              <a:t>trabajando por </a:t>
            </a:r>
            <a:r>
              <a:rPr lang="es-MX" sz="2000" dirty="0" smtClean="0"/>
              <a:t>separado.</a:t>
            </a:r>
            <a:endParaRPr lang="es-MX" sz="2000" dirty="0"/>
          </a:p>
          <a:p>
            <a:pPr marL="0" indent="0" algn="ctr">
              <a:buNone/>
            </a:pPr>
            <a:endParaRPr lang="es-MX" sz="2000" dirty="0"/>
          </a:p>
          <a:p>
            <a:pPr marL="0" indent="0" algn="just">
              <a:buNone/>
            </a:pPr>
            <a:endParaRPr lang="es-MX" sz="2000" dirty="0"/>
          </a:p>
        </p:txBody>
      </p:sp>
    </p:spTree>
    <p:extLst>
      <p:ext uri="{BB962C8B-B14F-4D97-AF65-F5344CB8AC3E}">
        <p14:creationId xmlns:p14="http://schemas.microsoft.com/office/powerpoint/2010/main" val="4038566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2.1.5 Homeostasis</a:t>
            </a:r>
            <a:endParaRPr lang="es-MX" sz="2000"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MX" sz="2000" dirty="0" err="1" smtClean="0"/>
              <a:t>O’Connor</a:t>
            </a:r>
            <a:r>
              <a:rPr lang="es-MX" sz="2000" dirty="0" smtClean="0"/>
              <a:t>  y  </a:t>
            </a:r>
            <a:r>
              <a:rPr lang="es-MX" sz="2000" dirty="0" err="1" smtClean="0"/>
              <a:t>McDermott</a:t>
            </a:r>
            <a:r>
              <a:rPr lang="es-MX" sz="2000" dirty="0" smtClean="0"/>
              <a:t>  (1998)  establecen  que  gracias  a  la autorregulación dinámica, un sistema puede mantenerse a sí mismo dentro de límites aceptables ante la presencia de estímulos diversos. </a:t>
            </a:r>
            <a:r>
              <a:rPr lang="es-MX" sz="2000" dirty="0" err="1" smtClean="0"/>
              <a:t>Arbib</a:t>
            </a:r>
            <a:r>
              <a:rPr lang="es-MX" sz="2000" dirty="0" smtClean="0"/>
              <a:t> (1965) define la existencia de homeostasis en un sistema fisiológico cuando, dada una perturbación que tiende  a  desplazar  al  sistema  de  sus  valores normales, sus partes reaccionan e interactúan de tal modo que el efecto de la perturbación disminuye.</a:t>
            </a:r>
          </a:p>
          <a:p>
            <a:pPr marL="0" indent="0" algn="just">
              <a:buNone/>
            </a:pPr>
            <a:endParaRPr lang="es-MX" sz="2000" dirty="0"/>
          </a:p>
          <a:p>
            <a:pPr marL="0" indent="0" algn="ctr">
              <a:buNone/>
            </a:pPr>
            <a:r>
              <a:rPr lang="es-MX" sz="2000" dirty="0" smtClean="0"/>
              <a:t>Surgimiento</a:t>
            </a:r>
          </a:p>
          <a:p>
            <a:pPr marL="0" indent="0" algn="just">
              <a:buNone/>
            </a:pPr>
            <a:r>
              <a:rPr lang="es-MX" sz="2000" dirty="0"/>
              <a:t>La homeostasis surge debido a los procesos de realimentación </a:t>
            </a:r>
            <a:r>
              <a:rPr lang="es-MX" sz="2000" dirty="0" smtClean="0"/>
              <a:t>compensadora</a:t>
            </a:r>
            <a:r>
              <a:rPr lang="es-MX" sz="2000" dirty="0"/>
              <a:t>. Como menciona </a:t>
            </a:r>
            <a:r>
              <a:rPr lang="es-MX" sz="2000" dirty="0" err="1"/>
              <a:t>Senge</a:t>
            </a:r>
            <a:r>
              <a:rPr lang="es-MX" sz="2000" dirty="0"/>
              <a:t> (2011), los organismos complejos como </a:t>
            </a:r>
            <a:r>
              <a:rPr lang="es-MX" sz="2000" dirty="0" smtClean="0"/>
              <a:t>el </a:t>
            </a:r>
            <a:r>
              <a:rPr lang="es-MX" sz="2000" dirty="0"/>
              <a:t>cuerpo humano contienen miles de procesos de realimentación </a:t>
            </a:r>
            <a:r>
              <a:rPr lang="es-MX" sz="2000" dirty="0" smtClean="0"/>
              <a:t>compensadora </a:t>
            </a:r>
            <a:r>
              <a:rPr lang="es-MX" sz="2000" dirty="0"/>
              <a:t>que mantienen la temperatura y el equilibrio, curan nuestras </a:t>
            </a:r>
            <a:r>
              <a:rPr lang="es-MX" sz="2000" dirty="0" smtClean="0"/>
              <a:t>heridas</a:t>
            </a:r>
            <a:r>
              <a:rPr lang="es-MX" sz="2000" dirty="0"/>
              <a:t>, ajustan nuestra visión según la cantidad de luz y nos alertan ante </a:t>
            </a:r>
            <a:r>
              <a:rPr lang="es-MX" sz="2000" dirty="0" smtClean="0"/>
              <a:t>las </a:t>
            </a:r>
            <a:r>
              <a:rPr lang="es-MX" sz="2000" dirty="0"/>
              <a:t>amenazas. La realimentación compensadora nos incita a comer cuando </a:t>
            </a:r>
            <a:r>
              <a:rPr lang="es-MX" sz="2000" dirty="0" smtClean="0"/>
              <a:t>necesitamos </a:t>
            </a:r>
            <a:r>
              <a:rPr lang="es-MX" sz="2000" dirty="0"/>
              <a:t>alimento y a dormir cuando requerimos </a:t>
            </a:r>
            <a:r>
              <a:rPr lang="es-MX" sz="2000" dirty="0" smtClean="0"/>
              <a:t>descansar.</a:t>
            </a:r>
            <a:endParaRPr lang="es-MX" sz="2000" dirty="0"/>
          </a:p>
          <a:p>
            <a:pPr marL="0" indent="0" algn="ctr">
              <a:buNone/>
            </a:pPr>
            <a:endParaRPr lang="es-MX" sz="2000" dirty="0"/>
          </a:p>
        </p:txBody>
      </p:sp>
    </p:spTree>
    <p:extLst>
      <p:ext uri="{BB962C8B-B14F-4D97-AF65-F5344CB8AC3E}">
        <p14:creationId xmlns:p14="http://schemas.microsoft.com/office/powerpoint/2010/main" val="42437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Subdivisión de la Homeostasis</a:t>
            </a:r>
            <a:endParaRPr lang="es-MX" sz="2000" dirty="0"/>
          </a:p>
        </p:txBody>
      </p:sp>
      <p:sp>
        <p:nvSpPr>
          <p:cNvPr id="3" name="2 Marcador de contenido"/>
          <p:cNvSpPr>
            <a:spLocks noGrp="1"/>
          </p:cNvSpPr>
          <p:nvPr>
            <p:ph idx="1"/>
          </p:nvPr>
        </p:nvSpPr>
        <p:spPr/>
        <p:txBody>
          <a:bodyPr>
            <a:normAutofit lnSpcReduction="10000"/>
          </a:bodyPr>
          <a:lstStyle/>
          <a:p>
            <a:r>
              <a:rPr lang="es-MX" sz="2000" dirty="0" smtClean="0"/>
              <a:t>Homeostasis biológica</a:t>
            </a:r>
          </a:p>
          <a:p>
            <a:pPr marL="0" indent="0">
              <a:buNone/>
            </a:pPr>
            <a:r>
              <a:rPr lang="es-MX" sz="2000" dirty="0" smtClean="0"/>
              <a:t>La  normalidad  en  un  sistema  biológico  se  define  por  los  valores  energéticos  nominales,  la  autorregulación  se  dispara  cuando  sus  diferencias  de potenciales no son satisfactoriamente equilibradas (fuera de la normalidad), activando  los  mecanismos  necesarios  para  compensarla,  estas  diferencias  pueden ser: electromagnéticas, presión, densidad, humedad, térmicas, etcétera. Algunos autores usan el término </a:t>
            </a:r>
            <a:r>
              <a:rPr lang="es-MX" sz="2000" dirty="0" err="1" smtClean="0"/>
              <a:t>homeocinesis</a:t>
            </a:r>
            <a:endParaRPr lang="es-MX" sz="2000" dirty="0" smtClean="0"/>
          </a:p>
          <a:p>
            <a:pPr marL="0" indent="0">
              <a:buNone/>
            </a:pPr>
            <a:r>
              <a:rPr lang="es-MX" sz="2000" dirty="0" smtClean="0"/>
              <a:t>para este concepto.</a:t>
            </a:r>
          </a:p>
          <a:p>
            <a:pPr marL="0" indent="0">
              <a:buNone/>
            </a:pPr>
            <a:endParaRPr lang="es-MX" sz="2000" dirty="0" smtClean="0"/>
          </a:p>
          <a:p>
            <a:r>
              <a:rPr lang="es-MX" sz="2000" dirty="0" smtClean="0"/>
              <a:t>Homeostasis cibernética</a:t>
            </a:r>
          </a:p>
          <a:p>
            <a:pPr marL="0" indent="0">
              <a:buNone/>
            </a:pPr>
            <a:r>
              <a:rPr lang="es-MX" sz="2000" dirty="0" smtClean="0"/>
              <a:t>Es  el  rasgo  de  los  sistemas  autorregulados  (sistemas  cibernéticos)  que  consiste en la capacidad para mantener ciertas variables en un estado estacionario,  de  equilibrio  dinámico  o  dentro  de  ciertos  límites,  cambiando  parámetros de su estructura interna.</a:t>
            </a:r>
          </a:p>
          <a:p>
            <a:endParaRPr lang="es-MX" sz="2000" dirty="0" smtClean="0"/>
          </a:p>
          <a:p>
            <a:endParaRPr lang="es-MX" sz="2000" dirty="0" smtClean="0"/>
          </a:p>
        </p:txBody>
      </p:sp>
    </p:spTree>
    <p:extLst>
      <p:ext uri="{BB962C8B-B14F-4D97-AF65-F5344CB8AC3E}">
        <p14:creationId xmlns:p14="http://schemas.microsoft.com/office/powerpoint/2010/main" val="3195634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620688"/>
            <a:ext cx="7088832" cy="5018112"/>
          </a:xfrm>
        </p:spPr>
        <p:txBody>
          <a:bodyPr>
            <a:normAutofit/>
          </a:bodyPr>
          <a:lstStyle/>
          <a:p>
            <a:pPr marL="342900" indent="-342900" algn="l">
              <a:buFont typeface="Arial" pitchFamily="34" charset="0"/>
              <a:buChar char="•"/>
            </a:pPr>
            <a:endParaRPr lang="es-MX" sz="2000" dirty="0" smtClean="0">
              <a:solidFill>
                <a:schemeClr val="tx1"/>
              </a:solidFill>
            </a:endParaRPr>
          </a:p>
          <a:p>
            <a:pPr marL="342900" indent="-342900" algn="l">
              <a:buFont typeface="Arial" pitchFamily="34" charset="0"/>
              <a:buChar char="•"/>
            </a:pPr>
            <a:r>
              <a:rPr lang="es-MX" sz="2000" dirty="0" smtClean="0">
                <a:solidFill>
                  <a:schemeClr val="tx1"/>
                </a:solidFill>
              </a:rPr>
              <a:t>Homeostasis psicológica</a:t>
            </a:r>
          </a:p>
          <a:p>
            <a:pPr algn="l"/>
            <a:endParaRPr lang="es-MX" sz="2000" dirty="0" smtClean="0">
              <a:solidFill>
                <a:schemeClr val="tx1"/>
              </a:solidFill>
            </a:endParaRPr>
          </a:p>
          <a:p>
            <a:pPr algn="l"/>
            <a:r>
              <a:rPr lang="es-MX" sz="2000" dirty="0" smtClean="0">
                <a:solidFill>
                  <a:schemeClr val="tx1"/>
                </a:solidFill>
              </a:rPr>
              <a:t>Para </a:t>
            </a:r>
            <a:r>
              <a:rPr lang="es-MX" sz="2000" dirty="0" err="1" smtClean="0">
                <a:solidFill>
                  <a:schemeClr val="tx1"/>
                </a:solidFill>
              </a:rPr>
              <a:t>Cannon</a:t>
            </a:r>
            <a:r>
              <a:rPr lang="es-MX" sz="2000" dirty="0" smtClean="0">
                <a:solidFill>
                  <a:schemeClr val="tx1"/>
                </a:solidFill>
              </a:rPr>
              <a:t> (1932) es la tendencia general de todo organismo al restablecimiento del equilibrio interno cada vez que éste es alterado. Estos desequilibrios internos, que pueden darse tanto en el plano fisiológico como en el psicológico, reciben el nombre de genérico de necesidades. La vida de un organismo puede definirse como la búsqueda constante de equilibrio entre sus necesidades y su satisfacción. Toda acción tendiente a la búsqueda de ese equilibrio es una conducta.</a:t>
            </a:r>
          </a:p>
          <a:p>
            <a:pPr algn="l"/>
            <a:endParaRPr lang="es-MX" sz="2000" dirty="0" smtClean="0">
              <a:solidFill>
                <a:schemeClr val="tx1"/>
              </a:solidFill>
            </a:endParaRPr>
          </a:p>
          <a:p>
            <a:pPr algn="l"/>
            <a:endParaRPr lang="es-MX" sz="2000" dirty="0">
              <a:solidFill>
                <a:schemeClr val="tx1"/>
              </a:solidFill>
            </a:endParaRPr>
          </a:p>
        </p:txBody>
      </p:sp>
    </p:spTree>
    <p:extLst>
      <p:ext uri="{BB962C8B-B14F-4D97-AF65-F5344CB8AC3E}">
        <p14:creationId xmlns:p14="http://schemas.microsoft.com/office/powerpoint/2010/main" val="2188674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2.1.6 </a:t>
            </a:r>
            <a:r>
              <a:rPr lang="es-MX" sz="2000" dirty="0" err="1" smtClean="0"/>
              <a:t>Equifinalidad</a:t>
            </a:r>
            <a:endParaRPr lang="es-MX" sz="20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 </a:t>
            </a:r>
            <a:r>
              <a:rPr lang="es-MX" sz="2000" dirty="0" err="1" smtClean="0"/>
              <a:t>equifinalidad</a:t>
            </a:r>
            <a:r>
              <a:rPr lang="es-MX" sz="2000" dirty="0" smtClean="0"/>
              <a:t> consiste en la tendencia a un estado final característico a </a:t>
            </a:r>
          </a:p>
          <a:p>
            <a:pPr marL="0" indent="0" algn="just">
              <a:buNone/>
            </a:pPr>
            <a:r>
              <a:rPr lang="es-MX" sz="2000" dirty="0" smtClean="0"/>
              <a:t>partir  de  diferentes  estados  iniciales  y  por  diferentes  caminos,  porque  lo  </a:t>
            </a:r>
          </a:p>
          <a:p>
            <a:pPr marL="0" indent="0" algn="just">
              <a:buNone/>
            </a:pPr>
            <a:r>
              <a:rPr lang="es-MX" sz="2000" dirty="0" smtClean="0"/>
              <a:t>decisivo  es  la  naturaleza  de  la  organización. </a:t>
            </a:r>
          </a:p>
          <a:p>
            <a:pPr marL="0" indent="0" algn="just">
              <a:buNone/>
            </a:pPr>
            <a:endParaRPr lang="es-MX" sz="2000" dirty="0"/>
          </a:p>
          <a:p>
            <a:pPr marL="0" indent="0" algn="just">
              <a:buNone/>
            </a:pPr>
            <a:endParaRPr lang="es-MX" sz="2000" dirty="0" smtClean="0"/>
          </a:p>
          <a:p>
            <a:pPr marL="0" indent="0" algn="ctr">
              <a:buNone/>
            </a:pPr>
            <a:r>
              <a:rPr lang="es-MX" sz="2000" dirty="0" smtClean="0"/>
              <a:t>2.1.7 Entropía</a:t>
            </a:r>
          </a:p>
          <a:p>
            <a:pPr marL="0" indent="0" algn="just">
              <a:buNone/>
            </a:pPr>
            <a:r>
              <a:rPr lang="es-MX" sz="2000" dirty="0"/>
              <a:t>Como señala </a:t>
            </a:r>
            <a:r>
              <a:rPr lang="es-MX" sz="2000" dirty="0" err="1"/>
              <a:t>Johansen</a:t>
            </a:r>
            <a:r>
              <a:rPr lang="es-MX" sz="2000" dirty="0"/>
              <a:t> (2011), la entropía es un concepto que proviene de </a:t>
            </a:r>
          </a:p>
          <a:p>
            <a:pPr marL="0" indent="0" algn="just">
              <a:buNone/>
            </a:pPr>
            <a:r>
              <a:rPr lang="es-MX" sz="2000" dirty="0"/>
              <a:t>la física y es una conclusión a la que se llega a partir de la segunda ley de la </a:t>
            </a:r>
          </a:p>
          <a:p>
            <a:pPr marL="0" indent="0" algn="just">
              <a:buNone/>
            </a:pPr>
            <a:r>
              <a:rPr lang="es-MX" sz="2000" dirty="0"/>
              <a:t>termodinámica. Según esta ley, los sistemas en general tienden a alcanzar </a:t>
            </a:r>
            <a:r>
              <a:rPr lang="es-MX" sz="2000" dirty="0" smtClean="0"/>
              <a:t>su </a:t>
            </a:r>
            <a:r>
              <a:rPr lang="es-MX" sz="2000" dirty="0"/>
              <a:t>estado más </a:t>
            </a:r>
            <a:r>
              <a:rPr lang="es-MX" sz="2000" dirty="0" smtClean="0"/>
              <a:t>probable. En </a:t>
            </a:r>
            <a:r>
              <a:rPr lang="es-MX" sz="2000" dirty="0"/>
              <a:t>el mundo de la física, el estado más </a:t>
            </a:r>
            <a:r>
              <a:rPr lang="es-MX" sz="2000" dirty="0" smtClean="0"/>
              <a:t>probable </a:t>
            </a:r>
            <a:r>
              <a:rPr lang="es-MX" sz="2000" dirty="0"/>
              <a:t>de esos sistemas es el caos, el desorden y la </a:t>
            </a:r>
            <a:r>
              <a:rPr lang="es-MX" sz="2000" dirty="0" smtClean="0"/>
              <a:t>desorganización.</a:t>
            </a:r>
            <a:endParaRPr lang="es-MX" sz="2000" dirty="0"/>
          </a:p>
          <a:p>
            <a:pPr marL="0" indent="0">
              <a:buNone/>
            </a:pPr>
            <a:endParaRPr lang="es-MX" sz="2000" dirty="0"/>
          </a:p>
          <a:p>
            <a:pPr marL="0" indent="0" algn="ctr">
              <a:buNone/>
            </a:pPr>
            <a:endParaRPr lang="es-MX" sz="2000" dirty="0" smtClean="0"/>
          </a:p>
          <a:p>
            <a:pPr marL="0" indent="0" algn="just">
              <a:buNone/>
            </a:pPr>
            <a:endParaRPr lang="es-MX" sz="2000" dirty="0"/>
          </a:p>
          <a:p>
            <a:pPr marL="0" indent="0" algn="just">
              <a:buNone/>
            </a:pPr>
            <a:endParaRPr lang="es-MX" sz="2000" dirty="0"/>
          </a:p>
        </p:txBody>
      </p:sp>
    </p:spTree>
    <p:extLst>
      <p:ext uri="{BB962C8B-B14F-4D97-AF65-F5344CB8AC3E}">
        <p14:creationId xmlns:p14="http://schemas.microsoft.com/office/powerpoint/2010/main" val="557123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2.1.8 </a:t>
            </a:r>
            <a:r>
              <a:rPr lang="es-MX" sz="2000" dirty="0" err="1" smtClean="0"/>
              <a:t>Inmergencia</a:t>
            </a:r>
            <a:endParaRPr lang="es-MX" sz="2000" dirty="0"/>
          </a:p>
        </p:txBody>
      </p:sp>
      <p:sp>
        <p:nvSpPr>
          <p:cNvPr id="3" name="2 Marcador de contenido"/>
          <p:cNvSpPr>
            <a:spLocks noGrp="1"/>
          </p:cNvSpPr>
          <p:nvPr>
            <p:ph idx="1"/>
          </p:nvPr>
        </p:nvSpPr>
        <p:spPr/>
        <p:txBody>
          <a:bodyPr>
            <a:normAutofit/>
          </a:bodyPr>
          <a:lstStyle/>
          <a:p>
            <a:pPr marL="0" indent="0">
              <a:buNone/>
            </a:pPr>
            <a:r>
              <a:rPr lang="es-MX" sz="2000" dirty="0" smtClean="0"/>
              <a:t>Se refiere a todas aquellas características y habilidades que un sistema puede realizar dentro de otro sistema.</a:t>
            </a:r>
          </a:p>
          <a:p>
            <a:pPr marL="0" indent="0" algn="ctr">
              <a:buNone/>
            </a:pPr>
            <a:endParaRPr lang="es-MX" sz="2000" dirty="0" smtClean="0"/>
          </a:p>
          <a:p>
            <a:pPr marL="0" indent="0" algn="ctr">
              <a:buNone/>
            </a:pPr>
            <a:r>
              <a:rPr lang="es-MX" sz="2000" dirty="0" smtClean="0"/>
              <a:t>2.1.9 Control</a:t>
            </a:r>
          </a:p>
          <a:p>
            <a:pPr marL="0" indent="0" algn="just">
              <a:buNone/>
            </a:pPr>
            <a:r>
              <a:rPr lang="es-MX" sz="2000" dirty="0"/>
              <a:t>Para </a:t>
            </a:r>
            <a:r>
              <a:rPr lang="es-MX" sz="2000" dirty="0" err="1"/>
              <a:t>Stafford</a:t>
            </a:r>
            <a:r>
              <a:rPr lang="es-MX" sz="2000" dirty="0"/>
              <a:t> </a:t>
            </a:r>
            <a:r>
              <a:rPr lang="es-MX" sz="2000" dirty="0" err="1"/>
              <a:t>Beer</a:t>
            </a:r>
            <a:r>
              <a:rPr lang="es-MX" sz="2000" dirty="0"/>
              <a:t> (1963), el control es un atributo de un sistema e </a:t>
            </a:r>
            <a:r>
              <a:rPr lang="es-MX" sz="2000" dirty="0" smtClean="0"/>
              <a:t>indica </a:t>
            </a:r>
            <a:r>
              <a:rPr lang="es-MX" sz="2000" dirty="0"/>
              <a:t>que es </a:t>
            </a:r>
            <a:r>
              <a:rPr lang="es-MX" sz="2000" dirty="0" err="1"/>
              <a:t>autorregulatorio</a:t>
            </a:r>
            <a:r>
              <a:rPr lang="es-MX" sz="2000" dirty="0"/>
              <a:t>. Es decir, que la diversificación de las variables </a:t>
            </a:r>
            <a:r>
              <a:rPr lang="es-MX" sz="2000" dirty="0" smtClean="0"/>
              <a:t>dentro </a:t>
            </a:r>
            <a:r>
              <a:rPr lang="es-MX" sz="2000" dirty="0"/>
              <a:t>de un sistema se encuentra limitada y existe un mecanismo </a:t>
            </a:r>
            <a:r>
              <a:rPr lang="es-MX" sz="2000" dirty="0" smtClean="0"/>
              <a:t>compensador </a:t>
            </a:r>
            <a:r>
              <a:rPr lang="es-MX" sz="2000" dirty="0"/>
              <a:t>que las regresa al nivel medio siempre que empiezan a salirse de </a:t>
            </a:r>
            <a:r>
              <a:rPr lang="es-MX" sz="2000" dirty="0" smtClean="0"/>
              <a:t>él.</a:t>
            </a:r>
            <a:endParaRPr lang="es-MX" sz="2000" dirty="0"/>
          </a:p>
          <a:p>
            <a:pPr marL="0" indent="0" algn="ctr">
              <a:buNone/>
            </a:pPr>
            <a:endParaRPr lang="es-MX" sz="2000" dirty="0"/>
          </a:p>
          <a:p>
            <a:pPr marL="0" indent="0" algn="ctr">
              <a:buNone/>
            </a:pPr>
            <a:endParaRPr lang="es-MX" sz="2000" dirty="0" smtClean="0"/>
          </a:p>
          <a:p>
            <a:pPr marL="0" indent="0">
              <a:buNone/>
            </a:pPr>
            <a:endParaRPr lang="es-MX" sz="2000" dirty="0"/>
          </a:p>
          <a:p>
            <a:pPr marL="0" indent="0">
              <a:buNone/>
            </a:pPr>
            <a:endParaRPr lang="es-MX" sz="2000" dirty="0"/>
          </a:p>
        </p:txBody>
      </p:sp>
    </p:spTree>
    <p:extLst>
      <p:ext uri="{BB962C8B-B14F-4D97-AF65-F5344CB8AC3E}">
        <p14:creationId xmlns:p14="http://schemas.microsoft.com/office/powerpoint/2010/main" val="2487984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2.1.10 Ley de la variedad requerida</a:t>
            </a:r>
            <a:endParaRPr lang="es-MX" sz="2000" dirty="0"/>
          </a:p>
        </p:txBody>
      </p:sp>
      <p:sp>
        <p:nvSpPr>
          <p:cNvPr id="3" name="2 Marcador de contenido"/>
          <p:cNvSpPr>
            <a:spLocks noGrp="1"/>
          </p:cNvSpPr>
          <p:nvPr>
            <p:ph idx="1"/>
          </p:nvPr>
        </p:nvSpPr>
        <p:spPr/>
        <p:txBody>
          <a:bodyPr>
            <a:normAutofit/>
          </a:bodyPr>
          <a:lstStyle/>
          <a:p>
            <a:pPr marL="0" indent="0" algn="just">
              <a:buNone/>
            </a:pPr>
            <a:r>
              <a:rPr lang="es-MX" sz="2000" dirty="0" smtClean="0"/>
              <a:t>William  Ross  Ashby  (1963),  propuso  la  ley  de  variedad  requerida:  “Cual</a:t>
            </a:r>
          </a:p>
          <a:p>
            <a:pPr marL="0" indent="0" algn="just">
              <a:buNone/>
            </a:pPr>
            <a:r>
              <a:rPr lang="es-MX" sz="2000" dirty="0" err="1" smtClean="0"/>
              <a:t>quier</a:t>
            </a:r>
            <a:r>
              <a:rPr lang="es-MX" sz="2000" dirty="0" smtClean="0"/>
              <a:t> sistema regulatorio requiere una variedad de acciones a realizar tan grande, como la variedad de acciones que exista en el sistema a regular”. La  variedad  se  define  como  el  número  de  elementos  distinguibles  en  un  Sistema.</a:t>
            </a:r>
          </a:p>
          <a:p>
            <a:pPr marL="0" indent="0" algn="just">
              <a:buNone/>
            </a:pPr>
            <a:endParaRPr lang="es-MX" sz="2000" dirty="0"/>
          </a:p>
          <a:p>
            <a:pPr marL="0" indent="0" algn="just">
              <a:buNone/>
            </a:pPr>
            <a:r>
              <a:rPr lang="es-MX" sz="2000" dirty="0"/>
              <a:t>D</a:t>
            </a:r>
            <a:r>
              <a:rPr lang="es-MX" sz="2000" dirty="0" smtClean="0"/>
              <a:t>e acuerdo con Ashby: “Sólo variedad absorbe variedad.” Lo anterior implica que la viabilidad de una organización depende de su capacidad  para  que  la  variedad  de  sus  respuestas sea al menos igual a la complejidad que  emerge  de  su  entorno.</a:t>
            </a:r>
            <a:endParaRPr lang="es-MX" sz="2000" dirty="0"/>
          </a:p>
        </p:txBody>
      </p:sp>
    </p:spTree>
    <p:extLst>
      <p:ext uri="{BB962C8B-B14F-4D97-AF65-F5344CB8AC3E}">
        <p14:creationId xmlns:p14="http://schemas.microsoft.com/office/powerpoint/2010/main" val="3972905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29600" cy="1143000"/>
          </a:xfrm>
        </p:spPr>
        <p:txBody>
          <a:bodyPr>
            <a:normAutofit/>
          </a:bodyPr>
          <a:lstStyle/>
          <a:p>
            <a:r>
              <a:rPr lang="es-MX" sz="2800" dirty="0" smtClean="0"/>
              <a:t>2.2 Organización de los Sistemas Complejos</a:t>
            </a:r>
            <a:br>
              <a:rPr lang="es-MX" sz="2800" dirty="0" smtClean="0"/>
            </a:br>
            <a:endParaRPr lang="es-MX" sz="2800" dirty="0"/>
          </a:p>
        </p:txBody>
      </p:sp>
      <p:sp>
        <p:nvSpPr>
          <p:cNvPr id="3" name="2 Marcador de contenido"/>
          <p:cNvSpPr>
            <a:spLocks noGrp="1"/>
          </p:cNvSpPr>
          <p:nvPr>
            <p:ph idx="1"/>
          </p:nvPr>
        </p:nvSpPr>
        <p:spPr/>
        <p:txBody>
          <a:bodyPr>
            <a:noAutofit/>
          </a:bodyPr>
          <a:lstStyle/>
          <a:p>
            <a:pPr marL="0" indent="0" algn="just">
              <a:buNone/>
            </a:pPr>
            <a:r>
              <a:rPr lang="es-MX" sz="2000" dirty="0" smtClean="0"/>
              <a:t>El Sistema </a:t>
            </a:r>
            <a:r>
              <a:rPr lang="es-MX" sz="2000" dirty="0"/>
              <a:t>complejo es aquel que tiene mucha variedad y puede ser un </a:t>
            </a:r>
            <a:r>
              <a:rPr lang="es-MX" sz="2000" dirty="0" err="1" smtClean="0"/>
              <a:t>suprasistema</a:t>
            </a:r>
            <a:r>
              <a:rPr lang="es-MX" sz="2000" dirty="0"/>
              <a:t>, un </a:t>
            </a:r>
            <a:r>
              <a:rPr lang="es-MX" sz="2000" dirty="0" err="1"/>
              <a:t>infrasistema</a:t>
            </a:r>
            <a:r>
              <a:rPr lang="es-MX" sz="2000" dirty="0"/>
              <a:t>, un </a:t>
            </a:r>
            <a:r>
              <a:rPr lang="es-MX" sz="2000" dirty="0" err="1"/>
              <a:t>isosistema</a:t>
            </a:r>
            <a:r>
              <a:rPr lang="es-MX" sz="2000" dirty="0"/>
              <a:t> o un </a:t>
            </a:r>
            <a:r>
              <a:rPr lang="es-MX" sz="2000" dirty="0" err="1"/>
              <a:t>heterosistema</a:t>
            </a:r>
            <a:r>
              <a:rPr lang="es-MX" sz="2000" dirty="0"/>
              <a:t>.</a:t>
            </a:r>
          </a:p>
          <a:p>
            <a:pPr marL="0" indent="0" algn="just">
              <a:buNone/>
            </a:pPr>
            <a:r>
              <a:rPr lang="es-MX" sz="2000" dirty="0" smtClean="0"/>
              <a:t>El Sistema </a:t>
            </a:r>
            <a:r>
              <a:rPr lang="es-MX" sz="2000" dirty="0"/>
              <a:t>de referencia </a:t>
            </a:r>
            <a:r>
              <a:rPr lang="es-MX" sz="2000" dirty="0" smtClean="0"/>
              <a:t>es </a:t>
            </a:r>
            <a:r>
              <a:rPr lang="es-MX" sz="2000" dirty="0"/>
              <a:t>cualquier sistema que sea de interés para quien </a:t>
            </a:r>
            <a:r>
              <a:rPr lang="es-MX" sz="2000" dirty="0" smtClean="0"/>
              <a:t>lo </a:t>
            </a:r>
            <a:r>
              <a:rPr lang="es-MX" sz="2000" dirty="0"/>
              <a:t>está analizando. </a:t>
            </a:r>
            <a:endParaRPr lang="es-MX" sz="2000" dirty="0" smtClean="0"/>
          </a:p>
          <a:p>
            <a:pPr marL="0" indent="0" algn="just">
              <a:buNone/>
            </a:pPr>
            <a:endParaRPr lang="es-MX" sz="2000" dirty="0" smtClean="0"/>
          </a:p>
          <a:p>
            <a:pPr marL="0" indent="0" algn="ctr">
              <a:buNone/>
            </a:pPr>
            <a:r>
              <a:rPr lang="es-MX" sz="2000" dirty="0" smtClean="0"/>
              <a:t>2.2.1 </a:t>
            </a:r>
            <a:r>
              <a:rPr lang="es-MX" sz="2000" dirty="0" err="1" smtClean="0"/>
              <a:t>Suprasistemas</a:t>
            </a:r>
            <a:r>
              <a:rPr lang="es-MX" sz="2000" dirty="0" smtClean="0"/>
              <a:t> </a:t>
            </a:r>
          </a:p>
          <a:p>
            <a:pPr marL="0" indent="0" algn="just">
              <a:buNone/>
            </a:pPr>
            <a:r>
              <a:rPr lang="es-MX" sz="2000" dirty="0" smtClean="0"/>
              <a:t>Sistemas  de  los  cuales  depende  jerárquicamente  el  sistema  de  referencia.  </a:t>
            </a:r>
          </a:p>
          <a:p>
            <a:pPr marL="0" indent="0" algn="ctr">
              <a:buNone/>
            </a:pPr>
            <a:r>
              <a:rPr lang="es-MX" sz="2000" dirty="0" smtClean="0"/>
              <a:t>2.2.2 </a:t>
            </a:r>
            <a:r>
              <a:rPr lang="es-MX" sz="2000" dirty="0" err="1" smtClean="0"/>
              <a:t>Infrasistemas</a:t>
            </a:r>
            <a:r>
              <a:rPr lang="es-MX" sz="2000" dirty="0" smtClean="0"/>
              <a:t> </a:t>
            </a:r>
          </a:p>
          <a:p>
            <a:pPr marL="0" indent="0" algn="just">
              <a:buNone/>
            </a:pPr>
            <a:r>
              <a:rPr lang="es-MX" sz="2000" dirty="0" smtClean="0"/>
              <a:t>Sistemas  que  dependen  jerárquicamente  del  sistema  de  referencia.</a:t>
            </a:r>
          </a:p>
          <a:p>
            <a:pPr marL="0" indent="0" algn="just">
              <a:buNone/>
            </a:pPr>
            <a:endParaRPr lang="es-MX" sz="2000" dirty="0"/>
          </a:p>
        </p:txBody>
      </p:sp>
    </p:spTree>
    <p:extLst>
      <p:ext uri="{BB962C8B-B14F-4D97-AF65-F5344CB8AC3E}">
        <p14:creationId xmlns:p14="http://schemas.microsoft.com/office/powerpoint/2010/main" val="1053653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332656"/>
            <a:ext cx="7772400" cy="1470025"/>
          </a:xfrm>
        </p:spPr>
        <p:txBody>
          <a:bodyPr>
            <a:normAutofit/>
          </a:bodyPr>
          <a:lstStyle/>
          <a:p>
            <a:r>
              <a:rPr lang="es-MX" sz="2000" dirty="0" smtClean="0"/>
              <a:t>2.2.3 </a:t>
            </a:r>
            <a:r>
              <a:rPr lang="es-MX" sz="2000" dirty="0" err="1" smtClean="0"/>
              <a:t>Isosistemas</a:t>
            </a:r>
            <a:r>
              <a:rPr lang="es-MX" sz="2000" dirty="0" smtClean="0"/>
              <a:t/>
            </a:r>
            <a:br>
              <a:rPr lang="es-MX" sz="2000" dirty="0" smtClean="0"/>
            </a:br>
            <a:r>
              <a:rPr lang="es-MX" sz="2000" dirty="0" smtClean="0"/>
              <a:t>Sistemas  de  jerarquía  y  estructura  análoga  al  sistema  de  referencia.  </a:t>
            </a:r>
            <a:endParaRPr lang="es-MX" sz="2000" dirty="0"/>
          </a:p>
        </p:txBody>
      </p:sp>
      <p:sp>
        <p:nvSpPr>
          <p:cNvPr id="3" name="2 Subtítulo"/>
          <p:cNvSpPr>
            <a:spLocks noGrp="1"/>
          </p:cNvSpPr>
          <p:nvPr>
            <p:ph type="subTitle" idx="1"/>
          </p:nvPr>
        </p:nvSpPr>
        <p:spPr>
          <a:xfrm>
            <a:off x="971600" y="1628800"/>
            <a:ext cx="7128792" cy="4536504"/>
          </a:xfrm>
        </p:spPr>
        <p:txBody>
          <a:bodyPr>
            <a:noAutofit/>
          </a:bodyPr>
          <a:lstStyle/>
          <a:p>
            <a:r>
              <a:rPr lang="es-MX" sz="2000" dirty="0" smtClean="0">
                <a:solidFill>
                  <a:schemeClr val="tx1"/>
                </a:solidFill>
              </a:rPr>
              <a:t>2.2.4 </a:t>
            </a:r>
            <a:r>
              <a:rPr lang="es-MX" sz="2000" dirty="0" err="1" smtClean="0">
                <a:solidFill>
                  <a:schemeClr val="tx1"/>
                </a:solidFill>
              </a:rPr>
              <a:t>Heterosistemas</a:t>
            </a:r>
            <a:endParaRPr lang="es-MX" sz="2000" dirty="0">
              <a:solidFill>
                <a:schemeClr val="tx1"/>
              </a:solidFill>
            </a:endParaRPr>
          </a:p>
          <a:p>
            <a:pPr algn="just"/>
            <a:r>
              <a:rPr lang="es-MX" sz="2000" dirty="0" smtClean="0">
                <a:solidFill>
                  <a:schemeClr val="tx1"/>
                </a:solidFill>
              </a:rPr>
              <a:t>Sistemas de nivel análogo al sistema de referencia, pero pertenecen a otro conjunto o clase. </a:t>
            </a:r>
          </a:p>
          <a:p>
            <a:pPr algn="just"/>
            <a:endParaRPr lang="es-MX" sz="2000" dirty="0">
              <a:solidFill>
                <a:schemeClr val="tx1"/>
              </a:solidFill>
            </a:endParaRPr>
          </a:p>
          <a:p>
            <a:pPr algn="just"/>
            <a:r>
              <a:rPr lang="es-MX" sz="2000" dirty="0" smtClean="0">
                <a:solidFill>
                  <a:schemeClr val="tx1"/>
                </a:solidFill>
              </a:rPr>
              <a:t>Como señala </a:t>
            </a:r>
            <a:r>
              <a:rPr lang="es-MX" sz="2000" dirty="0" err="1" smtClean="0">
                <a:solidFill>
                  <a:schemeClr val="tx1"/>
                </a:solidFill>
              </a:rPr>
              <a:t>Johansen</a:t>
            </a:r>
            <a:r>
              <a:rPr lang="es-MX" sz="2000" dirty="0" smtClean="0">
                <a:solidFill>
                  <a:schemeClr val="tx1"/>
                </a:solidFill>
              </a:rPr>
              <a:t> (2011), a medida que avanzamos de un </a:t>
            </a:r>
            <a:r>
              <a:rPr lang="es-MX" sz="2000" dirty="0" err="1" smtClean="0">
                <a:solidFill>
                  <a:schemeClr val="tx1"/>
                </a:solidFill>
              </a:rPr>
              <a:t>infrasistema</a:t>
            </a:r>
            <a:r>
              <a:rPr lang="es-MX" sz="2000" dirty="0" smtClean="0">
                <a:solidFill>
                  <a:schemeClr val="tx1"/>
                </a:solidFill>
              </a:rPr>
              <a:t> a un sistema y a un </a:t>
            </a:r>
            <a:r>
              <a:rPr lang="es-MX" sz="2000" dirty="0" err="1" smtClean="0">
                <a:solidFill>
                  <a:schemeClr val="tx1"/>
                </a:solidFill>
              </a:rPr>
              <a:t>suprasistema</a:t>
            </a:r>
            <a:r>
              <a:rPr lang="es-MX" sz="2000" dirty="0" smtClean="0">
                <a:solidFill>
                  <a:schemeClr val="tx1"/>
                </a:solidFill>
              </a:rPr>
              <a:t> (el que a su vez es un </a:t>
            </a:r>
            <a:r>
              <a:rPr lang="es-MX" sz="2000" dirty="0" err="1" smtClean="0">
                <a:solidFill>
                  <a:schemeClr val="tx1"/>
                </a:solidFill>
              </a:rPr>
              <a:t>infrasistema</a:t>
            </a:r>
            <a:r>
              <a:rPr lang="es-MX" sz="2000" dirty="0" smtClean="0">
                <a:solidFill>
                  <a:schemeClr val="tx1"/>
                </a:solidFill>
              </a:rPr>
              <a:t> de otro sistema) vamos pasando de estados de organización relativamente simples  a  estados  más  avanzados  y  complejos.</a:t>
            </a:r>
          </a:p>
          <a:p>
            <a:pPr algn="just"/>
            <a:endParaRPr lang="es-MX" sz="2000" dirty="0">
              <a:solidFill>
                <a:schemeClr val="tx1"/>
              </a:solidFill>
            </a:endParaRPr>
          </a:p>
          <a:p>
            <a:pPr algn="just"/>
            <a:r>
              <a:rPr lang="es-MX" sz="2000" dirty="0" smtClean="0">
                <a:solidFill>
                  <a:schemeClr val="tx1"/>
                </a:solidFill>
              </a:rPr>
              <a:t>Este grado de complejidad consiste en el número de interacciones entre los </a:t>
            </a:r>
            <a:r>
              <a:rPr lang="es-MX" sz="2000" dirty="0" err="1" smtClean="0">
                <a:solidFill>
                  <a:schemeClr val="tx1"/>
                </a:solidFill>
              </a:rPr>
              <a:t>infrasistemas</a:t>
            </a:r>
            <a:r>
              <a:rPr lang="es-MX" sz="2000" dirty="0" smtClean="0">
                <a:solidFill>
                  <a:schemeClr val="tx1"/>
                </a:solidFill>
              </a:rPr>
              <a:t> y el número de estados posibles que pueden alcanzar.</a:t>
            </a:r>
          </a:p>
          <a:p>
            <a:pPr algn="just"/>
            <a:endParaRPr lang="es-MX" sz="2000" dirty="0">
              <a:solidFill>
                <a:schemeClr val="tx1"/>
              </a:solidFill>
            </a:endParaRPr>
          </a:p>
          <a:p>
            <a:pPr algn="just"/>
            <a:endParaRPr lang="es-MX" sz="2000" dirty="0">
              <a:solidFill>
                <a:schemeClr val="tx1"/>
              </a:solidFill>
            </a:endParaRPr>
          </a:p>
        </p:txBody>
      </p:sp>
    </p:spTree>
    <p:extLst>
      <p:ext uri="{BB962C8B-B14F-4D97-AF65-F5344CB8AC3E}">
        <p14:creationId xmlns:p14="http://schemas.microsoft.com/office/powerpoint/2010/main" val="999554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Tipos de circuito</a:t>
            </a:r>
            <a:endParaRPr lang="es-MX" sz="2800" dirty="0"/>
          </a:p>
        </p:txBody>
      </p:sp>
      <p:sp>
        <p:nvSpPr>
          <p:cNvPr id="3" name="2 Marcador de contenido"/>
          <p:cNvSpPr>
            <a:spLocks noGrp="1"/>
          </p:cNvSpPr>
          <p:nvPr>
            <p:ph idx="1"/>
          </p:nvPr>
        </p:nvSpPr>
        <p:spPr>
          <a:xfrm>
            <a:off x="457200" y="1412776"/>
            <a:ext cx="8229600" cy="4713387"/>
          </a:xfrm>
        </p:spPr>
        <p:txBody>
          <a:bodyPr>
            <a:normAutofit/>
          </a:bodyPr>
          <a:lstStyle/>
          <a:p>
            <a:pPr marL="0" indent="0">
              <a:buNone/>
            </a:pPr>
            <a:r>
              <a:rPr lang="es-MX" sz="2000" dirty="0"/>
              <a:t>La estructura de un sistema se puede representar mediante circuitos </a:t>
            </a:r>
            <a:r>
              <a:rPr lang="es-MX" sz="2000" dirty="0" smtClean="0"/>
              <a:t>reforzadores</a:t>
            </a:r>
            <a:r>
              <a:rPr lang="es-MX" sz="2000" dirty="0"/>
              <a:t>, compensadores y las </a:t>
            </a:r>
            <a:r>
              <a:rPr lang="es-MX" sz="2000" dirty="0" smtClean="0"/>
              <a:t>demoras existentes </a:t>
            </a:r>
            <a:r>
              <a:rPr lang="es-MX" sz="2000" dirty="0"/>
              <a:t>dentro de dichos </a:t>
            </a:r>
            <a:r>
              <a:rPr lang="es-MX" sz="2000" dirty="0" smtClean="0"/>
              <a:t>circuitos.</a:t>
            </a:r>
            <a:endParaRPr lang="es-MX" sz="2000" dirty="0"/>
          </a:p>
          <a:p>
            <a:r>
              <a:rPr lang="es-MX" sz="2000" dirty="0"/>
              <a:t>C</a:t>
            </a:r>
            <a:r>
              <a:rPr lang="es-MX" sz="2000" dirty="0" smtClean="0"/>
              <a:t>ircuito reforzador consiste en </a:t>
            </a:r>
            <a:r>
              <a:rPr lang="es-MX" sz="2000" dirty="0"/>
              <a:t>una sucesión de causas y efectos que </a:t>
            </a:r>
            <a:r>
              <a:rPr lang="es-MX" sz="2000" dirty="0" smtClean="0"/>
              <a:t>originan </a:t>
            </a:r>
            <a:r>
              <a:rPr lang="es-MX" sz="2000" dirty="0"/>
              <a:t>un efecto de bola de nieve que va creciendo. Un cambio pequeño </a:t>
            </a:r>
            <a:r>
              <a:rPr lang="es-MX" sz="2000" dirty="0" smtClean="0"/>
              <a:t>se </a:t>
            </a:r>
            <a:r>
              <a:rPr lang="es-MX" sz="2000" dirty="0"/>
              <a:t>alimenta de sí mismo. Todo movimiento es amplificado en la misma </a:t>
            </a:r>
            <a:r>
              <a:rPr lang="es-MX" sz="2000" dirty="0" smtClean="0"/>
              <a:t>dirección</a:t>
            </a:r>
            <a:r>
              <a:rPr lang="es-MX" sz="2000" dirty="0"/>
              <a:t>. </a:t>
            </a:r>
            <a:endParaRPr lang="es-MX" sz="2000" dirty="0" smtClean="0"/>
          </a:p>
          <a:p>
            <a:r>
              <a:rPr lang="es-MX" sz="2000" dirty="0"/>
              <a:t>C</a:t>
            </a:r>
            <a:r>
              <a:rPr lang="es-MX" sz="2000" dirty="0" smtClean="0"/>
              <a:t>ircuito </a:t>
            </a:r>
            <a:r>
              <a:rPr lang="es-MX" sz="2000" dirty="0"/>
              <a:t>compensador es una sucesión de causas y efectos que </a:t>
            </a:r>
            <a:r>
              <a:rPr lang="es-MX" sz="2000" dirty="0" smtClean="0"/>
              <a:t>buscan </a:t>
            </a:r>
            <a:r>
              <a:rPr lang="es-MX" sz="2000" dirty="0"/>
              <a:t>el equilibrio porque existe una meta, implícita o </a:t>
            </a:r>
            <a:r>
              <a:rPr lang="es-MX" sz="2000" dirty="0" smtClean="0"/>
              <a:t>explícita.</a:t>
            </a:r>
          </a:p>
          <a:p>
            <a:pPr marL="0" indent="0">
              <a:buNone/>
            </a:pPr>
            <a:endParaRPr lang="es-MX" sz="2000" dirty="0" smtClean="0"/>
          </a:p>
          <a:p>
            <a:r>
              <a:rPr lang="es-MX" sz="2000" dirty="0"/>
              <a:t>Dentro de ambos circuitos existen demoras, </a:t>
            </a:r>
            <a:r>
              <a:rPr lang="es-MX" sz="2000" dirty="0" smtClean="0"/>
              <a:t>no </a:t>
            </a:r>
            <a:r>
              <a:rPr lang="es-MX" sz="2000" dirty="0"/>
              <a:t>son </a:t>
            </a:r>
            <a:r>
              <a:rPr lang="es-MX" sz="2000" dirty="0" smtClean="0"/>
              <a:t>instantáneos</a:t>
            </a:r>
            <a:r>
              <a:rPr lang="es-MX" sz="2000" dirty="0"/>
              <a:t>.</a:t>
            </a:r>
          </a:p>
          <a:p>
            <a:pPr marL="0" indent="0">
              <a:buNone/>
            </a:pPr>
            <a:endParaRPr lang="es-MX" sz="2000" dirty="0"/>
          </a:p>
          <a:p>
            <a:pPr marL="0" indent="0">
              <a:buNone/>
            </a:pPr>
            <a:endParaRPr lang="es-MX" sz="2000" dirty="0"/>
          </a:p>
          <a:p>
            <a:pPr marL="0" indent="0">
              <a:buNone/>
            </a:pPr>
            <a:endParaRPr lang="es-MX" dirty="0"/>
          </a:p>
        </p:txBody>
      </p:sp>
    </p:spTree>
    <p:extLst>
      <p:ext uri="{BB962C8B-B14F-4D97-AF65-F5344CB8AC3E}">
        <p14:creationId xmlns:p14="http://schemas.microsoft.com/office/powerpoint/2010/main" val="1869473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8654"/>
            <a:ext cx="8229600" cy="850106"/>
          </a:xfrm>
        </p:spPr>
        <p:txBody>
          <a:bodyPr>
            <a:normAutofit/>
          </a:bodyPr>
          <a:lstStyle/>
          <a:p>
            <a:r>
              <a:rPr lang="es-MX" sz="2000" dirty="0" smtClean="0"/>
              <a:t>Diez tipos de estructura </a:t>
            </a:r>
            <a:endParaRPr lang="es-MX" sz="2000" dirty="0"/>
          </a:p>
        </p:txBody>
      </p:sp>
      <p:sp>
        <p:nvSpPr>
          <p:cNvPr id="3" name="2 Marcador de contenido"/>
          <p:cNvSpPr>
            <a:spLocks noGrp="1"/>
          </p:cNvSpPr>
          <p:nvPr>
            <p:ph idx="1"/>
          </p:nvPr>
        </p:nvSpPr>
        <p:spPr>
          <a:xfrm>
            <a:off x="467544" y="1196752"/>
            <a:ext cx="8229600" cy="4525963"/>
          </a:xfrm>
        </p:spPr>
        <p:txBody>
          <a:bodyPr>
            <a:normAutofit/>
          </a:bodyPr>
          <a:lstStyle/>
          <a:p>
            <a:pPr marL="0" indent="0">
              <a:buNone/>
            </a:pPr>
            <a:r>
              <a:rPr lang="es-MX" sz="2000" dirty="0" err="1"/>
              <a:t>Senge</a:t>
            </a:r>
            <a:r>
              <a:rPr lang="es-MX" sz="2000" dirty="0"/>
              <a:t> (2011) presenta diez tipos de estructura a los que denomina </a:t>
            </a:r>
            <a:r>
              <a:rPr lang="es-MX" sz="2000" dirty="0" smtClean="0"/>
              <a:t>arquetipos</a:t>
            </a:r>
            <a:r>
              <a:rPr lang="es-MX" sz="2000" dirty="0"/>
              <a:t>. Éstos son:</a:t>
            </a:r>
          </a:p>
          <a:p>
            <a:pPr marL="0" indent="0">
              <a:buNone/>
            </a:pPr>
            <a:r>
              <a:rPr lang="es-MX" sz="2000" dirty="0"/>
              <a:t>1. </a:t>
            </a:r>
            <a:r>
              <a:rPr lang="es-MX" sz="2000" dirty="0" smtClean="0"/>
              <a:t>Compensación </a:t>
            </a:r>
            <a:r>
              <a:rPr lang="es-MX" sz="2000" dirty="0"/>
              <a:t>entre proceso y demora.</a:t>
            </a:r>
          </a:p>
          <a:p>
            <a:pPr marL="0" indent="0">
              <a:buNone/>
            </a:pPr>
            <a:r>
              <a:rPr lang="es-MX" sz="2000" dirty="0"/>
              <a:t>2. </a:t>
            </a:r>
            <a:r>
              <a:rPr lang="es-MX" sz="2000" dirty="0" smtClean="0"/>
              <a:t>Límites </a:t>
            </a:r>
            <a:r>
              <a:rPr lang="es-MX" sz="2000" dirty="0"/>
              <a:t>del </a:t>
            </a:r>
            <a:r>
              <a:rPr lang="es-MX" sz="2000" dirty="0" smtClean="0"/>
              <a:t>crecimiento.</a:t>
            </a:r>
            <a:endParaRPr lang="es-MX" sz="2000" dirty="0"/>
          </a:p>
          <a:p>
            <a:pPr marL="0" indent="0">
              <a:buNone/>
            </a:pPr>
            <a:r>
              <a:rPr lang="es-MX" sz="2000" dirty="0"/>
              <a:t>3. </a:t>
            </a:r>
            <a:r>
              <a:rPr lang="es-MX" sz="2000" dirty="0" smtClean="0"/>
              <a:t>Desplazamiento </a:t>
            </a:r>
            <a:r>
              <a:rPr lang="es-MX" sz="2000" dirty="0"/>
              <a:t>de la carga.</a:t>
            </a:r>
          </a:p>
          <a:p>
            <a:pPr marL="0" indent="0">
              <a:buNone/>
            </a:pPr>
            <a:r>
              <a:rPr lang="es-MX" sz="2000" dirty="0"/>
              <a:t>4. </a:t>
            </a:r>
            <a:r>
              <a:rPr lang="es-MX" sz="2000" dirty="0" smtClean="0"/>
              <a:t>Desplazamiento </a:t>
            </a:r>
            <a:r>
              <a:rPr lang="es-MX" sz="2000" dirty="0"/>
              <a:t>de la carga hacia la intervención.</a:t>
            </a:r>
          </a:p>
          <a:p>
            <a:pPr marL="0" indent="0">
              <a:buNone/>
            </a:pPr>
            <a:r>
              <a:rPr lang="es-MX" sz="2000" dirty="0"/>
              <a:t>5. </a:t>
            </a:r>
            <a:r>
              <a:rPr lang="es-MX" sz="2000" dirty="0" smtClean="0"/>
              <a:t>Erosión </a:t>
            </a:r>
            <a:r>
              <a:rPr lang="es-MX" sz="2000" dirty="0"/>
              <a:t>de metas.</a:t>
            </a:r>
          </a:p>
          <a:p>
            <a:pPr marL="0" indent="0">
              <a:buNone/>
            </a:pPr>
            <a:r>
              <a:rPr lang="es-MX" sz="2000" dirty="0"/>
              <a:t>6. </a:t>
            </a:r>
            <a:r>
              <a:rPr lang="es-MX" sz="2000" dirty="0" smtClean="0"/>
              <a:t>Escalada</a:t>
            </a:r>
            <a:r>
              <a:rPr lang="es-MX" sz="2000" dirty="0"/>
              <a:t>.</a:t>
            </a:r>
          </a:p>
          <a:p>
            <a:pPr marL="0" indent="0">
              <a:buNone/>
            </a:pPr>
            <a:r>
              <a:rPr lang="es-MX" sz="2000" dirty="0"/>
              <a:t>7. </a:t>
            </a:r>
            <a:r>
              <a:rPr lang="es-MX" sz="2000" dirty="0" smtClean="0"/>
              <a:t>Éxito </a:t>
            </a:r>
            <a:r>
              <a:rPr lang="es-MX" sz="2000" dirty="0"/>
              <a:t>para quien tiene éxito.</a:t>
            </a:r>
          </a:p>
          <a:p>
            <a:pPr marL="0" indent="0">
              <a:buNone/>
            </a:pPr>
            <a:r>
              <a:rPr lang="es-MX" sz="2000" dirty="0"/>
              <a:t>8. </a:t>
            </a:r>
            <a:r>
              <a:rPr lang="es-MX" sz="2000" dirty="0" smtClean="0"/>
              <a:t>Tragedia </a:t>
            </a:r>
            <a:r>
              <a:rPr lang="es-MX" sz="2000" dirty="0"/>
              <a:t>del terreno común.</a:t>
            </a:r>
          </a:p>
          <a:p>
            <a:pPr marL="0" indent="0">
              <a:buNone/>
            </a:pPr>
            <a:r>
              <a:rPr lang="es-MX" sz="2000" dirty="0"/>
              <a:t>9. </a:t>
            </a:r>
            <a:r>
              <a:rPr lang="es-MX" sz="2000" dirty="0" smtClean="0"/>
              <a:t>Soluciones </a:t>
            </a:r>
            <a:r>
              <a:rPr lang="es-MX" sz="2000" dirty="0"/>
              <a:t>rápidas que fallan.</a:t>
            </a:r>
          </a:p>
          <a:p>
            <a:pPr marL="0" indent="0">
              <a:buNone/>
            </a:pPr>
            <a:r>
              <a:rPr lang="es-MX" sz="2000" dirty="0"/>
              <a:t>10. </a:t>
            </a:r>
            <a:r>
              <a:rPr lang="es-MX" sz="2000" dirty="0" smtClean="0"/>
              <a:t>Crecimiento </a:t>
            </a:r>
            <a:r>
              <a:rPr lang="es-MX" sz="2000" dirty="0"/>
              <a:t>y </a:t>
            </a:r>
            <a:r>
              <a:rPr lang="es-MX" sz="2000" dirty="0" smtClean="0"/>
              <a:t>subinversión.</a:t>
            </a:r>
            <a:endParaRPr lang="es-MX" sz="2000" dirty="0"/>
          </a:p>
          <a:p>
            <a:endParaRPr lang="es-MX" sz="2000" dirty="0"/>
          </a:p>
        </p:txBody>
      </p:sp>
    </p:spTree>
    <p:extLst>
      <p:ext uri="{BB962C8B-B14F-4D97-AF65-F5344CB8AC3E}">
        <p14:creationId xmlns:p14="http://schemas.microsoft.com/office/powerpoint/2010/main" val="550773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546249"/>
            <a:ext cx="7772400" cy="1010543"/>
          </a:xfrm>
        </p:spPr>
        <p:txBody>
          <a:bodyPr>
            <a:normAutofit/>
          </a:bodyPr>
          <a:lstStyle/>
          <a:p>
            <a:r>
              <a:rPr lang="es-MX" sz="2000" dirty="0" smtClean="0"/>
              <a:t>Compensación entre proceso y demora</a:t>
            </a:r>
            <a:br>
              <a:rPr lang="es-MX" sz="2000" dirty="0" smtClean="0"/>
            </a:br>
            <a:endParaRPr lang="es-MX" sz="2000" dirty="0"/>
          </a:p>
        </p:txBody>
      </p:sp>
      <p:sp>
        <p:nvSpPr>
          <p:cNvPr id="3" name="2 Subtítulo"/>
          <p:cNvSpPr>
            <a:spLocks noGrp="1"/>
          </p:cNvSpPr>
          <p:nvPr>
            <p:ph type="subTitle" idx="1"/>
          </p:nvPr>
        </p:nvSpPr>
        <p:spPr>
          <a:xfrm>
            <a:off x="1331640" y="1291208"/>
            <a:ext cx="6440760" cy="4514056"/>
          </a:xfrm>
        </p:spPr>
        <p:txBody>
          <a:bodyPr>
            <a:normAutofit/>
          </a:bodyPr>
          <a:lstStyle/>
          <a:p>
            <a:pPr algn="just"/>
            <a:r>
              <a:rPr lang="es-MX" sz="2000" dirty="0" smtClean="0">
                <a:solidFill>
                  <a:schemeClr val="tx1"/>
                </a:solidFill>
              </a:rPr>
              <a:t>Consiste en que una persona, un grupo o una organización, actúan de acuerdo con la discrepancia entre la realidad percibida y la meta, y existe  una  demora  entre  la  acción  y  la  modificación  de  esa  realidad.  Si  no  perciben  la  demora,  efectúan  más  acciones  correctivas  de  las  necesarias o pueden desistir al no apreciar ningún progreso.</a:t>
            </a:r>
          </a:p>
          <a:p>
            <a:pPr algn="just"/>
            <a:endParaRPr lang="es-MX" sz="2000" dirty="0">
              <a:solidFill>
                <a:schemeClr val="tx1"/>
              </a:solidFill>
            </a:endParaRPr>
          </a:p>
          <a:p>
            <a:r>
              <a:rPr lang="es-MX" sz="2000" dirty="0" smtClean="0">
                <a:solidFill>
                  <a:schemeClr val="tx1"/>
                </a:solidFill>
              </a:rPr>
              <a:t>Recomendación</a:t>
            </a:r>
          </a:p>
          <a:p>
            <a:pPr algn="just"/>
            <a:r>
              <a:rPr lang="es-MX" sz="2000" dirty="0">
                <a:solidFill>
                  <a:schemeClr val="tx1"/>
                </a:solidFill>
              </a:rPr>
              <a:t>E</a:t>
            </a:r>
            <a:r>
              <a:rPr lang="es-MX" sz="2000" dirty="0" smtClean="0">
                <a:solidFill>
                  <a:schemeClr val="tx1"/>
                </a:solidFill>
              </a:rPr>
              <a:t>n estas situaciones de demora, lo recomendable es actuar con paciencia.</a:t>
            </a:r>
            <a:endParaRPr lang="es-MX" sz="2000" dirty="0">
              <a:solidFill>
                <a:schemeClr val="tx1"/>
              </a:solidFill>
            </a:endParaRPr>
          </a:p>
        </p:txBody>
      </p:sp>
    </p:spTree>
    <p:extLst>
      <p:ext uri="{BB962C8B-B14F-4D97-AF65-F5344CB8AC3E}">
        <p14:creationId xmlns:p14="http://schemas.microsoft.com/office/powerpoint/2010/main" val="302906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Límites del crecimiento</a:t>
            </a:r>
            <a:endParaRPr lang="es-MX" sz="20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En este arquetipo se pone en marcha un proceso reforzador para producir un resultado deseado. Este proceso crea una espiral de éxito, pero también  genera  efectos  secundarios  inadvertidos  que  eventualmente  atentan contra el éxito.</a:t>
            </a:r>
          </a:p>
          <a:p>
            <a:pPr marL="0" indent="0" algn="just">
              <a:buNone/>
            </a:pPr>
            <a:endParaRPr lang="es-MX" sz="2000" dirty="0"/>
          </a:p>
          <a:p>
            <a:pPr marL="0" indent="0" algn="ctr">
              <a:buNone/>
            </a:pPr>
            <a:r>
              <a:rPr lang="es-MX" sz="2000" dirty="0" smtClean="0"/>
              <a:t>Recomendación </a:t>
            </a:r>
          </a:p>
          <a:p>
            <a:pPr marL="0" indent="0">
              <a:buNone/>
            </a:pPr>
            <a:r>
              <a:rPr lang="es-MX" sz="2000" dirty="0" smtClean="0"/>
              <a:t>Lo </a:t>
            </a:r>
            <a:r>
              <a:rPr lang="es-MX" sz="2000" dirty="0"/>
              <a:t>conveniente en esta situación es extirpar los factores que limitan el </a:t>
            </a:r>
          </a:p>
          <a:p>
            <a:pPr marL="0" indent="0">
              <a:buNone/>
            </a:pPr>
            <a:r>
              <a:rPr lang="es-MX" sz="2000" dirty="0"/>
              <a:t>crecimiento en vez de tratar de </a:t>
            </a:r>
            <a:r>
              <a:rPr lang="es-MX" sz="2000" dirty="0" smtClean="0"/>
              <a:t>impulsarlo.</a:t>
            </a:r>
            <a:endParaRPr lang="es-MX" sz="2000" dirty="0"/>
          </a:p>
          <a:p>
            <a:pPr marL="0" indent="0" algn="ctr">
              <a:buNone/>
            </a:pPr>
            <a:endParaRPr lang="es-MX" sz="2000" dirty="0"/>
          </a:p>
        </p:txBody>
      </p:sp>
    </p:spTree>
    <p:extLst>
      <p:ext uri="{BB962C8B-B14F-4D97-AF65-F5344CB8AC3E}">
        <p14:creationId xmlns:p14="http://schemas.microsoft.com/office/powerpoint/2010/main" val="1925801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Desplazamiento de la carga</a:t>
            </a:r>
            <a:endParaRPr lang="es-MX" sz="2000" dirty="0"/>
          </a:p>
        </p:txBody>
      </p:sp>
      <p:sp>
        <p:nvSpPr>
          <p:cNvPr id="3" name="2 Marcador de contenido"/>
          <p:cNvSpPr>
            <a:spLocks noGrp="1"/>
          </p:cNvSpPr>
          <p:nvPr>
            <p:ph idx="1"/>
          </p:nvPr>
        </p:nvSpPr>
        <p:spPr/>
        <p:txBody>
          <a:bodyPr>
            <a:normAutofit/>
          </a:bodyPr>
          <a:lstStyle/>
          <a:p>
            <a:pPr marL="0" indent="0" algn="just">
              <a:buNone/>
            </a:pPr>
            <a:r>
              <a:rPr lang="es-MX" sz="2000" dirty="0" smtClean="0"/>
              <a:t>Su estructura está formada por dos realimentaciones compensadoras y un efecto lateral con realimentación reforzadora. En una de las realimentaciones  compensadoras  se  toman  acciones  para  atacar  los  síntomas  de los problemas, y en la otra, las acciones son sobre las causas de los problemas. En general, la primera tiene efectos en el corto plazo y la segunda en el largo plazo. El efecto lateral impide o dificulta las soluciones de largo plazo o fundamentales.</a:t>
            </a:r>
          </a:p>
          <a:p>
            <a:pPr marL="0" indent="0" algn="ctr">
              <a:buNone/>
            </a:pPr>
            <a:endParaRPr lang="es-MX" sz="2000" dirty="0" smtClean="0"/>
          </a:p>
          <a:p>
            <a:pPr marL="0" indent="0" algn="ctr">
              <a:buNone/>
            </a:pPr>
            <a:r>
              <a:rPr lang="es-MX" sz="2000" dirty="0" smtClean="0"/>
              <a:t>Recomendación</a:t>
            </a:r>
          </a:p>
          <a:p>
            <a:pPr marL="0" indent="0" algn="ctr">
              <a:buNone/>
            </a:pPr>
            <a:r>
              <a:rPr lang="es-MX" sz="2000" dirty="0" smtClean="0"/>
              <a:t>Lo deseable en esta situación es debilitar las acciones enfocadas en resolver los síntomas y fortalecer las que atacan las causas de dichos síntomas.</a:t>
            </a:r>
            <a:endParaRPr lang="es-MX" sz="2000" dirty="0"/>
          </a:p>
          <a:p>
            <a:pPr marL="0" indent="0" algn="ctr">
              <a:buNone/>
            </a:pPr>
            <a:endParaRPr lang="es-MX" sz="2000" dirty="0"/>
          </a:p>
        </p:txBody>
      </p:sp>
    </p:spTree>
    <p:extLst>
      <p:ext uri="{BB962C8B-B14F-4D97-AF65-F5344CB8AC3E}">
        <p14:creationId xmlns:p14="http://schemas.microsoft.com/office/powerpoint/2010/main" val="3183874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Desplazamiento de la carga hacia la intervención</a:t>
            </a:r>
            <a:endParaRPr lang="es-MX" sz="2000" dirty="0"/>
          </a:p>
        </p:txBody>
      </p:sp>
      <p:sp>
        <p:nvSpPr>
          <p:cNvPr id="3" name="2 Marcador de contenido"/>
          <p:cNvSpPr>
            <a:spLocks noGrp="1"/>
          </p:cNvSpPr>
          <p:nvPr>
            <p:ph idx="1"/>
          </p:nvPr>
        </p:nvSpPr>
        <p:spPr/>
        <p:txBody>
          <a:bodyPr>
            <a:normAutofit/>
          </a:bodyPr>
          <a:lstStyle/>
          <a:p>
            <a:pPr marL="0" indent="0" algn="just">
              <a:buNone/>
            </a:pPr>
            <a:r>
              <a:rPr lang="es-MX" sz="2000" dirty="0" smtClean="0"/>
              <a:t>Éste  es  un  caso  especial  del  anterior.  La  estructura  es  la  misma,  dos  </a:t>
            </a:r>
          </a:p>
          <a:p>
            <a:pPr marL="0" indent="0" algn="just">
              <a:buNone/>
            </a:pPr>
            <a:r>
              <a:rPr lang="es-MX" sz="2000" dirty="0" smtClean="0"/>
              <a:t>circuitos compensadores y uno reforzador. Pero, </a:t>
            </a:r>
            <a:r>
              <a:rPr lang="es-MX" sz="2000" dirty="0" err="1" smtClean="0"/>
              <a:t>Senge</a:t>
            </a:r>
            <a:r>
              <a:rPr lang="es-MX" sz="2000" dirty="0" smtClean="0"/>
              <a:t> menciona que las estructuras de desplazamiento de la carga son tan comunes y perniciosas en caso de intervenciones externas que merecen una atención especial.</a:t>
            </a:r>
          </a:p>
          <a:p>
            <a:pPr marL="0" indent="0" algn="just">
              <a:buNone/>
            </a:pPr>
            <a:endParaRPr lang="es-MX" sz="2000" dirty="0"/>
          </a:p>
          <a:p>
            <a:pPr marL="0" indent="0" algn="just">
              <a:buNone/>
            </a:pPr>
            <a:r>
              <a:rPr lang="es-MX" sz="2000" dirty="0"/>
              <a:t>La intervención procura aliviar síntomas de problemas obvios, y lo </a:t>
            </a:r>
            <a:r>
              <a:rPr lang="es-MX" sz="2000" dirty="0" smtClean="0"/>
              <a:t>hace </a:t>
            </a:r>
            <a:r>
              <a:rPr lang="es-MX" sz="2000" dirty="0"/>
              <a:t>tan bien que los integrantes del sistema jamás aprenden a afrontar los </a:t>
            </a:r>
            <a:r>
              <a:rPr lang="es-MX" sz="2000" dirty="0" smtClean="0"/>
              <a:t>problemas.</a:t>
            </a:r>
            <a:endParaRPr lang="es-MX" sz="2000" dirty="0"/>
          </a:p>
          <a:p>
            <a:pPr marL="0" indent="0" algn="ctr">
              <a:buNone/>
            </a:pPr>
            <a:endParaRPr lang="es-MX" sz="2000" dirty="0" smtClean="0"/>
          </a:p>
          <a:p>
            <a:pPr marL="0" indent="0" algn="ctr">
              <a:buNone/>
            </a:pPr>
            <a:r>
              <a:rPr lang="es-MX" sz="2000" dirty="0" smtClean="0"/>
              <a:t>Recomendación</a:t>
            </a:r>
          </a:p>
          <a:p>
            <a:pPr marL="0" indent="0" algn="just">
              <a:buNone/>
            </a:pPr>
            <a:r>
              <a:rPr lang="es-MX" sz="2000" dirty="0" smtClean="0"/>
              <a:t>En este caso se deberá ayudar a las personas para que desarrollen su propia capacidad de recursos e infraestructura, con la finalidad de que sean más competentes en el futuro.</a:t>
            </a:r>
            <a:endParaRPr lang="es-MX" sz="2000" dirty="0"/>
          </a:p>
        </p:txBody>
      </p:sp>
    </p:spTree>
    <p:extLst>
      <p:ext uri="{BB962C8B-B14F-4D97-AF65-F5344CB8AC3E}">
        <p14:creationId xmlns:p14="http://schemas.microsoft.com/office/powerpoint/2010/main" val="323502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90662"/>
            <a:ext cx="8229600" cy="706090"/>
          </a:xfrm>
        </p:spPr>
        <p:txBody>
          <a:bodyPr>
            <a:normAutofit/>
          </a:bodyPr>
          <a:lstStyle/>
          <a:p>
            <a:r>
              <a:rPr lang="es-MX" sz="2000" dirty="0" smtClean="0"/>
              <a:t>Erosión de metas</a:t>
            </a:r>
            <a:endParaRPr lang="es-MX" sz="2000" dirty="0"/>
          </a:p>
        </p:txBody>
      </p:sp>
      <p:sp>
        <p:nvSpPr>
          <p:cNvPr id="3" name="2 Marcador de contenido"/>
          <p:cNvSpPr>
            <a:spLocks noGrp="1"/>
          </p:cNvSpPr>
          <p:nvPr>
            <p:ph idx="1"/>
          </p:nvPr>
        </p:nvSpPr>
        <p:spPr>
          <a:xfrm>
            <a:off x="611560" y="1052736"/>
            <a:ext cx="8075240" cy="5073427"/>
          </a:xfrm>
        </p:spPr>
        <p:txBody>
          <a:bodyPr>
            <a:normAutofit/>
          </a:bodyPr>
          <a:lstStyle/>
          <a:p>
            <a:pPr marL="0" indent="0" algn="just">
              <a:buNone/>
            </a:pPr>
            <a:r>
              <a:rPr lang="es-MX" sz="2000" dirty="0" smtClean="0"/>
              <a:t>Este arquetipo está formado por dos circuitos compensadores. En uno de ellos están las presiones para ajustar la meta y en el otro las acciones que se deben efectuar para mejorar las condiciones del sistema. En el primero se trata de llevar la meta a la situación real y en el segundo la situación real a la meta.</a:t>
            </a:r>
          </a:p>
          <a:p>
            <a:pPr marL="0" indent="0" algn="ctr">
              <a:buNone/>
            </a:pPr>
            <a:r>
              <a:rPr lang="es-MX" sz="2000" dirty="0" smtClean="0"/>
              <a:t>Recomendación</a:t>
            </a:r>
            <a:endParaRPr lang="es-MX" sz="2000" dirty="0"/>
          </a:p>
          <a:p>
            <a:pPr marL="0" indent="0" algn="just">
              <a:buNone/>
            </a:pPr>
            <a:r>
              <a:rPr lang="es-MX" sz="2000" dirty="0" smtClean="0"/>
              <a:t>En  este  caso,  lo  recomendable  es  romper  el  primer  círculo  haciendo  </a:t>
            </a:r>
          </a:p>
          <a:p>
            <a:pPr marL="0" indent="0" algn="just">
              <a:buNone/>
            </a:pPr>
            <a:r>
              <a:rPr lang="es-MX" sz="2000" dirty="0" smtClean="0"/>
              <a:t>rígida la meta.</a:t>
            </a:r>
            <a:endParaRPr lang="es-MX" sz="2000" dirty="0"/>
          </a:p>
        </p:txBody>
      </p:sp>
    </p:spTree>
    <p:extLst>
      <p:ext uri="{BB962C8B-B14F-4D97-AF65-F5344CB8AC3E}">
        <p14:creationId xmlns:p14="http://schemas.microsoft.com/office/powerpoint/2010/main" val="24859444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2448</Words>
  <Application>Microsoft Office PowerPoint</Application>
  <PresentationFormat>Presentación en pantalla (4:3)</PresentationFormat>
  <Paragraphs>166</Paragraphs>
  <Slides>28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28</vt:i4>
      </vt:variant>
    </vt:vector>
  </HeadingPairs>
  <TitlesOfParts>
    <vt:vector size="31" baseType="lpstr">
      <vt:lpstr>Arial</vt:lpstr>
      <vt:lpstr>Calibri</vt:lpstr>
      <vt:lpstr>Tema de Office</vt:lpstr>
      <vt:lpstr>Capítulo 2 Propiedades y características  de los sistemas</vt:lpstr>
      <vt:lpstr>2.1 Propiedades de los sistemas </vt:lpstr>
      <vt:lpstr>Tipos de circuito</vt:lpstr>
      <vt:lpstr>Diez tipos de estructura </vt:lpstr>
      <vt:lpstr>Compensación entre proceso y demora </vt:lpstr>
      <vt:lpstr>Límites del crecimiento</vt:lpstr>
      <vt:lpstr>Desplazamiento de la carga</vt:lpstr>
      <vt:lpstr>Desplazamiento de la carga hacia la intervención</vt:lpstr>
      <vt:lpstr>Erosión de metas</vt:lpstr>
      <vt:lpstr>  Escalada </vt:lpstr>
      <vt:lpstr>Éxito para quien tiene éxito</vt:lpstr>
      <vt:lpstr>Tragedia del terreno común</vt:lpstr>
      <vt:lpstr>Soluciones rápidas que fallan</vt:lpstr>
      <vt:lpstr>Crecimiento y subinversión</vt:lpstr>
      <vt:lpstr>2.1.2 Emergencia</vt:lpstr>
      <vt:lpstr>2.1.3 Comunicación</vt:lpstr>
      <vt:lpstr>Modelos de comunicación</vt:lpstr>
      <vt:lpstr>Elementos de la comunicación</vt:lpstr>
      <vt:lpstr>Atributos de la información en los sistemas de información hombre/máquina</vt:lpstr>
      <vt:lpstr>2.1.4 Sinergia</vt:lpstr>
      <vt:lpstr>2.1.5 Homeostasis</vt:lpstr>
      <vt:lpstr>Subdivisión de la Homeostasis</vt:lpstr>
      <vt:lpstr>Presentación de PowerPoint</vt:lpstr>
      <vt:lpstr>2.1.6 Equifinalidad</vt:lpstr>
      <vt:lpstr>2.1.8 Inmergencia</vt:lpstr>
      <vt:lpstr>2.1.10 Ley de la variedad requerida</vt:lpstr>
      <vt:lpstr>2.2 Organización de los Sistemas Complejos </vt:lpstr>
      <vt:lpstr>2.2.3 Isosistemas Sistemas  de  jerarquía  y  estructura  análoga  al  sistema  de  referencia.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2 Propiedades y características  de los sistemas</dc:title>
  <dc:creator>user</dc:creator>
  <cp:lastModifiedBy>hvela</cp:lastModifiedBy>
  <cp:revision>29</cp:revision>
  <dcterms:created xsi:type="dcterms:W3CDTF">2016-08-25T18:49:12Z</dcterms:created>
  <dcterms:modified xsi:type="dcterms:W3CDTF">2016-09-21T16:34:53Z</dcterms:modified>
</cp:coreProperties>
</file>