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70" r:id="rId14"/>
    <p:sldId id="271" r:id="rId15"/>
    <p:sldId id="273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4660"/>
  </p:normalViewPr>
  <p:slideViewPr>
    <p:cSldViewPr>
      <p:cViewPr varScale="1">
        <p:scale>
          <a:sx n="111" d="100"/>
          <a:sy n="111" d="100"/>
        </p:scale>
        <p:origin x="8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47FA-466E-4B25-8C43-07AA9C8CA5D5}" type="datetimeFigureOut">
              <a:rPr lang="es-MX" smtClean="0"/>
              <a:t>26/09/2016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EC91-96BB-46B2-9A5A-2898D878C8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099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47FA-466E-4B25-8C43-07AA9C8CA5D5}" type="datetimeFigureOut">
              <a:rPr lang="es-MX" smtClean="0"/>
              <a:t>26/09/2016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EC91-96BB-46B2-9A5A-2898D878C8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706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47FA-466E-4B25-8C43-07AA9C8CA5D5}" type="datetimeFigureOut">
              <a:rPr lang="es-MX" smtClean="0"/>
              <a:t>26/09/2016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EC91-96BB-46B2-9A5A-2898D878C8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1792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47FA-466E-4B25-8C43-07AA9C8CA5D5}" type="datetimeFigureOut">
              <a:rPr lang="es-MX" smtClean="0"/>
              <a:t>26/09/2016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EC91-96BB-46B2-9A5A-2898D878C8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038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47FA-466E-4B25-8C43-07AA9C8CA5D5}" type="datetimeFigureOut">
              <a:rPr lang="es-MX" smtClean="0"/>
              <a:t>26/09/2016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EC91-96BB-46B2-9A5A-2898D878C8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834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47FA-466E-4B25-8C43-07AA9C8CA5D5}" type="datetimeFigureOut">
              <a:rPr lang="es-MX" smtClean="0"/>
              <a:t>26/09/2016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EC91-96BB-46B2-9A5A-2898D878C8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7164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47FA-466E-4B25-8C43-07AA9C8CA5D5}" type="datetimeFigureOut">
              <a:rPr lang="es-MX" smtClean="0"/>
              <a:t>26/09/2016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EC91-96BB-46B2-9A5A-2898D878C8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0247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47FA-466E-4B25-8C43-07AA9C8CA5D5}" type="datetimeFigureOut">
              <a:rPr lang="es-MX" smtClean="0"/>
              <a:t>26/09/2016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EC91-96BB-46B2-9A5A-2898D878C8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81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47FA-466E-4B25-8C43-07AA9C8CA5D5}" type="datetimeFigureOut">
              <a:rPr lang="es-MX" smtClean="0"/>
              <a:t>26/09/2016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EC91-96BB-46B2-9A5A-2898D878C8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4012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47FA-466E-4B25-8C43-07AA9C8CA5D5}" type="datetimeFigureOut">
              <a:rPr lang="es-MX" smtClean="0"/>
              <a:t>26/09/2016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EC91-96BB-46B2-9A5A-2898D878C8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8985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D47FA-466E-4B25-8C43-07AA9C8CA5D5}" type="datetimeFigureOut">
              <a:rPr lang="es-MX" smtClean="0"/>
              <a:t>26/09/2016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EC91-96BB-46B2-9A5A-2898D878C8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6730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D47FA-466E-4B25-8C43-07AA9C8CA5D5}" type="datetimeFigureOut">
              <a:rPr lang="es-MX" smtClean="0"/>
              <a:t>26/09/2016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6EC91-96BB-46B2-9A5A-2898D878C8D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10017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Capítulo 3</a:t>
            </a:r>
            <a:br>
              <a:rPr lang="es-MX" dirty="0" smtClean="0"/>
            </a:br>
            <a:r>
              <a:rPr lang="es-MX" dirty="0" smtClean="0"/>
              <a:t>Los </a:t>
            </a:r>
            <a:r>
              <a:rPr lang="es-MX" dirty="0"/>
              <a:t>S</a:t>
            </a:r>
            <a:r>
              <a:rPr lang="es-MX" dirty="0" smtClean="0"/>
              <a:t>istemas en el contexto de la </a:t>
            </a:r>
            <a:br>
              <a:rPr lang="es-MX" dirty="0" smtClean="0"/>
            </a:br>
            <a:r>
              <a:rPr lang="es-MX" dirty="0" smtClean="0"/>
              <a:t>solución de problemas</a:t>
            </a:r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65504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01811"/>
            <a:ext cx="8229600" cy="922114"/>
          </a:xfrm>
        </p:spPr>
        <p:txBody>
          <a:bodyPr>
            <a:normAutofit/>
          </a:bodyPr>
          <a:lstStyle/>
          <a:p>
            <a:r>
              <a:rPr lang="es-MX" sz="2000" dirty="0" smtClean="0"/>
              <a:t>3.2 Taxonomía de </a:t>
            </a:r>
            <a:r>
              <a:rPr lang="es-MX" sz="2000" dirty="0" err="1" smtClean="0"/>
              <a:t>Boulding</a:t>
            </a:r>
            <a:endParaRPr lang="es-MX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51917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000" dirty="0" err="1" smtClean="0"/>
              <a:t>Boulding</a:t>
            </a:r>
            <a:r>
              <a:rPr lang="es-MX" sz="2000" dirty="0" smtClean="0"/>
              <a:t> (1974) menciona que existen dos enfoques posibles para organizar la Teoría General de Sistemas, que son complementarios: </a:t>
            </a:r>
          </a:p>
          <a:p>
            <a:pPr marL="0" indent="0" algn="just">
              <a:buNone/>
            </a:pPr>
            <a:endParaRPr lang="es-MX" sz="2000" dirty="0"/>
          </a:p>
          <a:p>
            <a:pPr marL="0" indent="0" algn="just">
              <a:buNone/>
            </a:pPr>
            <a:r>
              <a:rPr lang="es-MX" sz="2000" dirty="0" smtClean="0"/>
              <a:t>El  primer  enfoque  mira  sobre  el  universo  empírico,  identifica  ciertos  fenómenos generales que se encuentran en muchas disciplinas diferentes y busca construir modelos teóricos relevantes a estos. Ejemplos: Sistemas ecológicos, en biología; Teoría del capital, en economía; Fenómeno de la interacción del individuo con el medio ambiente; Teoría del crecimiento; Teoría de las interrelaciones, por citar algunas.</a:t>
            </a:r>
          </a:p>
          <a:p>
            <a:pPr marL="0" indent="0" algn="just">
              <a:buNone/>
            </a:pPr>
            <a:r>
              <a:rPr lang="es-MX" sz="2000" dirty="0" smtClean="0"/>
              <a:t>	</a:t>
            </a:r>
          </a:p>
          <a:p>
            <a:pPr marL="0" indent="0" algn="just">
              <a:buNone/>
            </a:pPr>
            <a:r>
              <a:rPr lang="es-MX" sz="2000" dirty="0" smtClean="0"/>
              <a:t>El segundo ordena los campos empíricos en una jerarquía de complejidad de organización de su individualidad básica o unidad de comportamiento, y trata de desarrollar un nivel de abstracción apropiado para cada una. Se considera el Sistema de </a:t>
            </a:r>
            <a:r>
              <a:rPr lang="es-MX" sz="2000" dirty="0" err="1" smtClean="0"/>
              <a:t>sitemas</a:t>
            </a:r>
            <a:r>
              <a:rPr lang="es-MX" sz="2000" dirty="0" smtClean="0"/>
              <a:t>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4180183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es-MX" sz="2000" dirty="0" smtClean="0"/>
              <a:t>Sistema de sistemas</a:t>
            </a:r>
            <a:br>
              <a:rPr lang="es-MX" sz="2000" dirty="0" smtClean="0"/>
            </a:br>
            <a:r>
              <a:rPr lang="es-MX" sz="2000" dirty="0" smtClean="0"/>
              <a:t>(o Segundo enfoque) </a:t>
            </a:r>
            <a:endParaRPr lang="es-MX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39949"/>
            <a:ext cx="8229600" cy="47853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2000" dirty="0" smtClean="0"/>
              <a:t>Éste consiste en nueves niveles:</a:t>
            </a:r>
          </a:p>
          <a:p>
            <a:pPr marL="0" indent="0" algn="ctr">
              <a:buNone/>
            </a:pPr>
            <a:r>
              <a:rPr lang="es-MX" sz="2000" dirty="0" smtClean="0"/>
              <a:t>Primer nivel</a:t>
            </a:r>
          </a:p>
          <a:p>
            <a:pPr marL="0" indent="0" algn="just">
              <a:buNone/>
            </a:pPr>
            <a:r>
              <a:rPr lang="es-MX" sz="2000" dirty="0" smtClean="0"/>
              <a:t>Es  el  de  la  estructura  estática. Podría llamarse el nivel de  la  estructura. o funcional.</a:t>
            </a:r>
          </a:p>
          <a:p>
            <a:pPr marL="0" indent="0" algn="ctr">
              <a:buNone/>
            </a:pPr>
            <a:r>
              <a:rPr lang="es-MX" sz="2000" dirty="0" smtClean="0"/>
              <a:t>Segundo nivel</a:t>
            </a:r>
          </a:p>
          <a:p>
            <a:pPr marL="0" indent="0" algn="just">
              <a:buNone/>
            </a:pPr>
            <a:r>
              <a:rPr lang="es-MX" sz="2000" dirty="0" smtClean="0"/>
              <a:t>Es el de los sistemas dinámicos simples con movimientos necesarios y predeterminados.  Podría  llamarse  el  nivel  de  relojería.  </a:t>
            </a:r>
          </a:p>
          <a:p>
            <a:pPr marL="0" indent="0" algn="ctr">
              <a:buNone/>
            </a:pPr>
            <a:r>
              <a:rPr lang="es-MX" sz="2000" dirty="0"/>
              <a:t>Tercer nivel</a:t>
            </a:r>
          </a:p>
          <a:p>
            <a:pPr marL="0" indent="0" algn="just">
              <a:buNone/>
            </a:pPr>
            <a:r>
              <a:rPr lang="es-MX" sz="2000" dirty="0"/>
              <a:t>Es  el  de  los  mecanismos  de  control  o  sistemas  cibernéticos,  que  podría  </a:t>
            </a:r>
          </a:p>
          <a:p>
            <a:pPr marL="0" indent="0" algn="just">
              <a:buNone/>
            </a:pPr>
            <a:r>
              <a:rPr lang="es-MX" sz="2000" dirty="0"/>
              <a:t>denominarse nivel del termostato.</a:t>
            </a:r>
          </a:p>
          <a:p>
            <a:pPr marL="0" indent="0" algn="ctr">
              <a:buNone/>
            </a:pPr>
            <a:r>
              <a:rPr lang="es-MX" sz="2000" dirty="0"/>
              <a:t>Cuarto nivel</a:t>
            </a:r>
          </a:p>
          <a:p>
            <a:pPr marL="0" indent="0" algn="just">
              <a:buNone/>
            </a:pPr>
            <a:r>
              <a:rPr lang="es-MX" sz="2000" dirty="0"/>
              <a:t>Es el de sistema abierto o de estructura que se mantiene a sí misma. Este es </a:t>
            </a:r>
          </a:p>
          <a:p>
            <a:pPr marL="0" indent="0" algn="just">
              <a:buNone/>
            </a:pPr>
            <a:r>
              <a:rPr lang="es-MX" sz="2000" dirty="0"/>
              <a:t>el nivel en que la vida comienza a diferenciarse de la naturaleza inanimada; </a:t>
            </a:r>
          </a:p>
          <a:p>
            <a:pPr marL="0" indent="0" algn="just">
              <a:buNone/>
            </a:pPr>
            <a:r>
              <a:rPr lang="es-MX" sz="2000" dirty="0"/>
              <a:t>podría llamarse el nivel de la célula.</a:t>
            </a:r>
          </a:p>
          <a:p>
            <a:pPr marL="0" indent="0" algn="just">
              <a:buNone/>
            </a:pPr>
            <a:endParaRPr lang="es-MX" sz="2000" dirty="0" smtClean="0"/>
          </a:p>
        </p:txBody>
      </p:sp>
    </p:spTree>
    <p:extLst>
      <p:ext uri="{BB962C8B-B14F-4D97-AF65-F5344CB8AC3E}">
        <p14:creationId xmlns:p14="http://schemas.microsoft.com/office/powerpoint/2010/main" val="274508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60486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2000" dirty="0" smtClean="0"/>
              <a:t>Quinto nivel</a:t>
            </a:r>
          </a:p>
          <a:p>
            <a:pPr marL="0" indent="0" algn="just">
              <a:buNone/>
            </a:pPr>
            <a:r>
              <a:rPr lang="es-MX" sz="2000" dirty="0" smtClean="0"/>
              <a:t>Podría  llamarse  el  nivel  socio-genético;  está  tipificado  por  la  planta  y  domina  el  mundo  empírico  del  botánico.</a:t>
            </a:r>
          </a:p>
          <a:p>
            <a:pPr marL="0" indent="0" algn="ctr">
              <a:buNone/>
            </a:pPr>
            <a:r>
              <a:rPr lang="es-MX" sz="2000" dirty="0" smtClean="0"/>
              <a:t>Sexto nivel</a:t>
            </a:r>
          </a:p>
          <a:p>
            <a:pPr marL="0" indent="0" algn="just">
              <a:buNone/>
            </a:pPr>
            <a:r>
              <a:rPr lang="es-MX" sz="2000" dirty="0" smtClean="0"/>
              <a:t>Podría  llamarse  nivel  animal,  caracterizado  por  mucha  movilidad,  comportamiento  teleológico  y  autoconsciencia.  Aquí  se  encuentran  el  desarrollo  de  receptores  de  información  especializados  (ojos,  oídos,  papilas  gustativas, etc.) que conducen a un incremento enorme en la entrada de información</a:t>
            </a:r>
            <a:r>
              <a:rPr lang="es-MX" sz="2000" dirty="0"/>
              <a:t>. </a:t>
            </a:r>
            <a:r>
              <a:rPr lang="es-MX" sz="2000" dirty="0" smtClean="0"/>
              <a:t>º</a:t>
            </a:r>
            <a:endParaRPr lang="es-MX" sz="2000" dirty="0" smtClean="0"/>
          </a:p>
          <a:p>
            <a:pPr marL="0" indent="0" algn="ctr">
              <a:buNone/>
            </a:pPr>
            <a:r>
              <a:rPr lang="es-MX" sz="2000" dirty="0" smtClean="0"/>
              <a:t>Séptimo </a:t>
            </a:r>
            <a:r>
              <a:rPr lang="es-MX" sz="2000" dirty="0"/>
              <a:t>nivel</a:t>
            </a:r>
          </a:p>
          <a:p>
            <a:pPr marL="0" indent="0" algn="just">
              <a:buNone/>
            </a:pPr>
            <a:r>
              <a:rPr lang="es-MX" sz="2000" dirty="0"/>
              <a:t>Es  el  nivel  humano,  donde  se  considera  a  los  individuos  como  sistemas. </a:t>
            </a:r>
          </a:p>
          <a:p>
            <a:pPr marL="0" indent="0" algn="ctr">
              <a:buNone/>
            </a:pPr>
            <a:r>
              <a:rPr lang="es-MX" sz="2000" dirty="0" smtClean="0"/>
              <a:t>Octavo </a:t>
            </a:r>
            <a:r>
              <a:rPr lang="es-MX" sz="2000" dirty="0"/>
              <a:t>nivel</a:t>
            </a:r>
          </a:p>
          <a:p>
            <a:pPr marL="0" indent="0" algn="ctr">
              <a:buNone/>
            </a:pPr>
            <a:r>
              <a:rPr lang="es-MX" sz="2000" dirty="0"/>
              <a:t>Es el de las organizaciones sociales</a:t>
            </a:r>
            <a:r>
              <a:rPr lang="es-MX" sz="2000" dirty="0" smtClean="0"/>
              <a:t>.</a:t>
            </a:r>
          </a:p>
          <a:p>
            <a:pPr marL="0" indent="0" algn="ctr">
              <a:buNone/>
            </a:pPr>
            <a:r>
              <a:rPr lang="es-MX" sz="2000" dirty="0"/>
              <a:t>Noveno nivel</a:t>
            </a:r>
          </a:p>
          <a:p>
            <a:pPr marL="0" indent="0" algn="ctr">
              <a:buNone/>
            </a:pPr>
            <a:r>
              <a:rPr lang="es-MX" sz="2000" dirty="0" smtClean="0"/>
              <a:t>El nivel </a:t>
            </a:r>
            <a:r>
              <a:rPr lang="es-MX" sz="2000" dirty="0"/>
              <a:t>de los sistemas trascendentales.  </a:t>
            </a:r>
            <a:endParaRPr lang="es-MX" sz="2000" dirty="0" smtClean="0"/>
          </a:p>
          <a:p>
            <a:pPr marL="0" indent="0" algn="just">
              <a:buNone/>
            </a:pPr>
            <a:endParaRPr lang="es-MX" sz="5000" dirty="0" smtClean="0"/>
          </a:p>
          <a:p>
            <a:pPr marL="0" indent="0" algn="just">
              <a:buNone/>
            </a:pPr>
            <a:endParaRPr lang="es-MX" sz="5000" dirty="0" smtClean="0"/>
          </a:p>
          <a:p>
            <a:pPr marL="0" indent="0">
              <a:buNone/>
            </a:pP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5347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692697"/>
            <a:ext cx="7772400" cy="648071"/>
          </a:xfrm>
        </p:spPr>
        <p:txBody>
          <a:bodyPr>
            <a:normAutofit/>
          </a:bodyPr>
          <a:lstStyle/>
          <a:p>
            <a:r>
              <a:rPr lang="es-MX" sz="2800" dirty="0" smtClean="0"/>
              <a:t>3.3 Taxonomía </a:t>
            </a:r>
            <a:r>
              <a:rPr lang="es-MX" sz="2800" smtClean="0"/>
              <a:t>de </a:t>
            </a:r>
            <a:r>
              <a:rPr lang="es-MX" sz="2800" dirty="0" err="1" smtClean="0"/>
              <a:t>Jordan</a:t>
            </a:r>
            <a:endParaRPr lang="es-MX" sz="2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1340768"/>
            <a:ext cx="8208912" cy="4464496"/>
          </a:xfrm>
        </p:spPr>
        <p:txBody>
          <a:bodyPr>
            <a:noAutofit/>
          </a:bodyPr>
          <a:lstStyle/>
          <a:p>
            <a:pPr algn="just"/>
            <a:r>
              <a:rPr lang="es-MX" sz="2000" dirty="0" err="1" smtClean="0">
                <a:solidFill>
                  <a:schemeClr val="tx1"/>
                </a:solidFill>
              </a:rPr>
              <a:t>Jordan</a:t>
            </a:r>
            <a:r>
              <a:rPr lang="es-MX" sz="2000" dirty="0" smtClean="0">
                <a:solidFill>
                  <a:schemeClr val="tx1"/>
                </a:solidFill>
              </a:rPr>
              <a:t> (1968) intentó mostrar que el término “sistema” es semánticamente </a:t>
            </a:r>
          </a:p>
          <a:p>
            <a:pPr algn="just"/>
            <a:r>
              <a:rPr lang="es-MX" sz="2000" dirty="0" smtClean="0">
                <a:solidFill>
                  <a:schemeClr val="tx1"/>
                </a:solidFill>
              </a:rPr>
              <a:t>legítimo </a:t>
            </a:r>
            <a:r>
              <a:rPr lang="es-MX" sz="2000" i="1" dirty="0" smtClean="0">
                <a:solidFill>
                  <a:schemeClr val="tx1"/>
                </a:solidFill>
              </a:rPr>
              <a:t>per se </a:t>
            </a:r>
            <a:r>
              <a:rPr lang="es-MX" sz="2000" dirty="0" smtClean="0">
                <a:solidFill>
                  <a:schemeClr val="tx1"/>
                </a:solidFill>
              </a:rPr>
              <a:t>formulando una taxonomía que clasifique y ordene diferentes tipos y aspectos de conectividad entre las entidades que constituyen el sistema. Para  hacer  esta  clasificación,  estableció  que  los  sistemas  pueden  ser estáticos o dinámicos, con propósito o sin propósito y mecánicos u </a:t>
            </a:r>
            <a:r>
              <a:rPr lang="es-MX" sz="2000" dirty="0" err="1" smtClean="0">
                <a:solidFill>
                  <a:schemeClr val="tx1"/>
                </a:solidFill>
              </a:rPr>
              <a:t>organísmicos</a:t>
            </a:r>
            <a:r>
              <a:rPr lang="es-MX" sz="2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s-MX" sz="2000" dirty="0" smtClean="0">
                <a:solidFill>
                  <a:schemeClr val="tx1"/>
                </a:solidFill>
              </a:rPr>
              <a:t>Considerando  la  combinación  de  las  tres  dimensiones  anteriores,  se  </a:t>
            </a:r>
          </a:p>
          <a:p>
            <a:pPr algn="just"/>
            <a:r>
              <a:rPr lang="es-MX" sz="2000" dirty="0" smtClean="0">
                <a:solidFill>
                  <a:schemeClr val="tx1"/>
                </a:solidFill>
              </a:rPr>
              <a:t>obtienen ocho celdas.</a:t>
            </a:r>
          </a:p>
          <a:p>
            <a:pPr algn="just"/>
            <a:r>
              <a:rPr lang="es-MX" sz="2000" dirty="0" smtClean="0">
                <a:solidFill>
                  <a:schemeClr val="tx1"/>
                </a:solidFill>
              </a:rPr>
              <a:t>1. Estático, con propósito, mecánico.</a:t>
            </a:r>
          </a:p>
          <a:p>
            <a:pPr algn="just"/>
            <a:r>
              <a:rPr lang="es-MX" sz="2000" dirty="0" smtClean="0">
                <a:solidFill>
                  <a:schemeClr val="tx1"/>
                </a:solidFill>
              </a:rPr>
              <a:t>2. Estático, con propósito, </a:t>
            </a:r>
            <a:r>
              <a:rPr lang="es-MX" sz="2000" dirty="0" err="1" smtClean="0">
                <a:solidFill>
                  <a:schemeClr val="tx1"/>
                </a:solidFill>
              </a:rPr>
              <a:t>organísmico</a:t>
            </a:r>
            <a:r>
              <a:rPr lang="es-MX" sz="20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s-MX" sz="2000" dirty="0" smtClean="0">
                <a:solidFill>
                  <a:schemeClr val="tx1"/>
                </a:solidFill>
              </a:rPr>
              <a:t>3. Estático, sin propósito, mecánico.</a:t>
            </a:r>
          </a:p>
          <a:p>
            <a:pPr algn="just"/>
            <a:r>
              <a:rPr lang="es-MX" sz="2000" dirty="0" smtClean="0">
                <a:solidFill>
                  <a:schemeClr val="tx1"/>
                </a:solidFill>
              </a:rPr>
              <a:t>4. Estático, sin propósito, </a:t>
            </a:r>
            <a:r>
              <a:rPr lang="es-MX" sz="2000" dirty="0" err="1" smtClean="0">
                <a:solidFill>
                  <a:schemeClr val="tx1"/>
                </a:solidFill>
              </a:rPr>
              <a:t>organísmico</a:t>
            </a:r>
            <a:r>
              <a:rPr lang="es-MX" sz="2000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3832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764704"/>
            <a:ext cx="7992888" cy="568863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s-MX" sz="2900" dirty="0" smtClean="0">
                <a:solidFill>
                  <a:schemeClr val="tx1"/>
                </a:solidFill>
              </a:rPr>
              <a:t>5. Dinámico, con propósito, mecánico.</a:t>
            </a:r>
          </a:p>
          <a:p>
            <a:pPr algn="just"/>
            <a:r>
              <a:rPr lang="es-MX" sz="2900" dirty="0" smtClean="0">
                <a:solidFill>
                  <a:schemeClr val="tx1"/>
                </a:solidFill>
              </a:rPr>
              <a:t>6. Dinámico, con propósito, </a:t>
            </a:r>
            <a:r>
              <a:rPr lang="es-MX" sz="2900" dirty="0" err="1" smtClean="0">
                <a:solidFill>
                  <a:schemeClr val="tx1"/>
                </a:solidFill>
              </a:rPr>
              <a:t>organísmico</a:t>
            </a:r>
            <a:r>
              <a:rPr lang="es-MX" sz="29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s-MX" sz="2900" dirty="0" smtClean="0">
                <a:solidFill>
                  <a:schemeClr val="tx1"/>
                </a:solidFill>
              </a:rPr>
              <a:t>7. Dinámico, sin propósito, mecánico.</a:t>
            </a:r>
          </a:p>
          <a:p>
            <a:pPr algn="just"/>
            <a:r>
              <a:rPr lang="es-MX" sz="2900" dirty="0" smtClean="0">
                <a:solidFill>
                  <a:schemeClr val="tx1"/>
                </a:solidFill>
              </a:rPr>
              <a:t>8. Dinámico, sin propósito, </a:t>
            </a:r>
            <a:r>
              <a:rPr lang="es-MX" sz="2900" dirty="0" err="1" smtClean="0">
                <a:solidFill>
                  <a:schemeClr val="tx1"/>
                </a:solidFill>
              </a:rPr>
              <a:t>organísmico</a:t>
            </a:r>
            <a:r>
              <a:rPr lang="es-MX" sz="290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s-MX" sz="2000" dirty="0">
              <a:solidFill>
                <a:schemeClr val="tx1"/>
              </a:solidFill>
            </a:endParaRPr>
          </a:p>
          <a:p>
            <a:r>
              <a:rPr lang="es-MX" sz="2900" dirty="0" smtClean="0">
                <a:solidFill>
                  <a:schemeClr val="tx1"/>
                </a:solidFill>
              </a:rPr>
              <a:t>3.4 TAXONOMÍA DE BEER</a:t>
            </a:r>
          </a:p>
          <a:p>
            <a:pPr algn="just"/>
            <a:r>
              <a:rPr lang="es-MX" sz="2900" dirty="0" err="1" smtClean="0">
                <a:solidFill>
                  <a:schemeClr val="tx1"/>
                </a:solidFill>
              </a:rPr>
              <a:t>Beer</a:t>
            </a:r>
            <a:r>
              <a:rPr lang="es-MX" sz="2900" dirty="0" smtClean="0">
                <a:solidFill>
                  <a:schemeClr val="tx1"/>
                </a:solidFill>
              </a:rPr>
              <a:t> (1980) presenta una clasificación de sistemas que denomina arbitraria. Se basa en dos criterios diferentes: </a:t>
            </a:r>
            <a:r>
              <a:rPr lang="es-MX" sz="2900" dirty="0">
                <a:solidFill>
                  <a:schemeClr val="tx1"/>
                </a:solidFill>
              </a:rPr>
              <a:t>e</a:t>
            </a:r>
            <a:r>
              <a:rPr lang="es-MX" sz="2900" dirty="0" smtClean="0">
                <a:solidFill>
                  <a:schemeClr val="tx1"/>
                </a:solidFill>
              </a:rPr>
              <a:t>l primer criterio es el de la complejidad  de  los  sistemas;  </a:t>
            </a:r>
            <a:r>
              <a:rPr lang="es-MX" sz="2900" dirty="0">
                <a:solidFill>
                  <a:schemeClr val="tx1"/>
                </a:solidFill>
              </a:rPr>
              <a:t>e</a:t>
            </a:r>
            <a:r>
              <a:rPr lang="es-MX" sz="2900" dirty="0" smtClean="0">
                <a:solidFill>
                  <a:schemeClr val="tx1"/>
                </a:solidFill>
              </a:rPr>
              <a:t>l  segundo  se  relaciona  con  la  diferencia  entre  sistemas deterministas y probabilistas.</a:t>
            </a:r>
          </a:p>
          <a:p>
            <a:pPr algn="just"/>
            <a:r>
              <a:rPr lang="es-MX" sz="2900" dirty="0">
                <a:solidFill>
                  <a:schemeClr val="tx1"/>
                </a:solidFill>
              </a:rPr>
              <a:t>Esta adopción de dos criterios: uno, tripartita (simple, complejo y </a:t>
            </a:r>
            <a:r>
              <a:rPr lang="es-MX" sz="2900" dirty="0" smtClean="0">
                <a:solidFill>
                  <a:schemeClr val="tx1"/>
                </a:solidFill>
              </a:rPr>
              <a:t>excesivamente </a:t>
            </a:r>
            <a:r>
              <a:rPr lang="es-MX" sz="2900" dirty="0">
                <a:solidFill>
                  <a:schemeClr val="tx1"/>
                </a:solidFill>
              </a:rPr>
              <a:t>complejo), y el otro bipartita (determinista, probabilista) </a:t>
            </a:r>
            <a:r>
              <a:rPr lang="es-MX" sz="2900" dirty="0" smtClean="0">
                <a:solidFill>
                  <a:schemeClr val="tx1"/>
                </a:solidFill>
              </a:rPr>
              <a:t>producen </a:t>
            </a:r>
            <a:r>
              <a:rPr lang="es-MX" sz="2900" dirty="0">
                <a:solidFill>
                  <a:schemeClr val="tx1"/>
                </a:solidFill>
              </a:rPr>
              <a:t>un sistema de clasificación de seis categorías. Éstas son:</a:t>
            </a:r>
          </a:p>
          <a:p>
            <a:pPr algn="just"/>
            <a:r>
              <a:rPr lang="es-MX" sz="2900" dirty="0">
                <a:solidFill>
                  <a:schemeClr val="tx1"/>
                </a:solidFill>
              </a:rPr>
              <a:t>1. </a:t>
            </a:r>
            <a:r>
              <a:rPr lang="es-MX" sz="2900" dirty="0" smtClean="0">
                <a:solidFill>
                  <a:schemeClr val="tx1"/>
                </a:solidFill>
              </a:rPr>
              <a:t>Simple </a:t>
            </a:r>
            <a:r>
              <a:rPr lang="es-MX" sz="2900" dirty="0">
                <a:solidFill>
                  <a:schemeClr val="tx1"/>
                </a:solidFill>
              </a:rPr>
              <a:t>determinista.</a:t>
            </a:r>
          </a:p>
          <a:p>
            <a:pPr algn="just"/>
            <a:r>
              <a:rPr lang="es-MX" sz="2900" dirty="0">
                <a:solidFill>
                  <a:schemeClr val="tx1"/>
                </a:solidFill>
              </a:rPr>
              <a:t>2. </a:t>
            </a:r>
            <a:r>
              <a:rPr lang="es-MX" sz="2900" dirty="0" smtClean="0">
                <a:solidFill>
                  <a:schemeClr val="tx1"/>
                </a:solidFill>
              </a:rPr>
              <a:t>Complejo </a:t>
            </a:r>
            <a:r>
              <a:rPr lang="es-MX" sz="2900" dirty="0">
                <a:solidFill>
                  <a:schemeClr val="tx1"/>
                </a:solidFill>
              </a:rPr>
              <a:t>determinista.</a:t>
            </a:r>
          </a:p>
          <a:p>
            <a:pPr algn="just"/>
            <a:r>
              <a:rPr lang="es-MX" sz="2900" dirty="0">
                <a:solidFill>
                  <a:schemeClr val="tx1"/>
                </a:solidFill>
              </a:rPr>
              <a:t>3. </a:t>
            </a:r>
            <a:r>
              <a:rPr lang="es-MX" sz="2900" dirty="0" smtClean="0">
                <a:solidFill>
                  <a:schemeClr val="tx1"/>
                </a:solidFill>
              </a:rPr>
              <a:t>Excesivamente </a:t>
            </a:r>
            <a:r>
              <a:rPr lang="es-MX" sz="2900" dirty="0">
                <a:solidFill>
                  <a:schemeClr val="tx1"/>
                </a:solidFill>
              </a:rPr>
              <a:t>complejo determinista.</a:t>
            </a:r>
          </a:p>
          <a:p>
            <a:pPr algn="just"/>
            <a:r>
              <a:rPr lang="es-MX" sz="2900" dirty="0">
                <a:solidFill>
                  <a:schemeClr val="tx1"/>
                </a:solidFill>
              </a:rPr>
              <a:t>4. </a:t>
            </a:r>
            <a:r>
              <a:rPr lang="es-MX" sz="2900" dirty="0" smtClean="0">
                <a:solidFill>
                  <a:schemeClr val="tx1"/>
                </a:solidFill>
              </a:rPr>
              <a:t>Simple </a:t>
            </a:r>
            <a:r>
              <a:rPr lang="es-MX" sz="2900" dirty="0">
                <a:solidFill>
                  <a:schemeClr val="tx1"/>
                </a:solidFill>
              </a:rPr>
              <a:t>probabilista.</a:t>
            </a:r>
          </a:p>
          <a:p>
            <a:pPr algn="just"/>
            <a:r>
              <a:rPr lang="es-MX" sz="2900" dirty="0">
                <a:solidFill>
                  <a:schemeClr val="tx1"/>
                </a:solidFill>
              </a:rPr>
              <a:t>5. </a:t>
            </a:r>
            <a:r>
              <a:rPr lang="es-MX" sz="2900" dirty="0" smtClean="0">
                <a:solidFill>
                  <a:schemeClr val="tx1"/>
                </a:solidFill>
              </a:rPr>
              <a:t>Complejo </a:t>
            </a:r>
            <a:r>
              <a:rPr lang="es-MX" sz="2900" dirty="0">
                <a:solidFill>
                  <a:schemeClr val="tx1"/>
                </a:solidFill>
              </a:rPr>
              <a:t>probabilista.</a:t>
            </a:r>
          </a:p>
          <a:p>
            <a:pPr algn="just"/>
            <a:r>
              <a:rPr lang="es-MX" sz="2900" dirty="0">
                <a:solidFill>
                  <a:schemeClr val="tx1"/>
                </a:solidFill>
              </a:rPr>
              <a:t>6. </a:t>
            </a:r>
            <a:r>
              <a:rPr lang="es-MX" sz="2900" dirty="0" smtClean="0">
                <a:solidFill>
                  <a:schemeClr val="tx1"/>
                </a:solidFill>
              </a:rPr>
              <a:t>Excesivamente </a:t>
            </a:r>
            <a:r>
              <a:rPr lang="es-MX" sz="2900" dirty="0">
                <a:solidFill>
                  <a:schemeClr val="tx1"/>
                </a:solidFill>
              </a:rPr>
              <a:t>complejo </a:t>
            </a:r>
            <a:r>
              <a:rPr lang="es-MX" sz="2900" dirty="0" smtClean="0">
                <a:solidFill>
                  <a:schemeClr val="tx1"/>
                </a:solidFill>
              </a:rPr>
              <a:t>probabilista.</a:t>
            </a:r>
            <a:endParaRPr lang="es-MX" sz="2900" dirty="0">
              <a:solidFill>
                <a:schemeClr val="tx1"/>
              </a:solidFill>
            </a:endParaRPr>
          </a:p>
          <a:p>
            <a:pPr algn="just"/>
            <a:endParaRPr lang="es-MX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596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000" dirty="0" smtClean="0"/>
              <a:t>3.5 Taxonomía de </a:t>
            </a:r>
            <a:r>
              <a:rPr lang="es-MX" sz="2000" dirty="0" err="1"/>
              <a:t>C</a:t>
            </a:r>
            <a:r>
              <a:rPr lang="es-MX" sz="2000" dirty="0" err="1" smtClean="0"/>
              <a:t>heckland</a:t>
            </a:r>
            <a:endParaRPr lang="es-MX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2000" dirty="0" err="1" smtClean="0"/>
              <a:t>Checkland</a:t>
            </a:r>
            <a:r>
              <a:rPr lang="es-MX" sz="2000" dirty="0" smtClean="0"/>
              <a:t>  (1993)  clasifica  los  sistemas  en  cinco  tipos: </a:t>
            </a:r>
          </a:p>
          <a:p>
            <a:pPr marL="457200" indent="-457200">
              <a:buAutoNum type="arabicPeriod"/>
            </a:pPr>
            <a:r>
              <a:rPr lang="es-MX" sz="2000" dirty="0"/>
              <a:t>L</a:t>
            </a:r>
            <a:r>
              <a:rPr lang="es-MX" sz="2000" dirty="0" smtClean="0"/>
              <a:t>os  naturales, </a:t>
            </a:r>
          </a:p>
          <a:p>
            <a:pPr marL="457200" indent="-457200">
              <a:buAutoNum type="arabicPeriod"/>
            </a:pPr>
            <a:r>
              <a:rPr lang="es-MX" sz="2000" dirty="0" smtClean="0"/>
              <a:t>los  físicos  diseñados,  </a:t>
            </a:r>
          </a:p>
          <a:p>
            <a:pPr marL="457200" indent="-457200">
              <a:buAutoNum type="arabicPeriod"/>
            </a:pPr>
            <a:r>
              <a:rPr lang="es-MX" sz="2000" dirty="0" smtClean="0"/>
              <a:t>los  abstractos  diseñados,  </a:t>
            </a:r>
          </a:p>
          <a:p>
            <a:pPr marL="457200" indent="-457200">
              <a:buAutoNum type="arabicPeriod"/>
            </a:pPr>
            <a:r>
              <a:rPr lang="es-MX" sz="2000" dirty="0" smtClean="0"/>
              <a:t>los  de  actividad  humana y,</a:t>
            </a:r>
          </a:p>
          <a:p>
            <a:pPr marL="457200" indent="-457200">
              <a:buAutoNum type="arabicPeriod"/>
            </a:pPr>
            <a:r>
              <a:rPr lang="es-MX" sz="2000" dirty="0" smtClean="0"/>
              <a:t>los trascendentales.</a:t>
            </a:r>
          </a:p>
          <a:p>
            <a:pPr marL="457200" indent="-457200">
              <a:buAutoNum type="arabicPeriod"/>
            </a:pPr>
            <a:endParaRPr lang="es-MX" sz="2000" dirty="0"/>
          </a:p>
          <a:p>
            <a:pPr marL="0" indent="0">
              <a:buNone/>
            </a:pPr>
            <a:r>
              <a:rPr lang="es-MX" sz="2000" dirty="0"/>
              <a:t>Los sistemas trascendentales son aquellos que están más allá del </a:t>
            </a:r>
            <a:r>
              <a:rPr lang="es-MX" sz="2000" dirty="0" smtClean="0"/>
              <a:t>conocimiento.</a:t>
            </a:r>
            <a:endParaRPr lang="es-MX" sz="2000" dirty="0"/>
          </a:p>
          <a:p>
            <a:pPr marL="0" indent="0">
              <a:buNone/>
            </a:pP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3350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7920880" cy="5018112"/>
          </a:xfrm>
        </p:spPr>
        <p:txBody>
          <a:bodyPr>
            <a:normAutofit fontScale="92500" lnSpcReduction="10000"/>
          </a:bodyPr>
          <a:lstStyle/>
          <a:p>
            <a:r>
              <a:rPr lang="es-MX" sz="2000" dirty="0" smtClean="0">
                <a:solidFill>
                  <a:schemeClr val="tx1"/>
                </a:solidFill>
              </a:rPr>
              <a:t>3.1.1 La naturaleza del pensamiento de sistemas duros</a:t>
            </a:r>
          </a:p>
          <a:p>
            <a:pPr algn="just"/>
            <a:endParaRPr lang="es-MX" sz="2000" dirty="0">
              <a:solidFill>
                <a:schemeClr val="tx1"/>
              </a:solidFill>
            </a:endParaRPr>
          </a:p>
          <a:p>
            <a:pPr algn="just"/>
            <a:r>
              <a:rPr lang="es-MX" sz="2000" dirty="0" err="1" smtClean="0">
                <a:solidFill>
                  <a:schemeClr val="tx1"/>
                </a:solidFill>
              </a:rPr>
              <a:t>Checkland</a:t>
            </a:r>
            <a:r>
              <a:rPr lang="es-MX" sz="2000" dirty="0" smtClean="0">
                <a:solidFill>
                  <a:schemeClr val="tx1"/>
                </a:solidFill>
              </a:rPr>
              <a:t> (1993) menciona como pensamiento duro de sistemas a la Ingeniería de Sistemas y al Análisis de Sistemas.</a:t>
            </a:r>
          </a:p>
          <a:p>
            <a:pPr algn="just"/>
            <a:endParaRPr lang="es-MX" sz="2000" dirty="0">
              <a:solidFill>
                <a:schemeClr val="tx1"/>
              </a:solidFill>
            </a:endParaRPr>
          </a:p>
          <a:p>
            <a:pPr algn="just"/>
            <a:r>
              <a:rPr lang="es-MX" sz="2000" dirty="0">
                <a:solidFill>
                  <a:schemeClr val="tx1"/>
                </a:solidFill>
              </a:rPr>
              <a:t>La Ingeniería de Sistemas consiste en concebir, diseñar, evaluar e </a:t>
            </a:r>
            <a:r>
              <a:rPr lang="es-MX" sz="2000" dirty="0" smtClean="0">
                <a:solidFill>
                  <a:schemeClr val="tx1"/>
                </a:solidFill>
              </a:rPr>
              <a:t>implementar </a:t>
            </a:r>
            <a:r>
              <a:rPr lang="es-MX" sz="2000" dirty="0">
                <a:solidFill>
                  <a:schemeClr val="tx1"/>
                </a:solidFill>
              </a:rPr>
              <a:t>un sistema para que satisfaga una necesidad </a:t>
            </a:r>
            <a:r>
              <a:rPr lang="es-MX" sz="2000" dirty="0" smtClean="0">
                <a:solidFill>
                  <a:schemeClr val="tx1"/>
                </a:solidFill>
              </a:rPr>
              <a:t>definida.</a:t>
            </a:r>
          </a:p>
          <a:p>
            <a:pPr algn="just"/>
            <a:endParaRPr lang="es-MX" sz="2000" dirty="0">
              <a:solidFill>
                <a:schemeClr val="tx1"/>
              </a:solidFill>
            </a:endParaRPr>
          </a:p>
          <a:p>
            <a:pPr algn="just"/>
            <a:r>
              <a:rPr lang="es-MX" sz="2000" dirty="0">
                <a:solidFill>
                  <a:schemeClr val="tx1"/>
                </a:solidFill>
              </a:rPr>
              <a:t>Las etapas presentadas por </a:t>
            </a:r>
            <a:r>
              <a:rPr lang="es-MX" sz="2000" dirty="0" smtClean="0">
                <a:solidFill>
                  <a:schemeClr val="tx1"/>
                </a:solidFill>
              </a:rPr>
              <a:t>Hall (1962) </a:t>
            </a:r>
            <a:r>
              <a:rPr lang="es-MX" sz="2000" dirty="0">
                <a:solidFill>
                  <a:schemeClr val="tx1"/>
                </a:solidFill>
              </a:rPr>
              <a:t>son:</a:t>
            </a:r>
          </a:p>
          <a:p>
            <a:pPr algn="just"/>
            <a:r>
              <a:rPr lang="es-MX" sz="2000" dirty="0">
                <a:solidFill>
                  <a:schemeClr val="tx1"/>
                </a:solidFill>
              </a:rPr>
              <a:t>1. </a:t>
            </a:r>
            <a:r>
              <a:rPr lang="es-MX" sz="2000" dirty="0" smtClean="0">
                <a:solidFill>
                  <a:schemeClr val="tx1"/>
                </a:solidFill>
              </a:rPr>
              <a:t>Definición </a:t>
            </a:r>
            <a:r>
              <a:rPr lang="es-MX" sz="2000" dirty="0">
                <a:solidFill>
                  <a:schemeClr val="tx1"/>
                </a:solidFill>
              </a:rPr>
              <a:t>del problema.</a:t>
            </a:r>
          </a:p>
          <a:p>
            <a:pPr algn="just"/>
            <a:r>
              <a:rPr lang="es-MX" sz="2000" dirty="0">
                <a:solidFill>
                  <a:schemeClr val="tx1"/>
                </a:solidFill>
              </a:rPr>
              <a:t>2. </a:t>
            </a:r>
            <a:r>
              <a:rPr lang="es-MX" sz="2000" dirty="0" smtClean="0">
                <a:solidFill>
                  <a:schemeClr val="tx1"/>
                </a:solidFill>
              </a:rPr>
              <a:t>Elección </a:t>
            </a:r>
            <a:r>
              <a:rPr lang="es-MX" sz="2000" dirty="0">
                <a:solidFill>
                  <a:schemeClr val="tx1"/>
                </a:solidFill>
              </a:rPr>
              <a:t>de los objetivos.</a:t>
            </a:r>
          </a:p>
          <a:p>
            <a:pPr algn="just"/>
            <a:r>
              <a:rPr lang="es-MX" sz="2000" dirty="0">
                <a:solidFill>
                  <a:schemeClr val="tx1"/>
                </a:solidFill>
              </a:rPr>
              <a:t>3. </a:t>
            </a:r>
            <a:r>
              <a:rPr lang="es-MX" sz="2000" dirty="0" smtClean="0">
                <a:solidFill>
                  <a:schemeClr val="tx1"/>
                </a:solidFill>
              </a:rPr>
              <a:t>Síntesis </a:t>
            </a:r>
            <a:r>
              <a:rPr lang="es-MX" sz="2000" dirty="0">
                <a:solidFill>
                  <a:schemeClr val="tx1"/>
                </a:solidFill>
              </a:rPr>
              <a:t>de sistemas.</a:t>
            </a:r>
          </a:p>
          <a:p>
            <a:pPr algn="just"/>
            <a:r>
              <a:rPr lang="es-MX" sz="2000" dirty="0">
                <a:solidFill>
                  <a:schemeClr val="tx1"/>
                </a:solidFill>
              </a:rPr>
              <a:t>4. </a:t>
            </a:r>
            <a:r>
              <a:rPr lang="es-MX" sz="2000" dirty="0" smtClean="0">
                <a:solidFill>
                  <a:schemeClr val="tx1"/>
                </a:solidFill>
              </a:rPr>
              <a:t>Análisis </a:t>
            </a:r>
            <a:r>
              <a:rPr lang="es-MX" sz="2000" dirty="0">
                <a:solidFill>
                  <a:schemeClr val="tx1"/>
                </a:solidFill>
              </a:rPr>
              <a:t>de sistemas.</a:t>
            </a:r>
          </a:p>
          <a:p>
            <a:pPr algn="just"/>
            <a:r>
              <a:rPr lang="es-MX" sz="2000" dirty="0">
                <a:solidFill>
                  <a:schemeClr val="tx1"/>
                </a:solidFill>
              </a:rPr>
              <a:t>5. </a:t>
            </a:r>
            <a:r>
              <a:rPr lang="es-MX" sz="2000" dirty="0" smtClean="0">
                <a:solidFill>
                  <a:schemeClr val="tx1"/>
                </a:solidFill>
              </a:rPr>
              <a:t>Selección </a:t>
            </a:r>
            <a:r>
              <a:rPr lang="es-MX" sz="2000" dirty="0">
                <a:solidFill>
                  <a:schemeClr val="tx1"/>
                </a:solidFill>
              </a:rPr>
              <a:t>del sistema.</a:t>
            </a:r>
          </a:p>
          <a:p>
            <a:pPr algn="just"/>
            <a:r>
              <a:rPr lang="es-MX" sz="2000" dirty="0">
                <a:solidFill>
                  <a:schemeClr val="tx1"/>
                </a:solidFill>
              </a:rPr>
              <a:t>6. </a:t>
            </a:r>
            <a:r>
              <a:rPr lang="es-MX" sz="2000" dirty="0" smtClean="0">
                <a:solidFill>
                  <a:schemeClr val="tx1"/>
                </a:solidFill>
              </a:rPr>
              <a:t>Desarrollo </a:t>
            </a:r>
            <a:r>
              <a:rPr lang="es-MX" sz="2000" dirty="0">
                <a:solidFill>
                  <a:schemeClr val="tx1"/>
                </a:solidFill>
              </a:rPr>
              <a:t>del sistema.</a:t>
            </a:r>
          </a:p>
          <a:p>
            <a:pPr algn="just"/>
            <a:r>
              <a:rPr lang="es-MX" sz="2000" dirty="0">
                <a:solidFill>
                  <a:schemeClr val="tx1"/>
                </a:solidFill>
              </a:rPr>
              <a:t>7. </a:t>
            </a:r>
            <a:r>
              <a:rPr lang="es-MX" sz="2000" dirty="0" smtClean="0">
                <a:solidFill>
                  <a:schemeClr val="tx1"/>
                </a:solidFill>
              </a:rPr>
              <a:t>Ingeniería </a:t>
            </a:r>
            <a:r>
              <a:rPr lang="es-MX" sz="2000" dirty="0">
                <a:solidFill>
                  <a:schemeClr val="tx1"/>
                </a:solidFill>
              </a:rPr>
              <a:t>en </a:t>
            </a:r>
            <a:r>
              <a:rPr lang="es-MX" sz="2000" dirty="0" smtClean="0">
                <a:solidFill>
                  <a:schemeClr val="tx1"/>
                </a:solidFill>
              </a:rPr>
              <a:t>curso.</a:t>
            </a:r>
            <a:endParaRPr lang="es-MX" sz="2000" dirty="0">
              <a:solidFill>
                <a:schemeClr val="tx1"/>
              </a:solidFill>
            </a:endParaRPr>
          </a:p>
          <a:p>
            <a:pPr algn="just"/>
            <a:endParaRPr lang="es-MX" sz="2000" dirty="0">
              <a:solidFill>
                <a:schemeClr val="tx1"/>
              </a:solidFill>
            </a:endParaRPr>
          </a:p>
          <a:p>
            <a:pPr algn="just"/>
            <a:endParaRPr lang="es-MX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515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296144"/>
          </a:xfrm>
        </p:spPr>
        <p:txBody>
          <a:bodyPr>
            <a:normAutofit fontScale="90000"/>
          </a:bodyPr>
          <a:lstStyle/>
          <a:p>
            <a:r>
              <a:rPr lang="es-MX" sz="2000" dirty="0" smtClean="0"/>
              <a:t/>
            </a:r>
            <a:br>
              <a:rPr lang="es-MX" sz="2000" dirty="0" smtClean="0"/>
            </a:br>
            <a:r>
              <a:rPr lang="es-MX" sz="2000" dirty="0"/>
              <a:t/>
            </a:r>
            <a:br>
              <a:rPr lang="es-MX" sz="2000" dirty="0"/>
            </a:br>
            <a:r>
              <a:rPr lang="es-MX" sz="2200" dirty="0" smtClean="0"/>
              <a:t>Metodología de l</a:t>
            </a:r>
            <a:r>
              <a:rPr lang="en-US" sz="2200" dirty="0" smtClean="0"/>
              <a:t>a </a:t>
            </a:r>
            <a:r>
              <a:rPr lang="en-US" sz="2200" dirty="0"/>
              <a:t>corporación </a:t>
            </a:r>
            <a:r>
              <a:rPr lang="en-US" sz="2200" dirty="0" smtClean="0"/>
              <a:t>RAND (Research </a:t>
            </a:r>
            <a:r>
              <a:rPr lang="en-US" sz="2200" dirty="0"/>
              <a:t>and </a:t>
            </a:r>
            <a:r>
              <a:rPr lang="en-US" sz="2200" dirty="0" smtClean="0"/>
              <a:t>Development)</a:t>
            </a:r>
            <a:r>
              <a:rPr lang="en-US" sz="2200" dirty="0"/>
              <a:t/>
            </a:r>
            <a:br>
              <a:rPr lang="en-US" sz="2200" dirty="0"/>
            </a:br>
            <a:endParaRPr lang="es-MX" sz="2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15616" y="1844824"/>
            <a:ext cx="6656784" cy="3793976"/>
          </a:xfrm>
        </p:spPr>
        <p:txBody>
          <a:bodyPr>
            <a:normAutofit fontScale="92500"/>
          </a:bodyPr>
          <a:lstStyle/>
          <a:p>
            <a:pPr algn="just"/>
            <a:r>
              <a:rPr lang="es-MX" sz="2000" dirty="0" smtClean="0">
                <a:solidFill>
                  <a:schemeClr val="tx1"/>
                </a:solidFill>
              </a:rPr>
              <a:t>Los elementos esenciales son:</a:t>
            </a:r>
          </a:p>
          <a:p>
            <a:pPr algn="just"/>
            <a:r>
              <a:rPr lang="es-MX" sz="2000" dirty="0" smtClean="0">
                <a:solidFill>
                  <a:schemeClr val="tx1"/>
                </a:solidFill>
              </a:rPr>
              <a:t>1. </a:t>
            </a:r>
            <a:r>
              <a:rPr lang="es-MX" sz="2000" dirty="0">
                <a:solidFill>
                  <a:schemeClr val="tx1"/>
                </a:solidFill>
              </a:rPr>
              <a:t>O</a:t>
            </a:r>
            <a:r>
              <a:rPr lang="es-MX" sz="2000" dirty="0" smtClean="0">
                <a:solidFill>
                  <a:schemeClr val="tx1"/>
                </a:solidFill>
              </a:rPr>
              <a:t>bjetivos a alcanzar.</a:t>
            </a:r>
          </a:p>
          <a:p>
            <a:pPr algn="just"/>
            <a:r>
              <a:rPr lang="es-MX" sz="2000" dirty="0" smtClean="0">
                <a:solidFill>
                  <a:schemeClr val="tx1"/>
                </a:solidFill>
              </a:rPr>
              <a:t>2. Técnicas alternativas para lograr los objetivos.</a:t>
            </a:r>
          </a:p>
          <a:p>
            <a:pPr algn="just"/>
            <a:r>
              <a:rPr lang="es-MX" sz="2000" dirty="0" smtClean="0">
                <a:solidFill>
                  <a:schemeClr val="tx1"/>
                </a:solidFill>
              </a:rPr>
              <a:t>3. Costos o recursos que requiere cada sistema.</a:t>
            </a:r>
          </a:p>
          <a:p>
            <a:pPr algn="just"/>
            <a:r>
              <a:rPr lang="es-MX" sz="2000" dirty="0" smtClean="0">
                <a:solidFill>
                  <a:schemeClr val="tx1"/>
                </a:solidFill>
              </a:rPr>
              <a:t>4. </a:t>
            </a:r>
            <a:r>
              <a:rPr lang="es-MX" sz="2000" dirty="0">
                <a:solidFill>
                  <a:schemeClr val="tx1"/>
                </a:solidFill>
              </a:rPr>
              <a:t>M</a:t>
            </a:r>
            <a:r>
              <a:rPr lang="es-MX" sz="2000" dirty="0" smtClean="0">
                <a:solidFill>
                  <a:schemeClr val="tx1"/>
                </a:solidFill>
              </a:rPr>
              <a:t>odelos  matemáticos  que  muestran  la  interdependencia entre los objetivos, las técnicas, el medio y los recursos.</a:t>
            </a:r>
          </a:p>
          <a:p>
            <a:pPr algn="just"/>
            <a:r>
              <a:rPr lang="es-MX" sz="2000" dirty="0" smtClean="0">
                <a:solidFill>
                  <a:schemeClr val="tx1"/>
                </a:solidFill>
              </a:rPr>
              <a:t>5. </a:t>
            </a:r>
            <a:r>
              <a:rPr lang="es-MX" sz="2000" dirty="0">
                <a:solidFill>
                  <a:schemeClr val="tx1"/>
                </a:solidFill>
              </a:rPr>
              <a:t>C</a:t>
            </a:r>
            <a:r>
              <a:rPr lang="es-MX" sz="2000" dirty="0" smtClean="0">
                <a:solidFill>
                  <a:schemeClr val="tx1"/>
                </a:solidFill>
              </a:rPr>
              <a:t>riterios  que  relacionan  los  objetivos,  los  costos  o  </a:t>
            </a:r>
          </a:p>
          <a:p>
            <a:pPr algn="just"/>
            <a:r>
              <a:rPr lang="es-MX" sz="2000" dirty="0" smtClean="0">
                <a:solidFill>
                  <a:schemeClr val="tx1"/>
                </a:solidFill>
              </a:rPr>
              <a:t>recursos para elegir la alternativa óptima.</a:t>
            </a:r>
          </a:p>
          <a:p>
            <a:pPr algn="just"/>
            <a:endParaRPr lang="es-MX" sz="2000" dirty="0" smtClean="0">
              <a:solidFill>
                <a:schemeClr val="tx1"/>
              </a:solidFill>
            </a:endParaRPr>
          </a:p>
          <a:p>
            <a:pPr algn="just"/>
            <a:r>
              <a:rPr lang="es-MX" sz="2000" dirty="0" err="1" smtClean="0">
                <a:solidFill>
                  <a:schemeClr val="tx1"/>
                </a:solidFill>
              </a:rPr>
              <a:t>Checkland</a:t>
            </a:r>
            <a:r>
              <a:rPr lang="es-MX" sz="2000" dirty="0" smtClean="0">
                <a:solidFill>
                  <a:schemeClr val="tx1"/>
                </a:solidFill>
              </a:rPr>
              <a:t> menciona que existe  un  estado  deseado, uno actual y formas alternativas para pasar del primero al segundo. </a:t>
            </a:r>
            <a:endParaRPr lang="es-MX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255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6686"/>
            <a:ext cx="8229600" cy="490066"/>
          </a:xfrm>
        </p:spPr>
        <p:txBody>
          <a:bodyPr>
            <a:noAutofit/>
          </a:bodyPr>
          <a:lstStyle/>
          <a:p>
            <a:r>
              <a:rPr lang="es-MX" sz="2800" dirty="0" smtClean="0"/>
              <a:t>Funciones</a:t>
            </a:r>
            <a:endParaRPr lang="es-MX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307901"/>
            <a:ext cx="8147248" cy="52174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/>
              <a:t>L</a:t>
            </a:r>
            <a:r>
              <a:rPr lang="es-MX" sz="2000" dirty="0" smtClean="0"/>
              <a:t>a  Ingeniería  de  Sistemas  define  la  necesidad  u  objetivo  a alcanzarse y el Análisis de Sistemas proporciona una forma ordenada para seleccionar el mejor de entre los sistemas alternativos que podrían satisfacer esa necesidad o lograr dicho objetivo.</a:t>
            </a:r>
          </a:p>
          <a:p>
            <a:pPr marL="0" indent="0" algn="just">
              <a:buNone/>
            </a:pPr>
            <a:r>
              <a:rPr lang="es-MX" sz="2000" dirty="0" smtClean="0"/>
              <a:t> </a:t>
            </a:r>
          </a:p>
          <a:p>
            <a:pPr marL="0" indent="0" algn="ctr">
              <a:buNone/>
            </a:pPr>
            <a:endParaRPr lang="es-MX" sz="2000" dirty="0" smtClean="0"/>
          </a:p>
          <a:p>
            <a:pPr marL="0" indent="0" algn="ctr">
              <a:buNone/>
            </a:pPr>
            <a:r>
              <a:rPr lang="es-MX" sz="2000" dirty="0" smtClean="0"/>
              <a:t>3.1.2 La </a:t>
            </a:r>
            <a:r>
              <a:rPr lang="es-MX" sz="2000" dirty="0"/>
              <a:t>naturaleza del pensamiento de </a:t>
            </a:r>
            <a:endParaRPr lang="es-MX" sz="2000" dirty="0" smtClean="0"/>
          </a:p>
          <a:p>
            <a:pPr marL="0" indent="0" algn="ctr">
              <a:buNone/>
            </a:pPr>
            <a:r>
              <a:rPr lang="es-MX" sz="2000" dirty="0" smtClean="0"/>
              <a:t>los </a:t>
            </a:r>
            <a:r>
              <a:rPr lang="es-MX" sz="2000" dirty="0"/>
              <a:t>sistemas blandos </a:t>
            </a:r>
            <a:r>
              <a:rPr lang="es-MX" sz="2000" dirty="0" smtClean="0"/>
              <a:t>(suaves)</a:t>
            </a:r>
          </a:p>
          <a:p>
            <a:pPr marL="0" indent="0">
              <a:buNone/>
            </a:pPr>
            <a:endParaRPr lang="es-MX" sz="2000" dirty="0" smtClean="0"/>
          </a:p>
          <a:p>
            <a:pPr marL="0" indent="0" algn="just">
              <a:buNone/>
            </a:pPr>
            <a:r>
              <a:rPr lang="es-MX" sz="2000" dirty="0" smtClean="0"/>
              <a:t>El </a:t>
            </a:r>
            <a:r>
              <a:rPr lang="es-MX" sz="2000" dirty="0"/>
              <a:t>pensamiento </a:t>
            </a:r>
            <a:r>
              <a:rPr lang="es-MX" sz="2000" dirty="0" smtClean="0"/>
              <a:t>del sistema blando implica </a:t>
            </a:r>
            <a:r>
              <a:rPr lang="es-MX" sz="2000" dirty="0"/>
              <a:t>que las metodologías deben ser un medio </a:t>
            </a:r>
            <a:r>
              <a:rPr lang="es-MX" sz="2000" dirty="0" smtClean="0"/>
              <a:t>para </a:t>
            </a:r>
            <a:r>
              <a:rPr lang="es-MX" sz="2000" dirty="0"/>
              <a:t>organizar la discusión, el debate y el argumento sobre sistemas, más </a:t>
            </a:r>
            <a:r>
              <a:rPr lang="es-MX" sz="2000" dirty="0" smtClean="0"/>
              <a:t>que </a:t>
            </a:r>
            <a:r>
              <a:rPr lang="es-MX" sz="2000" dirty="0"/>
              <a:t>un medio para obtener soluciones </a:t>
            </a:r>
            <a:r>
              <a:rPr lang="es-MX" sz="2000" dirty="0" smtClean="0"/>
              <a:t>eficientes.</a:t>
            </a:r>
            <a:endParaRPr lang="es-MX" sz="2000" dirty="0"/>
          </a:p>
          <a:p>
            <a:pPr marL="0" indent="0" algn="ctr">
              <a:buNone/>
            </a:pPr>
            <a:endParaRPr lang="es-MX" sz="2000" dirty="0"/>
          </a:p>
          <a:p>
            <a:pPr marL="0" indent="0">
              <a:buNone/>
            </a:pP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569435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817835"/>
            <a:ext cx="8229600" cy="922114"/>
          </a:xfrm>
        </p:spPr>
        <p:txBody>
          <a:bodyPr>
            <a:normAutofit/>
          </a:bodyPr>
          <a:lstStyle/>
          <a:p>
            <a:r>
              <a:rPr lang="es-MX" sz="2000" dirty="0" smtClean="0"/>
              <a:t>Metodología del sistema blando (de </a:t>
            </a:r>
            <a:r>
              <a:rPr lang="es-MX" sz="2000" dirty="0" err="1" smtClean="0"/>
              <a:t>Checkland</a:t>
            </a:r>
            <a:r>
              <a:rPr lang="es-MX" sz="2000" dirty="0" smtClean="0"/>
              <a:t>)</a:t>
            </a:r>
            <a:endParaRPr lang="es-MX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39949"/>
            <a:ext cx="8229600" cy="47133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 smtClean="0"/>
              <a:t>Dicho método consta de las siguientes etapas:</a:t>
            </a:r>
          </a:p>
          <a:p>
            <a:pPr marL="0" indent="0" algn="just">
              <a:buNone/>
            </a:pPr>
            <a:r>
              <a:rPr lang="es-MX" sz="2000" dirty="0" smtClean="0"/>
              <a:t>1. La situación problema no estructurada.</a:t>
            </a:r>
          </a:p>
          <a:p>
            <a:pPr marL="0" indent="0" algn="just">
              <a:buNone/>
            </a:pPr>
            <a:r>
              <a:rPr lang="es-MX" sz="2000" dirty="0" smtClean="0"/>
              <a:t>2. La situación problema expresada.</a:t>
            </a:r>
          </a:p>
          <a:p>
            <a:pPr marL="0" indent="0" algn="just">
              <a:buNone/>
            </a:pPr>
            <a:r>
              <a:rPr lang="es-MX" sz="2000" dirty="0" smtClean="0"/>
              <a:t>3. Definiciones raíz de los sistemas pertinentes.</a:t>
            </a:r>
          </a:p>
          <a:p>
            <a:pPr marL="0" indent="0" algn="just">
              <a:buNone/>
            </a:pPr>
            <a:r>
              <a:rPr lang="es-MX" sz="2000" dirty="0" smtClean="0"/>
              <a:t>4. Modelos conceptuales.</a:t>
            </a:r>
          </a:p>
          <a:p>
            <a:pPr marL="0" indent="0" algn="just">
              <a:buNone/>
            </a:pPr>
            <a:r>
              <a:rPr lang="es-MX" sz="2000" dirty="0" smtClean="0"/>
              <a:t>5. Comparación de los modelos conceptuales con la situación problema expresada.</a:t>
            </a:r>
          </a:p>
          <a:p>
            <a:pPr marL="0" indent="0" algn="just">
              <a:buNone/>
            </a:pPr>
            <a:r>
              <a:rPr lang="es-MX" sz="2000" dirty="0" smtClean="0"/>
              <a:t>6. Cambios deseables, viables.</a:t>
            </a:r>
          </a:p>
          <a:p>
            <a:pPr marL="0" indent="0" algn="just">
              <a:buNone/>
            </a:pPr>
            <a:r>
              <a:rPr lang="es-MX" sz="2000" dirty="0" smtClean="0"/>
              <a:t>7. Acción para mejorar la situación problema.</a:t>
            </a:r>
          </a:p>
          <a:p>
            <a:pPr marL="0" indent="0" algn="just">
              <a:buNone/>
            </a:pPr>
            <a:endParaRPr lang="es-MX" sz="2000" dirty="0" smtClean="0"/>
          </a:p>
        </p:txBody>
      </p:sp>
    </p:spTree>
    <p:extLst>
      <p:ext uri="{BB962C8B-B14F-4D97-AF65-F5344CB8AC3E}">
        <p14:creationId xmlns:p14="http://schemas.microsoft.com/office/powerpoint/2010/main" val="400250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000" dirty="0" smtClean="0"/>
              <a:t>Conferencia de búsqueda</a:t>
            </a:r>
            <a:endParaRPr lang="es-MX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000" dirty="0" smtClean="0"/>
              <a:t>Es otra metodología de pensamiento suave, que </a:t>
            </a:r>
            <a:r>
              <a:rPr lang="es-MX" sz="2000" dirty="0"/>
              <a:t>se enfoca en crear organizaciones de </a:t>
            </a:r>
            <a:r>
              <a:rPr lang="es-MX" sz="2000" dirty="0" smtClean="0"/>
              <a:t>aprendizaje </a:t>
            </a:r>
            <a:r>
              <a:rPr lang="es-MX" sz="2000" dirty="0"/>
              <a:t>que se centren en los conceptos y las prácticas de la </a:t>
            </a:r>
            <a:r>
              <a:rPr lang="es-MX" sz="2000" dirty="0" smtClean="0"/>
              <a:t>democratización </a:t>
            </a:r>
            <a:r>
              <a:rPr lang="es-MX" sz="2000" dirty="0"/>
              <a:t>en las organizaciones, como una forma de romper el círculo vicioso </a:t>
            </a:r>
            <a:r>
              <a:rPr lang="es-MX" sz="2000" dirty="0" smtClean="0"/>
              <a:t>de </a:t>
            </a:r>
            <a:r>
              <a:rPr lang="es-MX" sz="2000" dirty="0"/>
              <a:t>falta de destrezas, apatía y disociación. </a:t>
            </a:r>
            <a:endParaRPr lang="es-MX" sz="2000" dirty="0" smtClean="0"/>
          </a:p>
          <a:p>
            <a:pPr marL="0" indent="0" algn="just">
              <a:buNone/>
            </a:pPr>
            <a:r>
              <a:rPr lang="es-MX" sz="2000" dirty="0" smtClean="0"/>
              <a:t>La </a:t>
            </a:r>
            <a:r>
              <a:rPr lang="es-MX" sz="2000" dirty="0"/>
              <a:t>disociación es el opuesto de </a:t>
            </a:r>
            <a:r>
              <a:rPr lang="es-MX" sz="2000" dirty="0" smtClean="0"/>
              <a:t>la </a:t>
            </a:r>
            <a:r>
              <a:rPr lang="es-MX" sz="2000" dirty="0"/>
              <a:t>asociación; la apatía viene de no hacernos cargo del trabajo del que </a:t>
            </a:r>
            <a:r>
              <a:rPr lang="es-MX" sz="2000" dirty="0" smtClean="0"/>
              <a:t>somos </a:t>
            </a:r>
            <a:r>
              <a:rPr lang="es-MX" sz="2000" dirty="0"/>
              <a:t>responsables; la falta de destrezas es un resultado de la </a:t>
            </a:r>
            <a:r>
              <a:rPr lang="es-MX" sz="2000" dirty="0" smtClean="0"/>
              <a:t>sobreaplicación </a:t>
            </a:r>
            <a:r>
              <a:rPr lang="es-MX" sz="2000" dirty="0"/>
              <a:t>de la división del trabajo, de manera que una persona sólo es </a:t>
            </a:r>
            <a:r>
              <a:rPr lang="es-MX" sz="2000" dirty="0" smtClean="0"/>
              <a:t>responsable </a:t>
            </a:r>
            <a:r>
              <a:rPr lang="es-MX" sz="2000" dirty="0"/>
              <a:t>de una parte muy pequeña de un trabajo repetitivo (por lo que </a:t>
            </a:r>
            <a:r>
              <a:rPr lang="es-MX" sz="2000" dirty="0" smtClean="0"/>
              <a:t>no </a:t>
            </a:r>
            <a:r>
              <a:rPr lang="es-MX" sz="2000" dirty="0"/>
              <a:t>es capaz de tener múltiples habilidades o tener una visión amplia de </a:t>
            </a:r>
            <a:r>
              <a:rPr lang="es-MX" sz="2000" dirty="0" smtClean="0"/>
              <a:t>todo </a:t>
            </a:r>
            <a:r>
              <a:rPr lang="es-MX" sz="2000" dirty="0"/>
              <a:t>el </a:t>
            </a:r>
            <a:r>
              <a:rPr lang="es-MX" sz="2000" dirty="0" smtClean="0"/>
              <a:t>engranaje).</a:t>
            </a:r>
            <a:endParaRPr lang="es-MX" sz="2000" dirty="0"/>
          </a:p>
          <a:p>
            <a:pPr marL="0" indent="0">
              <a:buNone/>
            </a:pPr>
            <a:endParaRPr lang="es-MX" sz="2000" dirty="0" smtClean="0"/>
          </a:p>
          <a:p>
            <a:pPr marL="0" indent="0">
              <a:buNone/>
            </a:pP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415782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000" dirty="0" smtClean="0"/>
              <a:t>La conferencia de búsqueda (de </a:t>
            </a:r>
            <a:r>
              <a:rPr lang="es-MX" sz="2000" dirty="0" err="1" smtClean="0"/>
              <a:t>Emery</a:t>
            </a:r>
            <a:r>
              <a:rPr lang="es-MX" sz="2000" dirty="0" smtClean="0"/>
              <a:t>) determina:</a:t>
            </a:r>
            <a:endParaRPr lang="es-MX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2000" dirty="0" smtClean="0"/>
              <a:t>•Cambios en el mundo que nos rodea.</a:t>
            </a:r>
          </a:p>
          <a:p>
            <a:pPr marL="0" indent="0">
              <a:buNone/>
            </a:pPr>
            <a:r>
              <a:rPr lang="es-MX" sz="2000" dirty="0" smtClean="0"/>
              <a:t>•Futuros deseables y futuros más probables.</a:t>
            </a:r>
          </a:p>
          <a:p>
            <a:pPr marL="0" indent="0">
              <a:buNone/>
            </a:pPr>
            <a:r>
              <a:rPr lang="es-MX" sz="2000" dirty="0" smtClean="0"/>
              <a:t>•¿Qué ha originado nuestra situación actual? (Historia)</a:t>
            </a:r>
          </a:p>
          <a:p>
            <a:pPr marL="0" indent="0">
              <a:buNone/>
            </a:pPr>
            <a:r>
              <a:rPr lang="es-MX" sz="2000" dirty="0" smtClean="0"/>
              <a:t>•Análisis del presente.</a:t>
            </a:r>
          </a:p>
          <a:p>
            <a:pPr marL="0" indent="0">
              <a:buNone/>
            </a:pPr>
            <a:r>
              <a:rPr lang="es-MX" sz="2000" dirty="0" smtClean="0"/>
              <a:t>•Sistema deseable.</a:t>
            </a:r>
          </a:p>
          <a:p>
            <a:pPr marL="0" indent="0">
              <a:buNone/>
            </a:pPr>
            <a:r>
              <a:rPr lang="es-MX" sz="2000" dirty="0" smtClean="0"/>
              <a:t>•Obstáculos.</a:t>
            </a:r>
          </a:p>
          <a:p>
            <a:pPr marL="0" indent="0">
              <a:buNone/>
            </a:pPr>
            <a:r>
              <a:rPr lang="es-MX" sz="2000" dirty="0" smtClean="0"/>
              <a:t>•Sistema deseable y factible (objetivos estratégicos).</a:t>
            </a:r>
          </a:p>
          <a:p>
            <a:pPr marL="0" indent="0">
              <a:buNone/>
            </a:pPr>
            <a:r>
              <a:rPr lang="es-MX" sz="2000" dirty="0" smtClean="0"/>
              <a:t>•Planes de acción.</a:t>
            </a:r>
          </a:p>
          <a:p>
            <a:pPr marL="0" indent="0">
              <a:buNone/>
            </a:pPr>
            <a:r>
              <a:rPr lang="es-MX" sz="2000" dirty="0" smtClean="0"/>
              <a:t>•Seguimiento.</a:t>
            </a:r>
          </a:p>
          <a:p>
            <a:pPr marL="0" indent="0">
              <a:buNone/>
            </a:pPr>
            <a:r>
              <a:rPr lang="es-MX" sz="2000" dirty="0" smtClean="0"/>
              <a:t>•Crecimiento  de  la  comunidad  y  su  difusión  a  través  de  la  instrumentación. </a:t>
            </a:r>
          </a:p>
          <a:p>
            <a:pPr marL="0" indent="0">
              <a:buNone/>
            </a:pPr>
            <a:endParaRPr lang="es-MX" sz="2000" dirty="0"/>
          </a:p>
          <a:p>
            <a:pPr marL="0" indent="0" algn="just">
              <a:buNone/>
            </a:pPr>
            <a:r>
              <a:rPr lang="es-MX" sz="2000" dirty="0" smtClean="0"/>
              <a:t>La </a:t>
            </a:r>
            <a:r>
              <a:rPr lang="es-MX" sz="2000" dirty="0"/>
              <a:t>conferencia de búsqueda consiste en una reunión, con un máximo </a:t>
            </a:r>
            <a:r>
              <a:rPr lang="es-MX" sz="2000" dirty="0" smtClean="0"/>
              <a:t>de </a:t>
            </a:r>
            <a:r>
              <a:rPr lang="es-MX" sz="2000" dirty="0"/>
              <a:t>25 personas, que se desarrolla alternando sesiones plenarias con </a:t>
            </a:r>
            <a:r>
              <a:rPr lang="es-MX" sz="2000" dirty="0" smtClean="0"/>
              <a:t>sesiones </a:t>
            </a:r>
            <a:r>
              <a:rPr lang="es-MX" sz="2000" dirty="0"/>
              <a:t>en </a:t>
            </a:r>
            <a:r>
              <a:rPr lang="es-MX" sz="2000" dirty="0" smtClean="0"/>
              <a:t>grupo.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950032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34678"/>
            <a:ext cx="8229600" cy="850106"/>
          </a:xfrm>
        </p:spPr>
        <p:txBody>
          <a:bodyPr>
            <a:normAutofit/>
          </a:bodyPr>
          <a:lstStyle/>
          <a:p>
            <a:r>
              <a:rPr lang="es-MX" sz="2000" dirty="0" smtClean="0"/>
              <a:t>Reunión plenaria</a:t>
            </a:r>
            <a:endParaRPr lang="es-MX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1800" dirty="0" smtClean="0"/>
              <a:t> Se explica el objetivo de la junta y se describen brevemente las etapas que se van a realizar. Se efectúa una tormenta de ideas relacionada con las percepciones que han tenido los participantes, en los últimos cinco años, sobre el entorno (los factores que han afectado o han sido afectados por el sistema que se está analizando). La tormenta de ideas implica  que  no  se  permite  la  crítica  en  ningún  sentido,  ni  con  palabras,  gestos  o ademanes.  Se  escriben  todos  los  factores  que  se  mencionen,  sin  análisis  de  alguna  clase;  puede  haber  repetidos,  absurdos  o  que  sean  del sistema, ya que en la etapa siguiente se examinarán con todo detalle.</a:t>
            </a:r>
          </a:p>
          <a:p>
            <a:pPr marL="0" indent="0" algn="ctr">
              <a:buNone/>
            </a:pPr>
            <a:endParaRPr lang="es-MX" sz="1800" dirty="0" smtClean="0"/>
          </a:p>
          <a:p>
            <a:pPr marL="0" indent="0" algn="ctr">
              <a:buNone/>
            </a:pPr>
            <a:r>
              <a:rPr lang="es-MX" sz="1800" dirty="0" smtClean="0"/>
              <a:t>Sesiones </a:t>
            </a:r>
            <a:r>
              <a:rPr lang="es-MX" sz="1800" dirty="0"/>
              <a:t>en </a:t>
            </a:r>
            <a:r>
              <a:rPr lang="es-MX" sz="1800" dirty="0" smtClean="0"/>
              <a:t>grupo</a:t>
            </a:r>
          </a:p>
          <a:p>
            <a:pPr marL="0" indent="0" algn="just">
              <a:buNone/>
            </a:pPr>
            <a:r>
              <a:rPr lang="es-MX" sz="1800" dirty="0" smtClean="0"/>
              <a:t>Se </a:t>
            </a:r>
            <a:r>
              <a:rPr lang="es-MX" sz="1800" dirty="0"/>
              <a:t>concentran los participantes en dos o tres </a:t>
            </a:r>
            <a:r>
              <a:rPr lang="es-MX" sz="1800" dirty="0" smtClean="0"/>
              <a:t>equipos</a:t>
            </a:r>
            <a:r>
              <a:rPr lang="es-MX" sz="1800" dirty="0"/>
              <a:t>. Unos equipos escogerán, de la lista de factores recién elaborada, los </a:t>
            </a:r>
            <a:r>
              <a:rPr lang="es-MX" sz="1800" dirty="0" smtClean="0"/>
              <a:t>cinco </a:t>
            </a:r>
            <a:r>
              <a:rPr lang="es-MX" sz="1800" dirty="0"/>
              <a:t>más importantes y deseables (tal vez algunos no se consideren </a:t>
            </a:r>
            <a:r>
              <a:rPr lang="es-MX" sz="1800" dirty="0" smtClean="0"/>
              <a:t>probables</a:t>
            </a:r>
            <a:r>
              <a:rPr lang="es-MX" sz="1800" dirty="0"/>
              <a:t>) para el horizonte de planeación que se establezca (podrían ser diez </a:t>
            </a:r>
            <a:r>
              <a:rPr lang="es-MX" sz="1800" dirty="0" smtClean="0"/>
              <a:t>años</a:t>
            </a:r>
            <a:r>
              <a:rPr lang="es-MX" sz="1800" dirty="0"/>
              <a:t>, dependiendo del sistema puede escogerse otro horizonte de </a:t>
            </a:r>
            <a:r>
              <a:rPr lang="es-MX" sz="1800" dirty="0" smtClean="0"/>
              <a:t>planeación</a:t>
            </a:r>
            <a:r>
              <a:rPr lang="es-MX" sz="1800" dirty="0"/>
              <a:t>). Los restantes elegirán de esa lista los cinco más probables para la </a:t>
            </a:r>
            <a:r>
              <a:rPr lang="es-MX" sz="1800" dirty="0" smtClean="0"/>
              <a:t>misma </a:t>
            </a:r>
            <a:r>
              <a:rPr lang="es-MX" sz="1800" dirty="0"/>
              <a:t>fecha, aunque quizá algunos no sean </a:t>
            </a:r>
            <a:r>
              <a:rPr lang="es-MX" sz="1800" dirty="0" smtClean="0"/>
              <a:t>deseables.</a:t>
            </a:r>
            <a:endParaRPr lang="es-MX" sz="1800" dirty="0"/>
          </a:p>
          <a:p>
            <a:pPr marL="0" indent="0">
              <a:buNone/>
            </a:pP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3627396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/>
          </a:bodyPr>
          <a:lstStyle/>
          <a:p>
            <a:r>
              <a:rPr lang="es-MX" sz="2000" dirty="0" smtClean="0"/>
              <a:t>Cinco listas importantes</a:t>
            </a:r>
            <a:br>
              <a:rPr lang="es-MX" sz="2000" dirty="0" smtClean="0"/>
            </a:br>
            <a:r>
              <a:rPr lang="es-MX" sz="2000" dirty="0" smtClean="0"/>
              <a:t>(para obtener en sesiones de grupo)</a:t>
            </a:r>
            <a:endParaRPr lang="es-MX" sz="2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1800" dirty="0" smtClean="0"/>
              <a:t>1. Los </a:t>
            </a:r>
            <a:r>
              <a:rPr lang="es-MX" sz="1800" dirty="0"/>
              <a:t>cinco factores del entorno más </a:t>
            </a:r>
            <a:r>
              <a:rPr lang="es-MX" sz="1800" dirty="0" smtClean="0"/>
              <a:t>probables. </a:t>
            </a:r>
          </a:p>
          <a:p>
            <a:pPr marL="0" indent="0">
              <a:buNone/>
            </a:pPr>
            <a:r>
              <a:rPr lang="es-MX" sz="1800" dirty="0" smtClean="0"/>
              <a:t>2</a:t>
            </a:r>
            <a:r>
              <a:rPr lang="es-MX" sz="1800" dirty="0"/>
              <a:t>. </a:t>
            </a:r>
            <a:r>
              <a:rPr lang="es-MX" sz="1800" dirty="0" smtClean="0"/>
              <a:t>Los </a:t>
            </a:r>
            <a:r>
              <a:rPr lang="es-MX" sz="1800" dirty="0"/>
              <a:t>cinco factores del entorno más deseables.</a:t>
            </a:r>
          </a:p>
          <a:p>
            <a:pPr marL="0" indent="0">
              <a:buNone/>
            </a:pPr>
            <a:r>
              <a:rPr lang="es-MX" sz="1800" dirty="0"/>
              <a:t>3. </a:t>
            </a:r>
            <a:r>
              <a:rPr lang="es-MX" sz="1800" dirty="0" smtClean="0"/>
              <a:t>Los </a:t>
            </a:r>
            <a:r>
              <a:rPr lang="es-MX" sz="1800" dirty="0"/>
              <a:t>aspectos por eliminar en el sistema.</a:t>
            </a:r>
          </a:p>
          <a:p>
            <a:pPr marL="0" indent="0">
              <a:buNone/>
            </a:pPr>
            <a:r>
              <a:rPr lang="es-MX" sz="1800" dirty="0"/>
              <a:t>4. </a:t>
            </a:r>
            <a:r>
              <a:rPr lang="es-MX" sz="1800" dirty="0" smtClean="0"/>
              <a:t>Las </a:t>
            </a:r>
            <a:r>
              <a:rPr lang="es-MX" sz="1800" dirty="0"/>
              <a:t>características que deben </a:t>
            </a:r>
            <a:r>
              <a:rPr lang="es-MX" sz="1800" dirty="0" smtClean="0"/>
              <a:t>retenerse.</a:t>
            </a:r>
          </a:p>
          <a:p>
            <a:pPr marL="0" indent="0">
              <a:buNone/>
            </a:pPr>
            <a:r>
              <a:rPr lang="es-MX" sz="1800" dirty="0" smtClean="0"/>
              <a:t>5</a:t>
            </a:r>
            <a:r>
              <a:rPr lang="es-MX" sz="1800" dirty="0"/>
              <a:t>. </a:t>
            </a:r>
            <a:r>
              <a:rPr lang="es-MX" sz="1800" dirty="0" smtClean="0"/>
              <a:t>Lo </a:t>
            </a:r>
            <a:r>
              <a:rPr lang="es-MX" sz="1800" dirty="0"/>
              <a:t>que debe </a:t>
            </a:r>
            <a:r>
              <a:rPr lang="es-MX" sz="1800" dirty="0" smtClean="0"/>
              <a:t>crearse.</a:t>
            </a:r>
            <a:endParaRPr lang="es-MX" sz="1800" dirty="0"/>
          </a:p>
          <a:p>
            <a:pPr marL="0" indent="0">
              <a:buNone/>
            </a:pPr>
            <a:endParaRPr lang="es-MX" sz="1800" dirty="0" smtClean="0"/>
          </a:p>
          <a:p>
            <a:pPr marL="0" indent="0" algn="just">
              <a:buNone/>
            </a:pPr>
            <a:r>
              <a:rPr lang="es-MX" sz="1800" dirty="0"/>
              <a:t>Se forman cinco grupos. A todos ellos se les </a:t>
            </a:r>
            <a:r>
              <a:rPr lang="es-MX" sz="1800" dirty="0" smtClean="0"/>
              <a:t>asigna </a:t>
            </a:r>
            <a:r>
              <a:rPr lang="es-MX" sz="1800" dirty="0"/>
              <a:t>una lista y su labor será encontrar los obstáculos que se </a:t>
            </a:r>
            <a:r>
              <a:rPr lang="es-MX" sz="1800" dirty="0" smtClean="0"/>
              <a:t>pueden </a:t>
            </a:r>
            <a:r>
              <a:rPr lang="es-MX" sz="1800" dirty="0"/>
              <a:t>presentar al tratar de realizar, en forma positiva, lo que está </a:t>
            </a:r>
            <a:r>
              <a:rPr lang="es-MX" sz="1800" dirty="0" smtClean="0"/>
              <a:t>en </a:t>
            </a:r>
            <a:r>
              <a:rPr lang="es-MX" sz="1800" dirty="0"/>
              <a:t>cada lista, así como proporcionar sugerencias iniciales sobre la </a:t>
            </a:r>
            <a:r>
              <a:rPr lang="es-MX" sz="1800" dirty="0" smtClean="0"/>
              <a:t>forma </a:t>
            </a:r>
            <a:r>
              <a:rPr lang="es-MX" sz="1800" dirty="0"/>
              <a:t>de superar dichos obstáculos.</a:t>
            </a:r>
          </a:p>
          <a:p>
            <a:pPr marL="0" indent="0" algn="just">
              <a:buNone/>
            </a:pPr>
            <a:r>
              <a:rPr lang="es-MX" sz="1800" dirty="0" smtClean="0"/>
              <a:t>Con </a:t>
            </a:r>
            <a:r>
              <a:rPr lang="es-MX" sz="1800" dirty="0"/>
              <a:t>todo el </a:t>
            </a:r>
            <a:r>
              <a:rPr lang="es-MX" sz="1800" dirty="0" smtClean="0"/>
              <a:t>conocimiento </a:t>
            </a:r>
            <a:r>
              <a:rPr lang="es-MX" sz="1800" dirty="0"/>
              <a:t>logrado anteriormente se facilita redactar la misión, es decir, la </a:t>
            </a:r>
            <a:r>
              <a:rPr lang="es-MX" sz="1800" dirty="0" smtClean="0"/>
              <a:t>razón </a:t>
            </a:r>
            <a:r>
              <a:rPr lang="es-MX" sz="1800" dirty="0"/>
              <a:t>de ser del sistema. Esta misión debe ser motivadora y fácil de </a:t>
            </a:r>
            <a:r>
              <a:rPr lang="es-MX" sz="1800" dirty="0" smtClean="0"/>
              <a:t>recordar.</a:t>
            </a:r>
          </a:p>
          <a:p>
            <a:pPr marL="0" indent="0" algn="just">
              <a:buNone/>
            </a:pPr>
            <a:endParaRPr lang="es-MX" sz="1800" dirty="0" smtClean="0"/>
          </a:p>
          <a:p>
            <a:pPr marL="0" indent="0" algn="just">
              <a:buNone/>
            </a:pPr>
            <a:endParaRPr lang="es-MX" sz="1800" dirty="0"/>
          </a:p>
          <a:p>
            <a:pPr marL="0" indent="0" algn="just">
              <a:buNone/>
            </a:pPr>
            <a:endParaRPr lang="es-MX" sz="1800" dirty="0"/>
          </a:p>
        </p:txBody>
      </p:sp>
    </p:spTree>
    <p:extLst>
      <p:ext uri="{BB962C8B-B14F-4D97-AF65-F5344CB8AC3E}">
        <p14:creationId xmlns:p14="http://schemas.microsoft.com/office/powerpoint/2010/main" val="32634699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1568</Words>
  <Application>Microsoft Office PowerPoint</Application>
  <PresentationFormat>Presentación en pantalla (4:3)</PresentationFormat>
  <Paragraphs>135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8" baseType="lpstr">
      <vt:lpstr>Arial</vt:lpstr>
      <vt:lpstr>Calibri</vt:lpstr>
      <vt:lpstr>Tema de Office</vt:lpstr>
      <vt:lpstr>Capítulo 3 Los Sistemas en el contexto de la  solución de problemas </vt:lpstr>
      <vt:lpstr>Presentación de PowerPoint</vt:lpstr>
      <vt:lpstr>  Metodología de la corporación RAND (Research and Development) </vt:lpstr>
      <vt:lpstr>Funciones</vt:lpstr>
      <vt:lpstr>Metodología del sistema blando (de Checkland)</vt:lpstr>
      <vt:lpstr>Conferencia de búsqueda</vt:lpstr>
      <vt:lpstr>La conferencia de búsqueda (de Emery) determina:</vt:lpstr>
      <vt:lpstr>Reunión plenaria</vt:lpstr>
      <vt:lpstr>Cinco listas importantes (para obtener en sesiones de grupo)</vt:lpstr>
      <vt:lpstr>3.2 Taxonomía de Boulding</vt:lpstr>
      <vt:lpstr>Sistema de sistemas (o Segundo enfoque) </vt:lpstr>
      <vt:lpstr>Presentación de PowerPoint</vt:lpstr>
      <vt:lpstr>3.3 Taxonomía de Jordan</vt:lpstr>
      <vt:lpstr>Presentación de PowerPoint</vt:lpstr>
      <vt:lpstr>3.5 Taxonomía de Checkland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3 Los Sistemas en el contexto de la  solución de problemas</dc:title>
  <dc:creator>user</dc:creator>
  <cp:lastModifiedBy>hvela</cp:lastModifiedBy>
  <cp:revision>21</cp:revision>
  <dcterms:created xsi:type="dcterms:W3CDTF">2016-08-26T16:28:25Z</dcterms:created>
  <dcterms:modified xsi:type="dcterms:W3CDTF">2016-09-26T18:51:33Z</dcterms:modified>
</cp:coreProperties>
</file>