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80793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21677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166700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118194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268337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348167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211997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337324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303800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1400322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39E9D6-FA66-4075-B5AD-C9B28EA38032}" type="datetimeFigureOut">
              <a:rPr lang="es-MX" smtClean="0"/>
              <a:t>21/09/2016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A5CA63-C9EB-490A-BBD1-C2C1AC673477}" type="slidenum">
              <a:rPr lang="es-MX" smtClean="0"/>
              <a:t>‹Nº›</a:t>
            </a:fld>
            <a:endParaRPr lang="es-MX"/>
          </a:p>
        </p:txBody>
      </p:sp>
    </p:spTree>
    <p:extLst>
      <p:ext uri="{BB962C8B-B14F-4D97-AF65-F5344CB8AC3E}">
        <p14:creationId xmlns:p14="http://schemas.microsoft.com/office/powerpoint/2010/main" val="140058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9E9D6-FA66-4075-B5AD-C9B28EA38032}" type="datetimeFigureOut">
              <a:rPr lang="es-MX" smtClean="0"/>
              <a:t>21/09/2016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5CA63-C9EB-490A-BBD1-C2C1AC673477}" type="slidenum">
              <a:rPr lang="es-MX" smtClean="0"/>
              <a:t>‹Nº›</a:t>
            </a:fld>
            <a:endParaRPr lang="es-MX"/>
          </a:p>
        </p:txBody>
      </p:sp>
    </p:spTree>
    <p:extLst>
      <p:ext uri="{BB962C8B-B14F-4D97-AF65-F5344CB8AC3E}">
        <p14:creationId xmlns:p14="http://schemas.microsoft.com/office/powerpoint/2010/main" val="166711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80729"/>
            <a:ext cx="7772400" cy="1728191"/>
          </a:xfrm>
        </p:spPr>
        <p:txBody>
          <a:bodyPr/>
          <a:lstStyle/>
          <a:p>
            <a:r>
              <a:rPr lang="es-MX" dirty="0" smtClean="0"/>
              <a:t/>
            </a:r>
            <a:br>
              <a:rPr lang="es-MX" dirty="0" smtClean="0"/>
            </a:br>
            <a:r>
              <a:rPr lang="es-MX" dirty="0" smtClean="0"/>
              <a:t>Capítulo 4</a:t>
            </a:r>
            <a:endParaRPr lang="es-MX" dirty="0"/>
          </a:p>
        </p:txBody>
      </p:sp>
      <p:sp>
        <p:nvSpPr>
          <p:cNvPr id="3" name="2 Subtítulo"/>
          <p:cNvSpPr>
            <a:spLocks noGrp="1"/>
          </p:cNvSpPr>
          <p:nvPr>
            <p:ph type="subTitle" idx="1"/>
          </p:nvPr>
        </p:nvSpPr>
        <p:spPr>
          <a:xfrm>
            <a:off x="1259632" y="2780928"/>
            <a:ext cx="6400800" cy="2832720"/>
          </a:xfrm>
        </p:spPr>
        <p:txBody>
          <a:bodyPr>
            <a:normAutofit/>
          </a:bodyPr>
          <a:lstStyle/>
          <a:p>
            <a:r>
              <a:rPr lang="es-MX" dirty="0">
                <a:solidFill>
                  <a:schemeClr val="tx1"/>
                </a:solidFill>
              </a:rPr>
              <a:t>M</a:t>
            </a:r>
            <a:r>
              <a:rPr lang="es-MX" dirty="0" smtClean="0">
                <a:solidFill>
                  <a:schemeClr val="tx1"/>
                </a:solidFill>
              </a:rPr>
              <a:t>etodología de los </a:t>
            </a:r>
          </a:p>
          <a:p>
            <a:r>
              <a:rPr lang="es-MX" dirty="0" smtClean="0">
                <a:solidFill>
                  <a:schemeClr val="tx1"/>
                </a:solidFill>
              </a:rPr>
              <a:t>sistemas duros</a:t>
            </a:r>
            <a:endParaRPr lang="es-MX" dirty="0">
              <a:solidFill>
                <a:schemeClr val="tx1"/>
              </a:solidFill>
            </a:endParaRPr>
          </a:p>
        </p:txBody>
      </p:sp>
    </p:spTree>
    <p:extLst>
      <p:ext uri="{BB962C8B-B14F-4D97-AF65-F5344CB8AC3E}">
        <p14:creationId xmlns:p14="http://schemas.microsoft.com/office/powerpoint/2010/main" val="8136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634082"/>
          </a:xfrm>
        </p:spPr>
        <p:txBody>
          <a:bodyPr>
            <a:normAutofit/>
          </a:bodyPr>
          <a:lstStyle/>
          <a:p>
            <a:r>
              <a:rPr lang="es-MX" sz="2000" dirty="0" smtClean="0"/>
              <a:t>Solución gráfica</a:t>
            </a:r>
            <a:endParaRPr lang="es-MX" sz="2000" dirty="0"/>
          </a:p>
        </p:txBody>
      </p:sp>
      <p:sp>
        <p:nvSpPr>
          <p:cNvPr id="3" name="2 Marcador de contenido"/>
          <p:cNvSpPr>
            <a:spLocks noGrp="1"/>
          </p:cNvSpPr>
          <p:nvPr>
            <p:ph idx="1"/>
          </p:nvPr>
        </p:nvSpPr>
        <p:spPr>
          <a:xfrm>
            <a:off x="457200" y="1523925"/>
            <a:ext cx="8229600" cy="5289451"/>
          </a:xfrm>
        </p:spPr>
        <p:txBody>
          <a:bodyPr>
            <a:normAutofit/>
          </a:bodyPr>
          <a:lstStyle/>
          <a:p>
            <a:pPr marL="0" indent="0" algn="just">
              <a:buNone/>
            </a:pPr>
            <a:r>
              <a:rPr lang="es-MX" sz="2000" dirty="0" smtClean="0"/>
              <a:t>Cuando un modelo de programación lineal se expresa en términos de dos variables puede resolverse con procedimientos gráficos.</a:t>
            </a:r>
          </a:p>
          <a:p>
            <a:pPr marL="0" indent="0" algn="ctr">
              <a:buNone/>
            </a:pPr>
            <a:r>
              <a:rPr lang="es-MX" sz="2000" b="1" dirty="0" smtClean="0"/>
              <a:t>Conceptos clave</a:t>
            </a:r>
          </a:p>
          <a:p>
            <a:pPr marL="0" indent="0" algn="just">
              <a:buNone/>
            </a:pPr>
            <a:r>
              <a:rPr lang="es-MX" sz="2000" dirty="0" smtClean="0"/>
              <a:t>Función objetivo: La función por optimizar (maximizar o minimizar).</a:t>
            </a:r>
          </a:p>
          <a:p>
            <a:pPr marL="0" indent="0" algn="just">
              <a:buNone/>
            </a:pPr>
            <a:r>
              <a:rPr lang="es-MX" sz="2000" dirty="0" smtClean="0"/>
              <a:t>Conjunto  factible: Es  el  conjunto  de  puntos  que  integran  la  región  de  resolución.</a:t>
            </a:r>
          </a:p>
          <a:p>
            <a:pPr marL="0" indent="0" algn="just">
              <a:buNone/>
            </a:pPr>
            <a:r>
              <a:rPr lang="es-MX" sz="2000" dirty="0" smtClean="0"/>
              <a:t>Solución factible: Cada punto que integra la región (plana) que resuelve el problema.</a:t>
            </a:r>
          </a:p>
          <a:p>
            <a:pPr marL="0" indent="0" algn="just">
              <a:buNone/>
            </a:pPr>
            <a:r>
              <a:rPr lang="es-MX" sz="2000" dirty="0" smtClean="0"/>
              <a:t>Solución óptima: Constituye la solución al problema de programación lineal. </a:t>
            </a:r>
          </a:p>
          <a:p>
            <a:pPr marL="0" indent="0" algn="just">
              <a:buNone/>
            </a:pPr>
            <a:endParaRPr lang="es-MX" sz="2000" dirty="0" smtClean="0"/>
          </a:p>
          <a:p>
            <a:pPr marL="0" indent="0" algn="just">
              <a:buNone/>
            </a:pPr>
            <a:r>
              <a:rPr lang="es-MX" sz="2000" dirty="0" smtClean="0"/>
              <a:t>El objetivo de la solución gráfica es encontrar, de entre todos los puntos  del  conjunto  factible,  el  punto  o  los  puntos  que  optimicen  la  función objetivo.</a:t>
            </a:r>
            <a:endParaRPr lang="es-MX" sz="2000" dirty="0"/>
          </a:p>
        </p:txBody>
      </p:sp>
    </p:spTree>
    <p:extLst>
      <p:ext uri="{BB962C8B-B14F-4D97-AF65-F5344CB8AC3E}">
        <p14:creationId xmlns:p14="http://schemas.microsoft.com/office/powerpoint/2010/main" val="1573913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El análisis de sensibilidad</a:t>
            </a:r>
            <a:endParaRPr lang="es-MX" sz="2000" dirty="0"/>
          </a:p>
        </p:txBody>
      </p:sp>
      <p:sp>
        <p:nvSpPr>
          <p:cNvPr id="3" name="2 Marcador de contenido"/>
          <p:cNvSpPr>
            <a:spLocks noGrp="1"/>
          </p:cNvSpPr>
          <p:nvPr>
            <p:ph idx="1"/>
          </p:nvPr>
        </p:nvSpPr>
        <p:spPr>
          <a:xfrm>
            <a:off x="457200" y="1268760"/>
            <a:ext cx="8229600" cy="4857403"/>
          </a:xfrm>
        </p:spPr>
        <p:txBody>
          <a:bodyPr>
            <a:noAutofit/>
          </a:bodyPr>
          <a:lstStyle/>
          <a:p>
            <a:pPr marL="0" indent="0" algn="just">
              <a:buNone/>
            </a:pPr>
            <a:r>
              <a:rPr lang="es-MX" sz="2000" dirty="0" smtClean="0"/>
              <a:t>Función: determinar los efectos que se producen en la solución óptima al realizar cambios en cualquiera de los parámetros del modelo  de programación  lineal  planteado  inicialmente.  </a:t>
            </a:r>
          </a:p>
          <a:p>
            <a:pPr marL="0" indent="0" algn="just">
              <a:buNone/>
            </a:pPr>
            <a:endParaRPr lang="es-MX" sz="2000" dirty="0" smtClean="0"/>
          </a:p>
          <a:p>
            <a:pPr marL="0" indent="0" algn="just">
              <a:buNone/>
            </a:pPr>
            <a:r>
              <a:rPr lang="es-MX" sz="2000" dirty="0" smtClean="0"/>
              <a:t>Entre  los  cambios  que se investigan están: los cambios en los coeficientes de las variables en la función objetivo, tanto para variables básicas como para las variables no básicas, cambios en los recursos disponibles de las restricciones, variación de los coeficientes de utilización en las restricciones e introducción de una nueva restricción.</a:t>
            </a:r>
          </a:p>
          <a:p>
            <a:pPr marL="0" indent="0" algn="just">
              <a:buNone/>
            </a:pPr>
            <a:endParaRPr lang="es-MX" sz="2000" dirty="0"/>
          </a:p>
          <a:p>
            <a:pPr marL="0" indent="0" algn="just">
              <a:buNone/>
            </a:pPr>
            <a:r>
              <a:rPr lang="es-MX" sz="2000" dirty="0" smtClean="0"/>
              <a:t>Objetivo principal: </a:t>
            </a:r>
            <a:r>
              <a:rPr lang="es-MX" sz="2000" dirty="0"/>
              <a:t>identificar el </a:t>
            </a:r>
            <a:r>
              <a:rPr lang="es-MX" sz="2000" dirty="0" smtClean="0"/>
              <a:t>intervalo </a:t>
            </a:r>
            <a:r>
              <a:rPr lang="es-MX" sz="2000" dirty="0"/>
              <a:t>permisible de variación en el cual las variables o parámetros pueden </a:t>
            </a:r>
            <a:r>
              <a:rPr lang="es-MX" sz="2000" dirty="0" smtClean="0"/>
              <a:t>fluctuar </a:t>
            </a:r>
            <a:r>
              <a:rPr lang="es-MX" sz="2000" dirty="0"/>
              <a:t>sin que cambie la solución </a:t>
            </a:r>
            <a:r>
              <a:rPr lang="es-MX" sz="2000" dirty="0" smtClean="0"/>
              <a:t>óptima.</a:t>
            </a:r>
            <a:endParaRPr lang="es-MX" sz="2000" dirty="0"/>
          </a:p>
          <a:p>
            <a:pPr marL="0" indent="0" algn="just">
              <a:buNone/>
            </a:pPr>
            <a:endParaRPr lang="es-MX" sz="2000" dirty="0"/>
          </a:p>
        </p:txBody>
      </p:sp>
    </p:spTree>
    <p:extLst>
      <p:ext uri="{BB962C8B-B14F-4D97-AF65-F5344CB8AC3E}">
        <p14:creationId xmlns:p14="http://schemas.microsoft.com/office/powerpoint/2010/main" val="989623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706090"/>
          </a:xfrm>
        </p:spPr>
        <p:txBody>
          <a:bodyPr>
            <a:normAutofit/>
          </a:bodyPr>
          <a:lstStyle/>
          <a:p>
            <a:r>
              <a:rPr lang="es-MX" sz="2000" dirty="0" smtClean="0"/>
              <a:t>Procedimiento para el análisis de sensibilidad a una solución óptima:</a:t>
            </a:r>
            <a:endParaRPr lang="es-MX" sz="2000" dirty="0"/>
          </a:p>
        </p:txBody>
      </p:sp>
      <p:sp>
        <p:nvSpPr>
          <p:cNvPr id="3" name="2 Marcador de contenido"/>
          <p:cNvSpPr>
            <a:spLocks noGrp="1"/>
          </p:cNvSpPr>
          <p:nvPr>
            <p:ph idx="1"/>
          </p:nvPr>
        </p:nvSpPr>
        <p:spPr>
          <a:xfrm>
            <a:off x="457200" y="1052736"/>
            <a:ext cx="8229600" cy="5073427"/>
          </a:xfrm>
        </p:spPr>
        <p:txBody>
          <a:bodyPr>
            <a:normAutofit/>
          </a:bodyPr>
          <a:lstStyle/>
          <a:p>
            <a:pPr marL="0" indent="0">
              <a:buNone/>
            </a:pPr>
            <a:r>
              <a:rPr lang="es-MX" sz="2000" dirty="0" smtClean="0"/>
              <a:t>1. Revisión del modelo: realizar los cambios que se desean investigar en el modelo.</a:t>
            </a:r>
          </a:p>
          <a:p>
            <a:pPr marL="0" indent="0">
              <a:buNone/>
            </a:pPr>
            <a:r>
              <a:rPr lang="es-MX" sz="2000" dirty="0" smtClean="0"/>
              <a:t>2. Revisión de la tabla simplex final: aplicar el criterio adecuado para determinar los cambios que resultan en la tabla final.</a:t>
            </a:r>
          </a:p>
          <a:p>
            <a:pPr marL="0" indent="0">
              <a:buNone/>
            </a:pPr>
            <a:r>
              <a:rPr lang="es-MX" sz="2000" dirty="0" smtClean="0"/>
              <a:t>3. Conversión a la forma apropiada de eliminación Gauss: se convierte la tabla en la forma apropiada para identificar y evaluar la solución básica  actual.</a:t>
            </a:r>
          </a:p>
          <a:p>
            <a:pPr marL="0" indent="0">
              <a:buNone/>
            </a:pPr>
            <a:r>
              <a:rPr lang="es-MX" sz="2000" dirty="0" smtClean="0"/>
              <a:t>4. Prueba  de  factibilidad:  se  prueba  la  factibilidad  de  esta  solución  mediante  la  verificación  de  que  todas  las  variables  básicas.</a:t>
            </a:r>
          </a:p>
          <a:p>
            <a:pPr marL="0" indent="0">
              <a:buNone/>
            </a:pPr>
            <a:r>
              <a:rPr lang="es-MX" sz="2000" dirty="0" smtClean="0"/>
              <a:t>5. Prueba  de  </a:t>
            </a:r>
            <a:r>
              <a:rPr lang="es-MX" sz="2000" dirty="0" err="1" smtClean="0"/>
              <a:t>optimalidad</a:t>
            </a:r>
            <a:r>
              <a:rPr lang="es-MX" sz="2000" dirty="0" smtClean="0"/>
              <a:t>:  se  verifica  si  esta  solución  es  óptima  y  factible,  mediante  la  comprobación  de  que  todos  lo  coeficientes  de las variables no básicas.</a:t>
            </a:r>
          </a:p>
          <a:p>
            <a:pPr marL="0" indent="0">
              <a:buNone/>
            </a:pPr>
            <a:r>
              <a:rPr lang="es-MX" sz="2000" dirty="0" smtClean="0"/>
              <a:t>6. </a:t>
            </a:r>
            <a:r>
              <a:rPr lang="es-MX" sz="2000" dirty="0" err="1" smtClean="0"/>
              <a:t>Reoptimización</a:t>
            </a:r>
            <a:r>
              <a:rPr lang="es-MX" sz="2000" dirty="0" smtClean="0"/>
              <a:t>: si esta solución no pasa una de las pruebas indicadas en los puntos 4 y 5 anteriores, se procede a buscar la nueva solución óptima a partir de la tabla actual como tabla simplex inicial, luego de aplicadas las conversiones de lugar, ya sea con el método simplex o el dual.</a:t>
            </a:r>
            <a:endParaRPr lang="es-MX" sz="2000" dirty="0"/>
          </a:p>
        </p:txBody>
      </p:sp>
    </p:spTree>
    <p:extLst>
      <p:ext uri="{BB962C8B-B14F-4D97-AF65-F5344CB8AC3E}">
        <p14:creationId xmlns:p14="http://schemas.microsoft.com/office/powerpoint/2010/main" val="1917978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       </a:t>
            </a:r>
            <a:br>
              <a:rPr lang="es-MX" sz="2000" dirty="0" smtClean="0"/>
            </a:br>
            <a:r>
              <a:rPr lang="es-MX" sz="2000" dirty="0" smtClean="0"/>
              <a:t>4.1 Paradigma de Análisis de</a:t>
            </a:r>
            <a:br>
              <a:rPr lang="es-MX" sz="2000" dirty="0" smtClean="0"/>
            </a:br>
            <a:r>
              <a:rPr lang="es-MX" sz="2000" dirty="0" smtClean="0"/>
              <a:t> los Sistemas duros </a:t>
            </a:r>
            <a:endParaRPr lang="es-MX" sz="2000" dirty="0"/>
          </a:p>
        </p:txBody>
      </p:sp>
      <p:sp>
        <p:nvSpPr>
          <p:cNvPr id="3" name="2 Marcador de contenido"/>
          <p:cNvSpPr>
            <a:spLocks noGrp="1"/>
          </p:cNvSpPr>
          <p:nvPr>
            <p:ph idx="1"/>
          </p:nvPr>
        </p:nvSpPr>
        <p:spPr/>
        <p:txBody>
          <a:bodyPr>
            <a:normAutofit/>
          </a:bodyPr>
          <a:lstStyle/>
          <a:p>
            <a:pPr marL="0" indent="0" algn="just">
              <a:buNone/>
            </a:pPr>
            <a:r>
              <a:rPr lang="es-MX" sz="2000" dirty="0" smtClean="0"/>
              <a:t>Bertalanffy  (1971)  menciona  que  los  enfoques  teóricos  de  sistemas  incluyen: teoría de sistemas generales, cibernética, teoría de autómatas, teoría de  control,  teoría  de  información,  teoría  de  conjuntos,  teoría  de  redes  y  grafos,  matemáticas  relacionales,  teoría  de  juegos,  teoría  de  decisiones,  computación y simulación.</a:t>
            </a:r>
          </a:p>
          <a:p>
            <a:pPr marL="0" indent="0" algn="just">
              <a:buNone/>
            </a:pPr>
            <a:endParaRPr lang="es-MX" sz="2000" dirty="0" smtClean="0"/>
          </a:p>
          <a:p>
            <a:pPr marL="0" indent="0" algn="just">
              <a:buNone/>
            </a:pPr>
            <a:r>
              <a:rPr lang="es-MX" sz="2000" dirty="0" smtClean="0"/>
              <a:t> El término «enfoques» se  utiliza  deliberadamente  porque  la  lista  contiene  elementos  muy diferentes, por ejemplo, modelos (tales como los de sistemas abiertos, de realimentación, automatización lógica), técnicas matemáticas (verbigracia, teoría de ecuaciones diferenciales, métodos computacionales, conjuntos, teoría de gráficas) y nuevos conceptos o parámetros (información, juegos racionales,  decisiones,  etc.</a:t>
            </a:r>
            <a:endParaRPr lang="es-MX" sz="2000" dirty="0"/>
          </a:p>
        </p:txBody>
      </p:sp>
    </p:spTree>
    <p:extLst>
      <p:ext uri="{BB962C8B-B14F-4D97-AF65-F5344CB8AC3E}">
        <p14:creationId xmlns:p14="http://schemas.microsoft.com/office/powerpoint/2010/main" val="762295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47253"/>
            <a:ext cx="8229600" cy="4525963"/>
          </a:xfrm>
        </p:spPr>
        <p:txBody>
          <a:bodyPr>
            <a:normAutofit/>
          </a:bodyPr>
          <a:lstStyle/>
          <a:p>
            <a:pPr marL="0" indent="0" algn="ctr">
              <a:buNone/>
            </a:pPr>
            <a:r>
              <a:rPr lang="es-MX" sz="2000" dirty="0" smtClean="0"/>
              <a:t>Análisis duro</a:t>
            </a:r>
          </a:p>
          <a:p>
            <a:pPr marL="0" indent="0" algn="just">
              <a:buNone/>
            </a:pPr>
            <a:endParaRPr lang="es-MX" sz="2000" dirty="0"/>
          </a:p>
          <a:p>
            <a:pPr marL="0" indent="0" algn="just">
              <a:buNone/>
            </a:pPr>
            <a:r>
              <a:rPr lang="es-MX" sz="2000" dirty="0"/>
              <a:t>E</a:t>
            </a:r>
            <a:r>
              <a:rPr lang="es-MX" sz="2000" dirty="0" smtClean="0"/>
              <a:t>s el que se enfoca exclusivamente sobre los aspectos técnicos, olvidándose de la importancia de los aspectos sociales.</a:t>
            </a:r>
          </a:p>
          <a:p>
            <a:pPr marL="0" indent="0">
              <a:buNone/>
            </a:pPr>
            <a:r>
              <a:rPr lang="es-MX" sz="2000" dirty="0"/>
              <a:t>En los análisis duros se deben determinar los objetivos tanto del </a:t>
            </a:r>
            <a:r>
              <a:rPr lang="es-MX" sz="2000" dirty="0" smtClean="0"/>
              <a:t>sistema </a:t>
            </a:r>
            <a:r>
              <a:rPr lang="es-MX" sz="2000" dirty="0"/>
              <a:t>como de los estudios involucrados para su logro, porque de no ser así, </a:t>
            </a:r>
            <a:r>
              <a:rPr lang="es-MX" sz="2000" dirty="0" smtClean="0"/>
              <a:t>uno </a:t>
            </a:r>
            <a:r>
              <a:rPr lang="es-MX" sz="2000" dirty="0"/>
              <a:t>puede divagar con </a:t>
            </a:r>
            <a:r>
              <a:rPr lang="es-MX" sz="2000" dirty="0" smtClean="0"/>
              <a:t>facilidad.</a:t>
            </a:r>
          </a:p>
          <a:p>
            <a:pPr marL="0" indent="0">
              <a:buNone/>
            </a:pPr>
            <a:r>
              <a:rPr lang="es-MX" sz="2000" dirty="0" smtClean="0"/>
              <a:t>Uno de los enfoques duros es el de la investigación de operación.</a:t>
            </a:r>
            <a:endParaRPr lang="es-MX" sz="2000" dirty="0"/>
          </a:p>
          <a:p>
            <a:pPr marL="0" indent="0" algn="just">
              <a:buNone/>
            </a:pPr>
            <a:endParaRPr lang="es-MX" sz="2000" dirty="0"/>
          </a:p>
        </p:txBody>
      </p:sp>
    </p:spTree>
    <p:extLst>
      <p:ext uri="{BB962C8B-B14F-4D97-AF65-F5344CB8AC3E}">
        <p14:creationId xmlns:p14="http://schemas.microsoft.com/office/powerpoint/2010/main" val="1306847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850106"/>
          </a:xfrm>
        </p:spPr>
        <p:txBody>
          <a:bodyPr>
            <a:normAutofit/>
          </a:bodyPr>
          <a:lstStyle/>
          <a:p>
            <a:r>
              <a:rPr lang="es-MX" sz="2000" dirty="0" err="1" smtClean="0"/>
              <a:t>Buffa</a:t>
            </a:r>
            <a:r>
              <a:rPr lang="es-MX" sz="2000" dirty="0" smtClean="0"/>
              <a:t>  y  </a:t>
            </a:r>
            <a:r>
              <a:rPr lang="es-MX" sz="2000" dirty="0" err="1" smtClean="0"/>
              <a:t>Dyer</a:t>
            </a:r>
            <a:r>
              <a:rPr lang="es-MX" sz="2000" dirty="0" smtClean="0"/>
              <a:t>  (1981)</a:t>
            </a:r>
            <a:endParaRPr lang="es-MX" sz="2000" dirty="0"/>
          </a:p>
        </p:txBody>
      </p:sp>
      <p:sp>
        <p:nvSpPr>
          <p:cNvPr id="3" name="2 Marcador de contenido"/>
          <p:cNvSpPr>
            <a:spLocks noGrp="1"/>
          </p:cNvSpPr>
          <p:nvPr>
            <p:ph idx="1"/>
          </p:nvPr>
        </p:nvSpPr>
        <p:spPr>
          <a:xfrm>
            <a:off x="539552" y="1196752"/>
            <a:ext cx="8147248" cy="4929411"/>
          </a:xfrm>
        </p:spPr>
        <p:txBody>
          <a:bodyPr>
            <a:normAutofit/>
          </a:bodyPr>
          <a:lstStyle/>
          <a:p>
            <a:pPr marL="0" indent="0" algn="just">
              <a:buNone/>
            </a:pPr>
            <a:r>
              <a:rPr lang="es-MX" sz="2000" dirty="0"/>
              <a:t>E</a:t>
            </a:r>
            <a:r>
              <a:rPr lang="es-MX" sz="2000" dirty="0" smtClean="0"/>
              <a:t>stablecieron  que  en  una  organización  pública,  privada  o  social  la  función  distintiva  y  más  importante  de  un  directivo  es  resolver problemas.</a:t>
            </a:r>
          </a:p>
          <a:p>
            <a:pPr marL="0" indent="0" algn="just">
              <a:buNone/>
            </a:pPr>
            <a:r>
              <a:rPr lang="es-MX" sz="2000" dirty="0"/>
              <a:t>La ciencia directiva se dedica a ayudar a los </a:t>
            </a:r>
            <a:r>
              <a:rPr lang="es-MX" sz="2000" dirty="0" smtClean="0"/>
              <a:t>directivos </a:t>
            </a:r>
            <a:r>
              <a:rPr lang="es-MX" sz="2000" dirty="0"/>
              <a:t>en sus esfuerzos para resolver problemas. Esto se logra </a:t>
            </a:r>
            <a:r>
              <a:rPr lang="es-MX" sz="2000" dirty="0" smtClean="0"/>
              <a:t>mediante </a:t>
            </a:r>
            <a:r>
              <a:rPr lang="es-MX" sz="2000" dirty="0"/>
              <a:t>modelos matemáticos para analizarlos. Los procesos para </a:t>
            </a:r>
            <a:r>
              <a:rPr lang="es-MX" sz="2000" dirty="0" smtClean="0"/>
              <a:t>resolverlos </a:t>
            </a:r>
            <a:r>
              <a:rPr lang="es-MX" sz="2000" dirty="0"/>
              <a:t>dan una perspectiva de la importancia de la construcción de dichos </a:t>
            </a:r>
            <a:r>
              <a:rPr lang="es-MX" sz="2000" dirty="0" smtClean="0"/>
              <a:t>modelos.</a:t>
            </a:r>
          </a:p>
          <a:p>
            <a:pPr marL="0" indent="0" algn="just">
              <a:buNone/>
            </a:pPr>
            <a:endParaRPr lang="es-MX" sz="2000" dirty="0"/>
          </a:p>
          <a:p>
            <a:pPr marL="0" indent="0" algn="just">
              <a:buNone/>
            </a:pPr>
            <a:r>
              <a:rPr lang="es-MX" sz="2000" dirty="0" smtClean="0"/>
              <a:t>La descripción más simple del proceso de resolver problemas es:</a:t>
            </a:r>
          </a:p>
          <a:p>
            <a:pPr marL="0" indent="0" algn="just">
              <a:buNone/>
            </a:pPr>
            <a:r>
              <a:rPr lang="es-MX" sz="2000" dirty="0" smtClean="0"/>
              <a:t>1. A partir de la realidad, definir el problema (identificarlo y acotarlo).</a:t>
            </a:r>
          </a:p>
          <a:p>
            <a:pPr marL="0" indent="0" algn="just">
              <a:buNone/>
            </a:pPr>
            <a:r>
              <a:rPr lang="es-MX" sz="2000" dirty="0" smtClean="0"/>
              <a:t>2. Describir  el  entorno,  identificar  alternativas,  definir  el  sistema,  </a:t>
            </a:r>
          </a:p>
          <a:p>
            <a:pPr marL="0" indent="0" algn="just">
              <a:buNone/>
            </a:pPr>
            <a:r>
              <a:rPr lang="es-MX" sz="2000" dirty="0" smtClean="0"/>
              <a:t>determinar la estrategia de evaluación. </a:t>
            </a:r>
          </a:p>
          <a:p>
            <a:pPr marL="0" indent="0" algn="just">
              <a:buNone/>
            </a:pPr>
            <a:r>
              <a:rPr lang="es-MX" sz="2000" dirty="0" smtClean="0"/>
              <a:t>3. Seleccionar la mejor alternativa.</a:t>
            </a:r>
          </a:p>
          <a:p>
            <a:pPr marL="0" indent="0" algn="just">
              <a:buNone/>
            </a:pPr>
            <a:r>
              <a:rPr lang="es-MX" sz="2000" dirty="0" smtClean="0"/>
              <a:t>4. Instrumentar la solución actuando sobre la realidad.</a:t>
            </a:r>
            <a:endParaRPr lang="es-MX" sz="2000" dirty="0"/>
          </a:p>
        </p:txBody>
      </p:sp>
    </p:spTree>
    <p:extLst>
      <p:ext uri="{BB962C8B-B14F-4D97-AF65-F5344CB8AC3E}">
        <p14:creationId xmlns:p14="http://schemas.microsoft.com/office/powerpoint/2010/main" val="3109195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smtClean="0"/>
              <a:t>4.2 Metodología de Hall y </a:t>
            </a:r>
            <a:r>
              <a:rPr lang="es-MX" sz="2000" dirty="0" err="1"/>
              <a:t>J</a:t>
            </a:r>
            <a:r>
              <a:rPr lang="es-MX" sz="2000" dirty="0" err="1" smtClean="0"/>
              <a:t>enking</a:t>
            </a:r>
            <a:endParaRPr lang="es-MX" sz="2000" dirty="0"/>
          </a:p>
        </p:txBody>
      </p:sp>
      <p:sp>
        <p:nvSpPr>
          <p:cNvPr id="3" name="2 Marcador de contenido"/>
          <p:cNvSpPr>
            <a:spLocks noGrp="1"/>
          </p:cNvSpPr>
          <p:nvPr>
            <p:ph idx="1"/>
          </p:nvPr>
        </p:nvSpPr>
        <p:spPr>
          <a:xfrm>
            <a:off x="457200" y="1268760"/>
            <a:ext cx="8229600" cy="4857403"/>
          </a:xfrm>
        </p:spPr>
        <p:txBody>
          <a:bodyPr>
            <a:normAutofit/>
          </a:bodyPr>
          <a:lstStyle/>
          <a:p>
            <a:pPr marL="0" indent="0" algn="just">
              <a:buNone/>
            </a:pPr>
            <a:r>
              <a:rPr lang="es-MX" sz="2000" dirty="0" smtClean="0"/>
              <a:t>Menciona Hall (1961) que de todas las formas diferentes en que se puede definir la función de la ingeniería de sistemas, la más significativa y explícita es  la  operacional,  que  suministra  una  descripción  del  modelo  general  de  trabajo desde la formulación de un programa de proyectos, hasta la realización de uno en específico.</a:t>
            </a:r>
          </a:p>
          <a:p>
            <a:pPr marL="0" indent="0" algn="just">
              <a:buNone/>
            </a:pPr>
            <a:endParaRPr lang="es-MX" sz="2000" dirty="0" smtClean="0"/>
          </a:p>
          <a:p>
            <a:pPr marL="0" indent="0">
              <a:buNone/>
            </a:pPr>
            <a:r>
              <a:rPr lang="es-MX" sz="2000" dirty="0" smtClean="0"/>
              <a:t>Se distinguen </a:t>
            </a:r>
            <a:r>
              <a:rPr lang="es-MX" sz="2000" dirty="0"/>
              <a:t>cinco </a:t>
            </a:r>
            <a:r>
              <a:rPr lang="es-MX" sz="2000" dirty="0" smtClean="0"/>
              <a:t>fases en los proyectos:</a:t>
            </a:r>
            <a:endParaRPr lang="es-MX" sz="2000" dirty="0"/>
          </a:p>
          <a:p>
            <a:pPr marL="0" indent="0">
              <a:buNone/>
            </a:pPr>
            <a:r>
              <a:rPr lang="es-MX" sz="2000" dirty="0"/>
              <a:t>1. </a:t>
            </a:r>
            <a:r>
              <a:rPr lang="es-MX" sz="2000" dirty="0" smtClean="0"/>
              <a:t>Estudios </a:t>
            </a:r>
            <a:r>
              <a:rPr lang="es-MX" sz="2000" dirty="0"/>
              <a:t>de sistemas (planeación de programas).</a:t>
            </a:r>
          </a:p>
          <a:p>
            <a:pPr marL="0" indent="0">
              <a:buNone/>
            </a:pPr>
            <a:r>
              <a:rPr lang="es-MX" sz="2000" dirty="0"/>
              <a:t>2. </a:t>
            </a:r>
            <a:r>
              <a:rPr lang="es-MX" sz="2000" dirty="0" smtClean="0"/>
              <a:t>Plan </a:t>
            </a:r>
            <a:r>
              <a:rPr lang="es-MX" sz="2000" dirty="0"/>
              <a:t>exploratorio (plan I del proyecto).</a:t>
            </a:r>
          </a:p>
          <a:p>
            <a:pPr marL="0" indent="0">
              <a:buNone/>
            </a:pPr>
            <a:r>
              <a:rPr lang="es-MX" sz="2000" dirty="0"/>
              <a:t>3. </a:t>
            </a:r>
            <a:r>
              <a:rPr lang="es-MX" sz="2000" dirty="0" smtClean="0"/>
              <a:t>Plan </a:t>
            </a:r>
            <a:r>
              <a:rPr lang="es-MX" sz="2000" dirty="0"/>
              <a:t>de desarrollo (plan II del proyecto).</a:t>
            </a:r>
          </a:p>
          <a:p>
            <a:pPr marL="0" indent="0">
              <a:buNone/>
            </a:pPr>
            <a:r>
              <a:rPr lang="es-MX" sz="2000" dirty="0"/>
              <a:t>4. </a:t>
            </a:r>
            <a:r>
              <a:rPr lang="es-MX" sz="2000" dirty="0" smtClean="0"/>
              <a:t>Estudios </a:t>
            </a:r>
            <a:r>
              <a:rPr lang="es-MX" sz="2000" dirty="0"/>
              <a:t>durante el desarrollo (fase I de acción).</a:t>
            </a:r>
          </a:p>
          <a:p>
            <a:pPr marL="0" indent="0">
              <a:buNone/>
            </a:pPr>
            <a:r>
              <a:rPr lang="es-MX" sz="2000" dirty="0"/>
              <a:t>5. </a:t>
            </a:r>
            <a:r>
              <a:rPr lang="es-MX" sz="2000" dirty="0" smtClean="0"/>
              <a:t>Prosecución </a:t>
            </a:r>
            <a:r>
              <a:rPr lang="es-MX" sz="2000" dirty="0"/>
              <a:t>técnica (fase II de acción)</a:t>
            </a:r>
          </a:p>
          <a:p>
            <a:pPr marL="0" indent="0" algn="just">
              <a:buNone/>
            </a:pPr>
            <a:endParaRPr lang="es-MX" sz="2000" dirty="0" smtClean="0"/>
          </a:p>
          <a:p>
            <a:pPr marL="0" indent="0" algn="just">
              <a:buNone/>
            </a:pPr>
            <a:endParaRPr lang="es-MX" sz="2000" dirty="0"/>
          </a:p>
        </p:txBody>
      </p:sp>
    </p:spTree>
    <p:extLst>
      <p:ext uri="{BB962C8B-B14F-4D97-AF65-F5344CB8AC3E}">
        <p14:creationId xmlns:p14="http://schemas.microsoft.com/office/powerpoint/2010/main" val="3989500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157592" cy="792088"/>
          </a:xfrm>
        </p:spPr>
        <p:txBody>
          <a:bodyPr>
            <a:normAutofit/>
          </a:bodyPr>
          <a:lstStyle/>
          <a:p>
            <a:r>
              <a:rPr lang="es-MX" sz="2000" dirty="0" smtClean="0"/>
              <a:t>Metodología del análisis de sistemas</a:t>
            </a:r>
            <a:endParaRPr lang="es-MX" sz="2000" dirty="0"/>
          </a:p>
        </p:txBody>
      </p:sp>
      <p:sp>
        <p:nvSpPr>
          <p:cNvPr id="3" name="2 Marcador de contenido"/>
          <p:cNvSpPr>
            <a:spLocks noGrp="1"/>
          </p:cNvSpPr>
          <p:nvPr>
            <p:ph idx="1"/>
          </p:nvPr>
        </p:nvSpPr>
        <p:spPr>
          <a:xfrm>
            <a:off x="467544" y="2316013"/>
            <a:ext cx="8219256" cy="5217443"/>
          </a:xfrm>
        </p:spPr>
        <p:txBody>
          <a:bodyPr>
            <a:normAutofit/>
          </a:bodyPr>
          <a:lstStyle/>
          <a:p>
            <a:pPr marL="0" indent="0">
              <a:buNone/>
            </a:pPr>
            <a:r>
              <a:rPr lang="es-MX" sz="2000" dirty="0" smtClean="0"/>
              <a:t>Otra  de  las  metodologías  duras  es  el  análisis  de  sistemas.  De  </a:t>
            </a:r>
            <a:r>
              <a:rPr lang="es-MX" sz="2000" dirty="0" err="1" smtClean="0"/>
              <a:t>Neufville</a:t>
            </a:r>
            <a:r>
              <a:rPr lang="es-MX" sz="2000" dirty="0" smtClean="0"/>
              <a:t>  y  </a:t>
            </a:r>
            <a:r>
              <a:rPr lang="es-MX" sz="2000" dirty="0" err="1" smtClean="0"/>
              <a:t>Sttaford</a:t>
            </a:r>
            <a:r>
              <a:rPr lang="es-MX" sz="2000" dirty="0" smtClean="0"/>
              <a:t> (1971) señalan que consta de cinco elementos básicos:</a:t>
            </a:r>
          </a:p>
          <a:p>
            <a:pPr marL="0" indent="0">
              <a:buNone/>
            </a:pPr>
            <a:r>
              <a:rPr lang="es-MX" sz="2000" dirty="0" smtClean="0"/>
              <a:t>1. Definición de objetivos.</a:t>
            </a:r>
          </a:p>
          <a:p>
            <a:pPr marL="0" indent="0">
              <a:buNone/>
            </a:pPr>
            <a:r>
              <a:rPr lang="es-MX" sz="2000" dirty="0" smtClean="0"/>
              <a:t>2. Formulación de medidas de efectividad.</a:t>
            </a:r>
          </a:p>
          <a:p>
            <a:pPr marL="0" indent="0">
              <a:buNone/>
            </a:pPr>
            <a:r>
              <a:rPr lang="es-MX" sz="2000" dirty="0" smtClean="0"/>
              <a:t>3. Generación de alternativas.</a:t>
            </a:r>
          </a:p>
          <a:p>
            <a:pPr marL="0" indent="0">
              <a:buNone/>
            </a:pPr>
            <a:r>
              <a:rPr lang="es-MX" sz="2000" dirty="0" smtClean="0"/>
              <a:t>4. Evaluación de las alternativas.</a:t>
            </a:r>
          </a:p>
          <a:p>
            <a:pPr marL="0" indent="0">
              <a:buNone/>
            </a:pPr>
            <a:r>
              <a:rPr lang="es-MX" sz="2000" dirty="0" smtClean="0"/>
              <a:t>5.  Selección.</a:t>
            </a:r>
            <a:endParaRPr lang="es-MX" sz="2000" dirty="0"/>
          </a:p>
        </p:txBody>
      </p:sp>
    </p:spTree>
    <p:extLst>
      <p:ext uri="{BB962C8B-B14F-4D97-AF65-F5344CB8AC3E}">
        <p14:creationId xmlns:p14="http://schemas.microsoft.com/office/powerpoint/2010/main" val="2521245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62670"/>
            <a:ext cx="8229600" cy="922114"/>
          </a:xfrm>
        </p:spPr>
        <p:txBody>
          <a:bodyPr>
            <a:normAutofit/>
          </a:bodyPr>
          <a:lstStyle/>
          <a:p>
            <a:r>
              <a:rPr lang="es-MX" sz="2000" dirty="0" smtClean="0"/>
              <a:t>Técnicas de optimación</a:t>
            </a:r>
            <a:br>
              <a:rPr lang="es-MX" sz="2000" dirty="0" smtClean="0"/>
            </a:br>
            <a:endParaRPr lang="es-MX" sz="2000" dirty="0"/>
          </a:p>
        </p:txBody>
      </p:sp>
      <p:sp>
        <p:nvSpPr>
          <p:cNvPr id="3" name="2 Marcador de contenido"/>
          <p:cNvSpPr>
            <a:spLocks noGrp="1"/>
          </p:cNvSpPr>
          <p:nvPr>
            <p:ph idx="1"/>
          </p:nvPr>
        </p:nvSpPr>
        <p:spPr>
          <a:xfrm>
            <a:off x="467544" y="1207293"/>
            <a:ext cx="8229600" cy="4886003"/>
          </a:xfrm>
        </p:spPr>
        <p:txBody>
          <a:bodyPr>
            <a:normAutofit fontScale="92500" lnSpcReduction="20000"/>
          </a:bodyPr>
          <a:lstStyle/>
          <a:p>
            <a:pPr marL="0" indent="0" algn="ctr">
              <a:buNone/>
            </a:pPr>
            <a:r>
              <a:rPr lang="es-MX" sz="2000" dirty="0" smtClean="0"/>
              <a:t>Programación lineal (PL)</a:t>
            </a:r>
          </a:p>
          <a:p>
            <a:pPr marL="0" indent="0">
              <a:buNone/>
            </a:pPr>
            <a:r>
              <a:rPr lang="es-MX" sz="2000" dirty="0" smtClean="0"/>
              <a:t>Es una técnica matemática de optimación, es decir, un método que trata de </a:t>
            </a:r>
          </a:p>
          <a:p>
            <a:pPr marL="0" indent="0">
              <a:buNone/>
            </a:pPr>
            <a:r>
              <a:rPr lang="es-MX" sz="2000" dirty="0" smtClean="0"/>
              <a:t>maximizar o minimizar un objetivo.</a:t>
            </a:r>
          </a:p>
          <a:p>
            <a:pPr marL="0" indent="0">
              <a:buNone/>
            </a:pPr>
            <a:endParaRPr lang="es-MX" sz="2000" dirty="0"/>
          </a:p>
          <a:p>
            <a:pPr marL="0" indent="0" algn="ctr">
              <a:buNone/>
            </a:pPr>
            <a:r>
              <a:rPr lang="es-MX" sz="2000" dirty="0" smtClean="0"/>
              <a:t>Estructura básica de un problema de programación lineal</a:t>
            </a:r>
          </a:p>
          <a:p>
            <a:pPr marL="0" indent="0" algn="just">
              <a:buNone/>
            </a:pPr>
            <a:r>
              <a:rPr lang="es-MX" sz="2000" dirty="0" smtClean="0"/>
              <a:t>Un problema de PL consta de una función objetivo (lineal) por maximizar o minimizar, sujeta a ciertas restricciones en la forma de igualdades o desigualdades. </a:t>
            </a:r>
          </a:p>
          <a:p>
            <a:pPr marL="0" indent="0" algn="ctr">
              <a:buNone/>
            </a:pPr>
            <a:r>
              <a:rPr lang="es-MX" sz="2000" b="1" dirty="0"/>
              <a:t>Conceptos clave</a:t>
            </a:r>
          </a:p>
          <a:p>
            <a:pPr marL="0" indent="0">
              <a:buNone/>
            </a:pPr>
            <a:r>
              <a:rPr lang="es-MX" sz="2000" dirty="0"/>
              <a:t>Función </a:t>
            </a:r>
            <a:r>
              <a:rPr lang="es-MX" sz="2000" dirty="0" smtClean="0"/>
              <a:t>objetivo: La </a:t>
            </a:r>
            <a:r>
              <a:rPr lang="es-MX" sz="2000" dirty="0"/>
              <a:t>función por optimizar (maximizar o minimizar).</a:t>
            </a:r>
          </a:p>
          <a:p>
            <a:pPr marL="0" indent="0">
              <a:buNone/>
            </a:pPr>
            <a:r>
              <a:rPr lang="es-MX" sz="2000" dirty="0" smtClean="0"/>
              <a:t>Restricciones: Representan </a:t>
            </a:r>
            <a:r>
              <a:rPr lang="es-MX" sz="2000" dirty="0"/>
              <a:t>condiciones que es preciso satisfacer. </a:t>
            </a:r>
            <a:r>
              <a:rPr lang="es-MX" sz="2000" dirty="0" smtClean="0"/>
              <a:t>Sistema </a:t>
            </a:r>
            <a:r>
              <a:rPr lang="es-MX" sz="2000" dirty="0"/>
              <a:t>de igualdades y desigualdades (≤ o ≥ ).</a:t>
            </a:r>
          </a:p>
          <a:p>
            <a:pPr marL="0" indent="0">
              <a:buNone/>
            </a:pPr>
            <a:r>
              <a:rPr lang="es-MX" sz="2000" dirty="0"/>
              <a:t>Tipos de </a:t>
            </a:r>
            <a:r>
              <a:rPr lang="es-MX" sz="2000" dirty="0" smtClean="0"/>
              <a:t>restricciones:</a:t>
            </a:r>
            <a:endParaRPr lang="es-MX" sz="2000" dirty="0"/>
          </a:p>
          <a:p>
            <a:pPr marL="0" indent="0">
              <a:buNone/>
            </a:pPr>
            <a:r>
              <a:rPr lang="es-MX" sz="2000" dirty="0" smtClean="0"/>
              <a:t>-De </a:t>
            </a:r>
            <a:r>
              <a:rPr lang="es-MX" sz="2000" dirty="0"/>
              <a:t>no </a:t>
            </a:r>
            <a:r>
              <a:rPr lang="es-MX" sz="2000" dirty="0" smtClean="0"/>
              <a:t>negatividad: Garantizan </a:t>
            </a:r>
            <a:r>
              <a:rPr lang="es-MX" sz="2000" dirty="0"/>
              <a:t>que ninguna variable de decisión sea </a:t>
            </a:r>
            <a:r>
              <a:rPr lang="es-MX" sz="2000" dirty="0" smtClean="0"/>
              <a:t>negativa</a:t>
            </a:r>
            <a:r>
              <a:rPr lang="es-MX" sz="2000" dirty="0"/>
              <a:t>.</a:t>
            </a:r>
          </a:p>
          <a:p>
            <a:pPr marL="0" indent="0">
              <a:buNone/>
            </a:pPr>
            <a:r>
              <a:rPr lang="es-MX" sz="2000" dirty="0" smtClean="0"/>
              <a:t>-Estructurales: Reflejan </a:t>
            </a:r>
            <a:r>
              <a:rPr lang="es-MX" sz="2000" dirty="0"/>
              <a:t>factores como la limitación de recursos y otras </a:t>
            </a:r>
            <a:r>
              <a:rPr lang="es-MX" sz="2000" dirty="0" smtClean="0"/>
              <a:t>condiciones </a:t>
            </a:r>
            <a:r>
              <a:rPr lang="es-MX" sz="2000" dirty="0"/>
              <a:t>que impone </a:t>
            </a:r>
            <a:r>
              <a:rPr lang="es-MX" sz="2000" dirty="0" smtClean="0"/>
              <a:t>la situación </a:t>
            </a:r>
            <a:r>
              <a:rPr lang="es-MX" sz="2000" dirty="0"/>
              <a:t>del problema.</a:t>
            </a:r>
          </a:p>
          <a:p>
            <a:pPr marL="0" indent="0" algn="just">
              <a:buNone/>
            </a:pPr>
            <a:endParaRPr lang="es-MX" sz="2000" dirty="0"/>
          </a:p>
        </p:txBody>
      </p:sp>
    </p:spTree>
    <p:extLst>
      <p:ext uri="{BB962C8B-B14F-4D97-AF65-F5344CB8AC3E}">
        <p14:creationId xmlns:p14="http://schemas.microsoft.com/office/powerpoint/2010/main" val="798000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34678"/>
            <a:ext cx="8229600" cy="490066"/>
          </a:xfrm>
        </p:spPr>
        <p:txBody>
          <a:bodyPr>
            <a:normAutofit/>
          </a:bodyPr>
          <a:lstStyle/>
          <a:p>
            <a:r>
              <a:rPr lang="es-MX" sz="2000" dirty="0" smtClean="0"/>
              <a:t>La programación lineal</a:t>
            </a:r>
            <a:endParaRPr lang="es-MX" sz="2000" dirty="0"/>
          </a:p>
        </p:txBody>
      </p:sp>
      <p:sp>
        <p:nvSpPr>
          <p:cNvPr id="3" name="2 Marcador de contenido"/>
          <p:cNvSpPr>
            <a:spLocks noGrp="1"/>
          </p:cNvSpPr>
          <p:nvPr>
            <p:ph idx="1"/>
          </p:nvPr>
        </p:nvSpPr>
        <p:spPr>
          <a:xfrm>
            <a:off x="457200" y="1052736"/>
            <a:ext cx="8229600" cy="5073427"/>
          </a:xfrm>
        </p:spPr>
        <p:txBody>
          <a:bodyPr>
            <a:noAutofit/>
          </a:bodyPr>
          <a:lstStyle/>
          <a:p>
            <a:pPr marL="0" indent="0">
              <a:buNone/>
            </a:pPr>
            <a:r>
              <a:rPr lang="es-MX" sz="2000" dirty="0"/>
              <a:t>É</a:t>
            </a:r>
            <a:r>
              <a:rPr lang="es-MX" sz="2000" dirty="0" smtClean="0"/>
              <a:t>sta puede atacar el problema de optimación siempre que el objetivo y las restricciones sean funciones lineales de variables continuas.</a:t>
            </a:r>
          </a:p>
          <a:p>
            <a:pPr marL="0" indent="0">
              <a:buNone/>
            </a:pPr>
            <a:endParaRPr lang="es-MX" sz="2000" dirty="0" smtClean="0"/>
          </a:p>
          <a:p>
            <a:pPr marL="0" indent="0">
              <a:buNone/>
            </a:pPr>
            <a:r>
              <a:rPr lang="es-MX" sz="2000" dirty="0" smtClean="0"/>
              <a:t>Este  concepto  de  linealidad  tiene  un  significado  matemático  preciso:</a:t>
            </a:r>
          </a:p>
          <a:p>
            <a:pPr marL="0" indent="0" algn="just">
              <a:buNone/>
            </a:pPr>
            <a:r>
              <a:rPr lang="es-MX" sz="2000" dirty="0" smtClean="0"/>
              <a:t>Una función f(X</a:t>
            </a:r>
            <a:r>
              <a:rPr lang="es-MX" sz="2000" baseline="-25000" dirty="0" smtClean="0"/>
              <a:t>1</a:t>
            </a:r>
            <a:r>
              <a:rPr lang="es-MX" sz="2000" dirty="0" smtClean="0"/>
              <a:t>,..., </a:t>
            </a:r>
            <a:r>
              <a:rPr lang="es-MX" sz="2000" dirty="0" err="1" smtClean="0"/>
              <a:t>X</a:t>
            </a:r>
            <a:r>
              <a:rPr lang="es-MX" sz="2000" baseline="-25000" dirty="0" err="1" smtClean="0"/>
              <a:t>n</a:t>
            </a:r>
            <a:r>
              <a:rPr lang="es-MX" sz="2000" dirty="0" smtClean="0"/>
              <a:t>)es lineal si para todas las variables </a:t>
            </a:r>
            <a:r>
              <a:rPr lang="es-MX" sz="2000" dirty="0" err="1" smtClean="0"/>
              <a:t>X</a:t>
            </a:r>
            <a:r>
              <a:rPr lang="es-MX" sz="2000" baseline="-25000" dirty="0" err="1" smtClean="0"/>
              <a:t>j</a:t>
            </a:r>
            <a:r>
              <a:rPr lang="es-MX" sz="2000" dirty="0"/>
              <a:t> </a:t>
            </a:r>
            <a:r>
              <a:rPr lang="es-MX" sz="2000" dirty="0" smtClean="0"/>
              <a:t>y constantes </a:t>
            </a:r>
            <a:r>
              <a:rPr lang="es-MX" sz="2000" dirty="0" err="1" smtClean="0"/>
              <a:t>K</a:t>
            </a:r>
            <a:r>
              <a:rPr lang="es-MX" sz="2000" baseline="-25000" dirty="0" err="1" smtClean="0"/>
              <a:t>j</a:t>
            </a:r>
            <a:r>
              <a:rPr lang="es-MX" sz="2000" baseline="-25000" dirty="0" smtClean="0"/>
              <a:t> </a:t>
            </a:r>
          </a:p>
          <a:p>
            <a:pPr marL="0" indent="0" algn="just">
              <a:buNone/>
            </a:pPr>
            <a:r>
              <a:rPr lang="es-MX" sz="2000" dirty="0" smtClean="0"/>
              <a:t>se cumple que f(K</a:t>
            </a:r>
            <a:r>
              <a:rPr lang="es-MX" sz="2000" baseline="-25000" dirty="0" smtClean="0"/>
              <a:t>1</a:t>
            </a:r>
            <a:r>
              <a:rPr lang="es-MX" sz="2000" dirty="0" smtClean="0"/>
              <a:t>X</a:t>
            </a:r>
            <a:r>
              <a:rPr lang="es-MX" sz="2000" baseline="-25000" dirty="0" smtClean="0"/>
              <a:t>1</a:t>
            </a:r>
            <a:r>
              <a:rPr lang="es-MX" sz="2000" dirty="0" smtClean="0"/>
              <a:t>+ ... +</a:t>
            </a:r>
            <a:r>
              <a:rPr lang="es-MX" sz="2000" dirty="0" err="1" smtClean="0"/>
              <a:t>K</a:t>
            </a:r>
            <a:r>
              <a:rPr lang="es-MX" sz="2000" baseline="-25000" dirty="0" err="1" smtClean="0"/>
              <a:t>n</a:t>
            </a:r>
            <a:r>
              <a:rPr lang="es-MX" sz="2000" dirty="0" err="1" smtClean="0"/>
              <a:t>X</a:t>
            </a:r>
            <a:r>
              <a:rPr lang="es-MX" sz="2000" baseline="-25000" dirty="0" err="1" smtClean="0"/>
              <a:t>n</a:t>
            </a:r>
            <a:r>
              <a:rPr lang="es-MX" sz="2000" dirty="0" smtClean="0"/>
              <a:t>) = K</a:t>
            </a:r>
            <a:r>
              <a:rPr lang="es-MX" sz="2000" baseline="-25000" dirty="0" smtClean="0"/>
              <a:t>1</a:t>
            </a:r>
            <a:r>
              <a:rPr lang="es-MX" sz="2000" dirty="0" smtClean="0"/>
              <a:t>f(X</a:t>
            </a:r>
            <a:r>
              <a:rPr lang="es-MX" sz="2000" baseline="-25000" dirty="0" smtClean="0"/>
              <a:t>1</a:t>
            </a:r>
            <a:r>
              <a:rPr lang="es-MX" sz="2000" dirty="0" smtClean="0"/>
              <a:t>) + ... + </a:t>
            </a:r>
            <a:r>
              <a:rPr lang="es-MX" sz="2000" dirty="0" err="1" smtClean="0"/>
              <a:t>K</a:t>
            </a:r>
            <a:r>
              <a:rPr lang="es-MX" sz="2000" baseline="-25000" dirty="0" err="1" smtClean="0"/>
              <a:t>n</a:t>
            </a:r>
            <a:r>
              <a:rPr lang="es-MX" sz="2000" dirty="0" err="1" smtClean="0"/>
              <a:t>f</a:t>
            </a:r>
            <a:r>
              <a:rPr lang="es-MX" sz="2000" dirty="0" smtClean="0"/>
              <a:t>(</a:t>
            </a:r>
            <a:r>
              <a:rPr lang="es-MX" sz="2000" dirty="0" err="1" smtClean="0"/>
              <a:t>X</a:t>
            </a:r>
            <a:r>
              <a:rPr lang="es-MX" sz="2000" baseline="-25000" dirty="0" err="1" smtClean="0"/>
              <a:t>n</a:t>
            </a:r>
            <a:r>
              <a:rPr lang="es-MX" sz="2000" dirty="0" smtClean="0"/>
              <a:t>) ... (1).</a:t>
            </a:r>
          </a:p>
          <a:p>
            <a:pPr marL="0" indent="0" algn="just">
              <a:buNone/>
            </a:pPr>
            <a:r>
              <a:rPr lang="es-MX" sz="2000" dirty="0" smtClean="0"/>
              <a:t>Si todas las constantes K</a:t>
            </a:r>
            <a:r>
              <a:rPr lang="es-MX" sz="2000" baseline="-25000" dirty="0" smtClean="0"/>
              <a:t>1</a:t>
            </a:r>
            <a:r>
              <a:rPr lang="es-MX" sz="2000" dirty="0" smtClean="0"/>
              <a:t>= K</a:t>
            </a:r>
            <a:r>
              <a:rPr lang="es-MX" sz="2000" baseline="-25000" dirty="0" smtClean="0"/>
              <a:t>2</a:t>
            </a:r>
            <a:r>
              <a:rPr lang="es-MX" sz="2000" dirty="0" smtClean="0"/>
              <a:t>=... = </a:t>
            </a:r>
            <a:r>
              <a:rPr lang="es-MX" sz="2000" dirty="0" err="1" smtClean="0"/>
              <a:t>K</a:t>
            </a:r>
            <a:r>
              <a:rPr lang="es-MX" sz="2000" baseline="-25000" dirty="0" err="1" smtClean="0"/>
              <a:t>n</a:t>
            </a:r>
            <a:r>
              <a:rPr lang="es-MX" sz="2000" dirty="0" smtClean="0"/>
              <a:t>= </a:t>
            </a:r>
            <a:r>
              <a:rPr lang="es-MX" sz="2000" dirty="0" err="1" smtClean="0"/>
              <a:t>K,entonces</a:t>
            </a:r>
            <a:r>
              <a:rPr lang="es-MX" sz="2000" dirty="0" smtClean="0"/>
              <a:t> la ecuación (1) </a:t>
            </a:r>
          </a:p>
          <a:p>
            <a:pPr marL="0" indent="0" algn="just">
              <a:buNone/>
            </a:pPr>
            <a:r>
              <a:rPr lang="es-MX" sz="2000" dirty="0" smtClean="0"/>
              <a:t>queda como f(KX</a:t>
            </a:r>
            <a:r>
              <a:rPr lang="es-MX" sz="2000" baseline="-25000" dirty="0" smtClean="0"/>
              <a:t>1</a:t>
            </a:r>
            <a:r>
              <a:rPr lang="es-MX" sz="2000" dirty="0" smtClean="0"/>
              <a:t> + ... +</a:t>
            </a:r>
            <a:r>
              <a:rPr lang="es-MX" sz="2000" dirty="0" err="1" smtClean="0"/>
              <a:t>KX</a:t>
            </a:r>
            <a:r>
              <a:rPr lang="es-MX" sz="2000" baseline="-25000" dirty="0" err="1" smtClean="0"/>
              <a:t>n</a:t>
            </a:r>
            <a:r>
              <a:rPr lang="es-MX" sz="2000" dirty="0" smtClean="0"/>
              <a:t>) = </a:t>
            </a:r>
            <a:r>
              <a:rPr lang="es-MX" sz="2000" dirty="0" err="1" smtClean="0"/>
              <a:t>Kf</a:t>
            </a:r>
            <a:r>
              <a:rPr lang="es-MX" sz="2000" dirty="0" smtClean="0"/>
              <a:t>(X</a:t>
            </a:r>
            <a:r>
              <a:rPr lang="es-MX" sz="2000" baseline="-25000" dirty="0" smtClean="0"/>
              <a:t>1</a:t>
            </a:r>
            <a:r>
              <a:rPr lang="es-MX" sz="2000" dirty="0" smtClean="0"/>
              <a:t>) + ... + </a:t>
            </a:r>
            <a:r>
              <a:rPr lang="es-MX" sz="2000" dirty="0" err="1" smtClean="0"/>
              <a:t>Kf</a:t>
            </a:r>
            <a:r>
              <a:rPr lang="es-MX" sz="2000" dirty="0" smtClean="0"/>
              <a:t>(</a:t>
            </a:r>
            <a:r>
              <a:rPr lang="es-MX" sz="2000" dirty="0" err="1" smtClean="0"/>
              <a:t>X</a:t>
            </a:r>
            <a:r>
              <a:rPr lang="es-MX" sz="2000" baseline="-25000" dirty="0" err="1" smtClean="0"/>
              <a:t>n</a:t>
            </a:r>
            <a:r>
              <a:rPr lang="es-MX" sz="2000" dirty="0" smtClean="0"/>
              <a:t>) = K(f(X</a:t>
            </a:r>
            <a:r>
              <a:rPr lang="es-MX" sz="2000" baseline="-25000" dirty="0" smtClean="0"/>
              <a:t>1</a:t>
            </a:r>
            <a:r>
              <a:rPr lang="es-MX" sz="2000" dirty="0" smtClean="0"/>
              <a:t>) + ... + f(</a:t>
            </a:r>
            <a:r>
              <a:rPr lang="es-MX" sz="2000" dirty="0" err="1" smtClean="0"/>
              <a:t>X</a:t>
            </a:r>
            <a:r>
              <a:rPr lang="es-MX" sz="2000" baseline="-25000" dirty="0" err="1" smtClean="0"/>
              <a:t>n</a:t>
            </a:r>
            <a:r>
              <a:rPr lang="es-MX" sz="2000" dirty="0" smtClean="0"/>
              <a:t>)).</a:t>
            </a:r>
          </a:p>
          <a:p>
            <a:pPr marL="0" indent="0" algn="just">
              <a:buNone/>
            </a:pPr>
            <a:r>
              <a:rPr lang="es-MX" sz="2000" dirty="0" smtClean="0"/>
              <a:t>Si todas las constantes son iguales a uno, entonces la ecuación (1) es </a:t>
            </a:r>
          </a:p>
          <a:p>
            <a:pPr marL="0" indent="0" algn="just">
              <a:buNone/>
            </a:pPr>
            <a:r>
              <a:rPr lang="es-MX" sz="2000" dirty="0" smtClean="0"/>
              <a:t>f(X</a:t>
            </a:r>
            <a:r>
              <a:rPr lang="es-MX" sz="2000" baseline="-25000" dirty="0" smtClean="0"/>
              <a:t>1</a:t>
            </a:r>
            <a:r>
              <a:rPr lang="es-MX" sz="2000" dirty="0" smtClean="0"/>
              <a:t> + ... +</a:t>
            </a:r>
            <a:r>
              <a:rPr lang="es-MX" sz="2000" dirty="0" err="1" smtClean="0"/>
              <a:t>X</a:t>
            </a:r>
            <a:r>
              <a:rPr lang="es-MX" sz="2000" baseline="-25000" dirty="0" err="1" smtClean="0"/>
              <a:t>n</a:t>
            </a:r>
            <a:r>
              <a:rPr lang="es-MX" sz="2000" dirty="0" smtClean="0"/>
              <a:t>) = f(X</a:t>
            </a:r>
            <a:r>
              <a:rPr lang="es-MX" sz="2000" baseline="-25000" dirty="0" smtClean="0"/>
              <a:t>1</a:t>
            </a:r>
            <a:r>
              <a:rPr lang="es-MX" sz="2000" dirty="0" smtClean="0"/>
              <a:t>) + ... + f(</a:t>
            </a:r>
            <a:r>
              <a:rPr lang="es-MX" sz="2000" dirty="0" err="1" smtClean="0"/>
              <a:t>X</a:t>
            </a:r>
            <a:r>
              <a:rPr lang="es-MX" sz="2000" baseline="-25000" dirty="0" err="1" smtClean="0"/>
              <a:t>n</a:t>
            </a:r>
            <a:r>
              <a:rPr lang="es-MX" sz="2000" dirty="0" smtClean="0"/>
              <a:t>).</a:t>
            </a:r>
          </a:p>
          <a:p>
            <a:pPr marL="0" indent="0">
              <a:buNone/>
            </a:pPr>
            <a:endParaRPr lang="es-MX" sz="2000" dirty="0" smtClean="0"/>
          </a:p>
          <a:p>
            <a:pPr marL="0" indent="0">
              <a:buNone/>
            </a:pPr>
            <a:r>
              <a:rPr lang="es-MX" sz="2000" dirty="0" smtClean="0"/>
              <a:t>La </a:t>
            </a:r>
            <a:r>
              <a:rPr lang="es-MX" sz="2000" dirty="0"/>
              <a:t>linealidad es la hipótesis fundamental de programación lineal. La </a:t>
            </a:r>
            <a:r>
              <a:rPr lang="es-MX" sz="2000" dirty="0" smtClean="0"/>
              <a:t>función </a:t>
            </a:r>
            <a:r>
              <a:rPr lang="es-MX" sz="2000" dirty="0"/>
              <a:t>objetivo y las restricciones deben ser </a:t>
            </a:r>
            <a:r>
              <a:rPr lang="es-MX" sz="2000" dirty="0" smtClean="0"/>
              <a:t>lineal.</a:t>
            </a:r>
            <a:endParaRPr lang="es-MX" sz="2000" dirty="0"/>
          </a:p>
          <a:p>
            <a:pPr marL="0" indent="0" algn="just">
              <a:buNone/>
            </a:pPr>
            <a:endParaRPr lang="es-MX" sz="2000" dirty="0" smtClean="0"/>
          </a:p>
        </p:txBody>
      </p:sp>
    </p:spTree>
    <p:extLst>
      <p:ext uri="{BB962C8B-B14F-4D97-AF65-F5344CB8AC3E}">
        <p14:creationId xmlns:p14="http://schemas.microsoft.com/office/powerpoint/2010/main" val="3733637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8229600" cy="576064"/>
          </a:xfrm>
        </p:spPr>
        <p:txBody>
          <a:bodyPr>
            <a:normAutofit/>
          </a:bodyPr>
          <a:lstStyle/>
          <a:p>
            <a:r>
              <a:rPr lang="es-MX" sz="2000" dirty="0" smtClean="0"/>
              <a:t>El método simplex</a:t>
            </a:r>
            <a:endParaRPr lang="es-MX" sz="2000" dirty="0"/>
          </a:p>
        </p:txBody>
      </p:sp>
      <p:sp>
        <p:nvSpPr>
          <p:cNvPr id="3" name="2 Marcador de contenido"/>
          <p:cNvSpPr>
            <a:spLocks noGrp="1"/>
          </p:cNvSpPr>
          <p:nvPr>
            <p:ph idx="1"/>
          </p:nvPr>
        </p:nvSpPr>
        <p:spPr>
          <a:xfrm>
            <a:off x="467544" y="1423317"/>
            <a:ext cx="8229600" cy="4525963"/>
          </a:xfrm>
        </p:spPr>
        <p:txBody>
          <a:bodyPr>
            <a:normAutofit/>
          </a:bodyPr>
          <a:lstStyle/>
          <a:p>
            <a:pPr marL="0" indent="0">
              <a:buNone/>
            </a:pPr>
            <a:r>
              <a:rPr lang="es-MX" sz="2000" dirty="0" smtClean="0"/>
              <a:t> Es  el  medio  original  para  optimizar  problemas  de  programación lineal. En el centro de este enfoque está la tabla simplex. Este es un arreglo tabular del problema de programación lineal.</a:t>
            </a:r>
          </a:p>
          <a:p>
            <a:pPr marL="0" indent="0">
              <a:buNone/>
            </a:pPr>
            <a:r>
              <a:rPr lang="es-MX" sz="2000" dirty="0"/>
              <a:t>E</a:t>
            </a:r>
            <a:r>
              <a:rPr lang="es-MX" sz="2000" dirty="0" smtClean="0"/>
              <a:t>s </a:t>
            </a:r>
            <a:r>
              <a:rPr lang="es-MX" sz="2000" dirty="0"/>
              <a:t>necesario convertir todas </a:t>
            </a:r>
            <a:r>
              <a:rPr lang="es-MX" sz="2000" dirty="0" smtClean="0"/>
              <a:t>las </a:t>
            </a:r>
            <a:r>
              <a:rPr lang="es-MX" sz="2000" dirty="0"/>
              <a:t>desigualdades en igualdades. Lo anterior se consigue agregando una </a:t>
            </a:r>
            <a:r>
              <a:rPr lang="es-MX" sz="2000" dirty="0" smtClean="0"/>
              <a:t>variable </a:t>
            </a:r>
            <a:r>
              <a:rPr lang="es-MX" sz="2000" dirty="0"/>
              <a:t>de holgura en cada restricción e indicar la cantidad que no se </a:t>
            </a:r>
            <a:r>
              <a:rPr lang="es-MX" sz="2000" dirty="0" smtClean="0"/>
              <a:t>ha realizado de cada término independiente, b</a:t>
            </a:r>
            <a:r>
              <a:rPr lang="es-MX" sz="2000" baseline="-25000" dirty="0" smtClean="0"/>
              <a:t>j</a:t>
            </a:r>
            <a:r>
              <a:rPr lang="es-MX" sz="2000" dirty="0" smtClean="0"/>
              <a:t> . Para el ejemplo, las restricciones:</a:t>
            </a:r>
          </a:p>
          <a:p>
            <a:pPr marL="0" indent="0">
              <a:buNone/>
            </a:pPr>
            <a:r>
              <a:rPr lang="es-MX" sz="2000" dirty="0" smtClean="0"/>
              <a:t>2X</a:t>
            </a:r>
            <a:r>
              <a:rPr lang="es-MX" sz="2000" baseline="-25000" dirty="0" smtClean="0"/>
              <a:t>1</a:t>
            </a:r>
            <a:r>
              <a:rPr lang="es-MX" sz="2000" dirty="0" smtClean="0"/>
              <a:t> + 4X</a:t>
            </a:r>
            <a:r>
              <a:rPr lang="es-MX" sz="2000" baseline="-25000" dirty="0" smtClean="0"/>
              <a:t>2</a:t>
            </a:r>
            <a:r>
              <a:rPr lang="es-MX" sz="2000" dirty="0" smtClean="0"/>
              <a:t>&lt;= 80</a:t>
            </a:r>
          </a:p>
          <a:p>
            <a:pPr marL="0" indent="0">
              <a:buNone/>
            </a:pPr>
            <a:r>
              <a:rPr lang="es-MX" sz="2000" dirty="0" smtClean="0"/>
              <a:t>3X</a:t>
            </a:r>
            <a:r>
              <a:rPr lang="es-MX" sz="2000" baseline="-25000" dirty="0" smtClean="0"/>
              <a:t>1</a:t>
            </a:r>
            <a:r>
              <a:rPr lang="es-MX" sz="2000" dirty="0" smtClean="0"/>
              <a:t>+ 2X</a:t>
            </a:r>
            <a:r>
              <a:rPr lang="es-MX" sz="2000" baseline="-25000" dirty="0" smtClean="0"/>
              <a:t>2</a:t>
            </a:r>
            <a:r>
              <a:rPr lang="es-MX" sz="2000" dirty="0" smtClean="0"/>
              <a:t>&lt;= 60</a:t>
            </a:r>
          </a:p>
          <a:p>
            <a:pPr marL="0" indent="0">
              <a:buNone/>
            </a:pPr>
            <a:r>
              <a:rPr lang="es-MX" sz="2000" dirty="0" smtClean="0"/>
              <a:t>X</a:t>
            </a:r>
            <a:r>
              <a:rPr lang="es-MX" sz="2000" baseline="-25000" dirty="0" smtClean="0"/>
              <a:t>1</a:t>
            </a:r>
            <a:r>
              <a:rPr lang="es-MX" sz="2000" dirty="0" smtClean="0"/>
              <a:t>&lt;= 16</a:t>
            </a:r>
          </a:p>
          <a:p>
            <a:pPr marL="0" indent="0">
              <a:buNone/>
            </a:pPr>
            <a:r>
              <a:rPr lang="es-MX" sz="2000" dirty="0" smtClean="0"/>
              <a:t>X</a:t>
            </a:r>
            <a:r>
              <a:rPr lang="es-MX" sz="2000" baseline="-25000" dirty="0" smtClean="0"/>
              <a:t>2</a:t>
            </a:r>
            <a:r>
              <a:rPr lang="es-MX" sz="2000" dirty="0" smtClean="0"/>
              <a:t>&lt;= 1</a:t>
            </a:r>
            <a:endParaRPr lang="es-MX" sz="2000" dirty="0"/>
          </a:p>
          <a:p>
            <a:pPr marL="0" indent="0">
              <a:buNone/>
            </a:pPr>
            <a:endParaRPr lang="es-MX" sz="2000" dirty="0"/>
          </a:p>
        </p:txBody>
      </p:sp>
    </p:spTree>
    <p:extLst>
      <p:ext uri="{BB962C8B-B14F-4D97-AF65-F5344CB8AC3E}">
        <p14:creationId xmlns:p14="http://schemas.microsoft.com/office/powerpoint/2010/main" val="504200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1332</Words>
  <Application>Microsoft Office PowerPoint</Application>
  <PresentationFormat>Presentación en pantalla (4:3)</PresentationFormat>
  <Paragraphs>92</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Calibri</vt:lpstr>
      <vt:lpstr>Tema de Office</vt:lpstr>
      <vt:lpstr> Capítulo 4</vt:lpstr>
      <vt:lpstr>        4.1 Paradigma de Análisis de  los Sistemas duros </vt:lpstr>
      <vt:lpstr>Presentación de PowerPoint</vt:lpstr>
      <vt:lpstr>Buffa  y  Dyer  (1981)</vt:lpstr>
      <vt:lpstr>4.2 Metodología de Hall y Jenking</vt:lpstr>
      <vt:lpstr>Metodología del análisis de sistemas</vt:lpstr>
      <vt:lpstr>Técnicas de optimación </vt:lpstr>
      <vt:lpstr>La programación lineal</vt:lpstr>
      <vt:lpstr>El método simplex</vt:lpstr>
      <vt:lpstr>Solución gráfica</vt:lpstr>
      <vt:lpstr>El análisis de sensibilidad</vt:lpstr>
      <vt:lpstr>Procedimiento para el análisis de sensibilidad a una solución óptima: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4</dc:title>
  <dc:creator>user</dc:creator>
  <cp:lastModifiedBy>hvela</cp:lastModifiedBy>
  <cp:revision>17</cp:revision>
  <dcterms:created xsi:type="dcterms:W3CDTF">2016-08-29T15:41:31Z</dcterms:created>
  <dcterms:modified xsi:type="dcterms:W3CDTF">2016-09-21T16:53:47Z</dcterms:modified>
</cp:coreProperties>
</file>