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custDataLst>
    <p:tags r:id="rId18"/>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5469153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388833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1073752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40982228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70899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158494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278696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15415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28509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265137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8FBE79-B4B7-45E9-A339-69EBE4FF3FED}" type="datetimeFigureOut">
              <a:rPr lang="es-MX" smtClean="0"/>
              <a:t>21/09/2016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C3E556C-307F-4B2D-9072-7760AA967E2E}" type="slidenum">
              <a:rPr lang="es-MX" smtClean="0"/>
              <a:t>‹Nº›</a:t>
            </a:fld>
            <a:endParaRPr lang="es-MX"/>
          </a:p>
        </p:txBody>
      </p:sp>
    </p:spTree>
    <p:extLst>
      <p:ext uri="{BB962C8B-B14F-4D97-AF65-F5344CB8AC3E}">
        <p14:creationId xmlns:p14="http://schemas.microsoft.com/office/powerpoint/2010/main" val="192724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FBE79-B4B7-45E9-A339-69EBE4FF3FED}" type="datetimeFigureOut">
              <a:rPr lang="es-MX" smtClean="0"/>
              <a:t>21/09/2016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E556C-307F-4B2D-9072-7760AA967E2E}" type="slidenum">
              <a:rPr lang="es-MX" smtClean="0"/>
              <a:t>‹Nº›</a:t>
            </a:fld>
            <a:endParaRPr lang="es-MX"/>
          </a:p>
        </p:txBody>
      </p:sp>
    </p:spTree>
    <p:extLst>
      <p:ext uri="{BB962C8B-B14F-4D97-AF65-F5344CB8AC3E}">
        <p14:creationId xmlns:p14="http://schemas.microsoft.com/office/powerpoint/2010/main" val="121084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846640" cy="1874639"/>
          </a:xfrm>
        </p:spPr>
        <p:txBody>
          <a:bodyPr>
            <a:noAutofit/>
          </a:bodyPr>
          <a:lstStyle/>
          <a:p>
            <a:r>
              <a:rPr lang="es-MX" sz="4000" dirty="0" smtClean="0"/>
              <a:t>Capítulo 5</a:t>
            </a:r>
            <a:br>
              <a:rPr lang="es-MX" sz="4000" dirty="0" smtClean="0"/>
            </a:br>
            <a:r>
              <a:rPr lang="es-MX" sz="4000" dirty="0" smtClean="0"/>
              <a:t>Metodología de los</a:t>
            </a:r>
            <a:br>
              <a:rPr lang="es-MX" sz="4000" dirty="0" smtClean="0"/>
            </a:br>
            <a:r>
              <a:rPr lang="es-MX" sz="4000" dirty="0" smtClean="0"/>
              <a:t> Sistemas Blandos (suaves)</a:t>
            </a:r>
            <a:endParaRPr lang="es-MX" sz="4000" dirty="0"/>
          </a:p>
        </p:txBody>
      </p:sp>
    </p:spTree>
    <p:extLst>
      <p:ext uri="{BB962C8B-B14F-4D97-AF65-F5344CB8AC3E}">
        <p14:creationId xmlns:p14="http://schemas.microsoft.com/office/powerpoint/2010/main" val="1484703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5.2 EL SISTEMA DE ACTIVIDAD HUMANA </a:t>
            </a:r>
            <a:br>
              <a:rPr lang="es-MX" sz="2000" dirty="0" smtClean="0"/>
            </a:br>
            <a:r>
              <a:rPr lang="es-MX" sz="2000" dirty="0" smtClean="0"/>
              <a:t>COMO UN LENGUAJE DE MODELACIÓN</a:t>
            </a:r>
            <a:endParaRPr lang="es-MX" sz="2000" dirty="0"/>
          </a:p>
        </p:txBody>
      </p:sp>
      <p:sp>
        <p:nvSpPr>
          <p:cNvPr id="3" name="2 Marcador de contenido"/>
          <p:cNvSpPr>
            <a:spLocks noGrp="1"/>
          </p:cNvSpPr>
          <p:nvPr>
            <p:ph idx="1"/>
          </p:nvPr>
        </p:nvSpPr>
        <p:spPr/>
        <p:txBody>
          <a:bodyPr>
            <a:normAutofit/>
          </a:bodyPr>
          <a:lstStyle/>
          <a:p>
            <a:pPr marL="0" indent="0">
              <a:buNone/>
            </a:pPr>
            <a:r>
              <a:rPr lang="es-MX" sz="2000" dirty="0" smtClean="0"/>
              <a:t>Definición:</a:t>
            </a:r>
          </a:p>
          <a:p>
            <a:pPr marL="0" indent="0">
              <a:buNone/>
            </a:pPr>
            <a:r>
              <a:rPr lang="es-MX" sz="2000" dirty="0" smtClean="0"/>
              <a:t>Es </a:t>
            </a:r>
            <a:r>
              <a:rPr lang="es-MX" sz="2000" dirty="0"/>
              <a:t>el conjunto de actividades o acciones </a:t>
            </a:r>
            <a:r>
              <a:rPr lang="es-MX" sz="2000" dirty="0" smtClean="0"/>
              <a:t>que </a:t>
            </a:r>
            <a:r>
              <a:rPr lang="es-MX" sz="2000" dirty="0"/>
              <a:t>ejercen una interacción o relación recíproca, realizados por una </a:t>
            </a:r>
            <a:r>
              <a:rPr lang="es-MX" sz="2000" dirty="0" smtClean="0"/>
              <a:t>persona </a:t>
            </a:r>
            <a:r>
              <a:rPr lang="es-MX" sz="2000" dirty="0"/>
              <a:t>o grupo de personas en el mundo real y se describe como un conjunto </a:t>
            </a:r>
            <a:r>
              <a:rPr lang="es-MX" sz="2000" dirty="0" smtClean="0"/>
              <a:t>de </a:t>
            </a:r>
            <a:r>
              <a:rPr lang="es-MX" sz="2000" dirty="0"/>
              <a:t>subsistemas interactuando o un conjunto de actividades </a:t>
            </a:r>
            <a:r>
              <a:rPr lang="es-MX" sz="2000" dirty="0" smtClean="0"/>
              <a:t>interactuante.</a:t>
            </a:r>
          </a:p>
          <a:p>
            <a:pPr marL="0" indent="0">
              <a:buNone/>
            </a:pPr>
            <a:r>
              <a:rPr lang="es-MX" sz="2000" dirty="0" smtClean="0"/>
              <a:t>El subsistema </a:t>
            </a:r>
            <a:r>
              <a:rPr lang="es-MX" sz="2000" dirty="0"/>
              <a:t>puede redefinirse como un sistema </a:t>
            </a:r>
            <a:r>
              <a:rPr lang="es-MX" sz="2000" dirty="0" smtClean="0"/>
              <a:t>y </a:t>
            </a:r>
            <a:r>
              <a:rPr lang="es-MX" sz="2000" dirty="0"/>
              <a:t>ser modelado como un conjunto de actividades que implican </a:t>
            </a:r>
            <a:r>
              <a:rPr lang="es-MX" sz="2000" dirty="0" smtClean="0"/>
              <a:t>acciones, entonces</a:t>
            </a:r>
            <a:r>
              <a:rPr lang="es-MX" sz="2000" dirty="0"/>
              <a:t>, el lenguaje en que se modelan los sistemas de actividad humana </a:t>
            </a:r>
            <a:r>
              <a:rPr lang="es-MX" sz="2000" dirty="0" smtClean="0"/>
              <a:t>se </a:t>
            </a:r>
            <a:r>
              <a:rPr lang="es-MX" sz="2000" dirty="0"/>
              <a:t>da en términos de verbos.</a:t>
            </a:r>
          </a:p>
          <a:p>
            <a:pPr marL="0" indent="0">
              <a:buNone/>
            </a:pPr>
            <a:endParaRPr lang="es-MX" sz="2000" dirty="0" smtClean="0"/>
          </a:p>
          <a:p>
            <a:pPr marL="0" indent="0">
              <a:buNone/>
            </a:pPr>
            <a:endParaRPr lang="es-MX" sz="2000" dirty="0" smtClean="0"/>
          </a:p>
          <a:p>
            <a:pPr marL="0" indent="0">
              <a:buNone/>
            </a:pPr>
            <a:endParaRPr lang="es-MX" sz="2000" dirty="0"/>
          </a:p>
          <a:p>
            <a:pPr marL="0" indent="0">
              <a:buNone/>
            </a:pPr>
            <a:endParaRPr lang="es-MX" sz="2000" dirty="0"/>
          </a:p>
        </p:txBody>
      </p:sp>
    </p:spTree>
    <p:extLst>
      <p:ext uri="{BB962C8B-B14F-4D97-AF65-F5344CB8AC3E}">
        <p14:creationId xmlns:p14="http://schemas.microsoft.com/office/powerpoint/2010/main" val="1243247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57200" y="548680"/>
            <a:ext cx="8229600" cy="5577483"/>
          </a:xfrm>
        </p:spPr>
        <p:txBody>
          <a:bodyPr>
            <a:normAutofit/>
          </a:bodyPr>
          <a:lstStyle/>
          <a:p>
            <a:pPr marL="0" indent="0" algn="ctr">
              <a:buNone/>
            </a:pPr>
            <a:r>
              <a:rPr lang="es-MX" sz="2000" dirty="0" smtClean="0"/>
              <a:t>Modelo de un Sistema de Actividad Humana (SAH)</a:t>
            </a:r>
          </a:p>
          <a:p>
            <a:pPr marL="0" indent="0" algn="just">
              <a:buNone/>
            </a:pPr>
            <a:r>
              <a:rPr lang="es-MX" sz="2000" dirty="0" smtClean="0"/>
              <a:t>El sistema de actividad humana puede usarse para definir qué cambiar. Se derivan de la experiencia de resolución de problemas del mundo real y son parte importante de la actividad.</a:t>
            </a:r>
          </a:p>
          <a:p>
            <a:pPr marL="0" indent="0" algn="just">
              <a:buNone/>
            </a:pPr>
            <a:endParaRPr lang="es-MX" sz="2000" dirty="0"/>
          </a:p>
          <a:p>
            <a:pPr marL="0" indent="0" algn="ctr">
              <a:buNone/>
            </a:pPr>
            <a:r>
              <a:rPr lang="es-MX" sz="2000" dirty="0" smtClean="0"/>
              <a:t>Sistemas Sociales y Culturales</a:t>
            </a:r>
          </a:p>
          <a:p>
            <a:pPr marL="0" indent="0" algn="just">
              <a:buNone/>
            </a:pPr>
            <a:r>
              <a:rPr lang="es-MX" sz="2000" dirty="0" smtClean="0"/>
              <a:t>La  mayor  parte  de  las  actividades  humanas  existirá  en  un  sistema  social  </a:t>
            </a:r>
          </a:p>
          <a:p>
            <a:pPr marL="0" indent="0" algn="just">
              <a:buNone/>
            </a:pPr>
            <a:r>
              <a:rPr lang="es-MX" sz="2000" dirty="0" smtClean="0"/>
              <a:t>donde los elementos serán seres humanos y las relaciones serán interpersonales.  Ejemplos  de  sistemas  sociales  son:  la  familia,  la  comunidad,  los  amigos, los compañeros de la escuela o el trabajo, los vecinos, los clubs y asociaciones; en general, son conjuntos de seres humanos agrupados para desempeñar alguna actividad determinada, como estudiar, trabajar, acampar, preparar una fiesta o una campaña.</a:t>
            </a:r>
            <a:endParaRPr lang="es-MX" sz="2000" dirty="0"/>
          </a:p>
        </p:txBody>
      </p:sp>
    </p:spTree>
    <p:extLst>
      <p:ext uri="{BB962C8B-B14F-4D97-AF65-F5344CB8AC3E}">
        <p14:creationId xmlns:p14="http://schemas.microsoft.com/office/powerpoint/2010/main" val="94741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548680"/>
            <a:ext cx="7920880" cy="5090120"/>
          </a:xfrm>
        </p:spPr>
        <p:txBody>
          <a:bodyPr>
            <a:noAutofit/>
          </a:bodyPr>
          <a:lstStyle/>
          <a:p>
            <a:r>
              <a:rPr lang="es-MX" sz="2000" dirty="0" smtClean="0">
                <a:solidFill>
                  <a:schemeClr val="tx1"/>
                </a:solidFill>
              </a:rPr>
              <a:t>Metodología de Peter </a:t>
            </a:r>
            <a:r>
              <a:rPr lang="es-MX" sz="2000" dirty="0" err="1" smtClean="0">
                <a:solidFill>
                  <a:schemeClr val="tx1"/>
                </a:solidFill>
              </a:rPr>
              <a:t>Senge</a:t>
            </a:r>
            <a:endParaRPr lang="es-MX" sz="2000" dirty="0" smtClean="0">
              <a:solidFill>
                <a:schemeClr val="tx1"/>
              </a:solidFill>
            </a:endParaRPr>
          </a:p>
          <a:p>
            <a:endParaRPr lang="es-MX" sz="2000" dirty="0" smtClean="0">
              <a:solidFill>
                <a:schemeClr val="tx1"/>
              </a:solidFill>
            </a:endParaRPr>
          </a:p>
          <a:p>
            <a:pPr algn="just"/>
            <a:r>
              <a:rPr lang="es-MX" sz="2000" dirty="0" err="1" smtClean="0">
                <a:solidFill>
                  <a:schemeClr val="tx1"/>
                </a:solidFill>
              </a:rPr>
              <a:t>Senge</a:t>
            </a:r>
            <a:r>
              <a:rPr lang="es-MX" sz="2000" dirty="0" smtClean="0">
                <a:solidFill>
                  <a:schemeClr val="tx1"/>
                </a:solidFill>
              </a:rPr>
              <a:t>  (2011)  presenta  el  arte  y  la  práctica  de  la  organización  abierta  al  aprendizaje. Para ello menciona que se requieren cinco disciplinas:</a:t>
            </a:r>
          </a:p>
          <a:p>
            <a:pPr algn="just"/>
            <a:endParaRPr lang="es-MX" sz="2000" dirty="0" smtClean="0">
              <a:solidFill>
                <a:schemeClr val="tx1"/>
              </a:solidFill>
            </a:endParaRPr>
          </a:p>
          <a:p>
            <a:r>
              <a:rPr lang="es-MX" sz="2000" dirty="0" smtClean="0">
                <a:solidFill>
                  <a:schemeClr val="tx1"/>
                </a:solidFill>
              </a:rPr>
              <a:t>Aprendizaje en equipo. </a:t>
            </a:r>
          </a:p>
          <a:p>
            <a:r>
              <a:rPr lang="es-MX" sz="2000" dirty="0" smtClean="0">
                <a:solidFill>
                  <a:schemeClr val="tx1"/>
                </a:solidFill>
              </a:rPr>
              <a:t>Dominio personal.</a:t>
            </a:r>
          </a:p>
          <a:p>
            <a:r>
              <a:rPr lang="es-MX" sz="2000" dirty="0" smtClean="0">
                <a:solidFill>
                  <a:schemeClr val="tx1"/>
                </a:solidFill>
              </a:rPr>
              <a:t>Modelos mentales.</a:t>
            </a:r>
          </a:p>
          <a:p>
            <a:r>
              <a:rPr lang="es-MX" sz="2000" dirty="0" smtClean="0">
                <a:solidFill>
                  <a:schemeClr val="tx1"/>
                </a:solidFill>
              </a:rPr>
              <a:t>Visión compartida.</a:t>
            </a:r>
          </a:p>
          <a:p>
            <a:r>
              <a:rPr lang="es-MX" sz="2000" dirty="0" smtClean="0">
                <a:solidFill>
                  <a:schemeClr val="tx1"/>
                </a:solidFill>
              </a:rPr>
              <a:t>Pensamiento sistémico.</a:t>
            </a:r>
            <a:endParaRPr lang="es-MX" sz="2000" dirty="0">
              <a:solidFill>
                <a:schemeClr val="tx1"/>
              </a:solidFill>
            </a:endParaRPr>
          </a:p>
        </p:txBody>
      </p:sp>
    </p:spTree>
    <p:extLst>
      <p:ext uri="{BB962C8B-B14F-4D97-AF65-F5344CB8AC3E}">
        <p14:creationId xmlns:p14="http://schemas.microsoft.com/office/powerpoint/2010/main" val="123581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a:bodyPr>
          <a:lstStyle/>
          <a:p>
            <a:pPr marL="0" indent="0" algn="ctr">
              <a:buNone/>
            </a:pPr>
            <a:r>
              <a:rPr lang="es-MX" sz="2600" dirty="0" smtClean="0"/>
              <a:t>Beneficios</a:t>
            </a:r>
          </a:p>
          <a:p>
            <a:pPr marL="0" indent="0" algn="just">
              <a:buNone/>
            </a:pPr>
            <a:r>
              <a:rPr lang="es-MX" sz="2000" dirty="0" smtClean="0"/>
              <a:t>•Da estructura a las situaciones y complejidades del problema.</a:t>
            </a:r>
          </a:p>
          <a:p>
            <a:pPr marL="0" indent="0" algn="just">
              <a:buNone/>
            </a:pPr>
            <a:r>
              <a:rPr lang="es-MX" sz="2000" dirty="0" smtClean="0"/>
              <a:t>•Es una herramienta muy rigurosa.</a:t>
            </a:r>
          </a:p>
          <a:p>
            <a:pPr marL="0" indent="0" algn="just">
              <a:buNone/>
            </a:pPr>
            <a:r>
              <a:rPr lang="es-MX" sz="2000" dirty="0" smtClean="0"/>
              <a:t>•Modela y brinda estructura a las situaciones problemáticas de temas </a:t>
            </a:r>
          </a:p>
          <a:p>
            <a:pPr marL="0" indent="0" algn="just">
              <a:buNone/>
            </a:pPr>
            <a:r>
              <a:rPr lang="es-MX" sz="2000" dirty="0" smtClean="0"/>
              <a:t>organizacionales y políticos complejos, conduce a su usuario a plantear  soluciones  o  estados  de  mejoría  que  no  se  basen  en  aparatos  </a:t>
            </a:r>
          </a:p>
          <a:p>
            <a:pPr marL="0" indent="0" algn="just">
              <a:buNone/>
            </a:pPr>
            <a:r>
              <a:rPr lang="es-MX" sz="2000" dirty="0" smtClean="0"/>
              <a:t>técnicos.</a:t>
            </a:r>
          </a:p>
          <a:p>
            <a:pPr marL="0" indent="0" algn="just">
              <a:buNone/>
            </a:pPr>
            <a:r>
              <a:rPr lang="es-MX" sz="2000" dirty="0" smtClean="0"/>
              <a:t>•Ofrece técnicas específicas para solucionar problemas.</a:t>
            </a:r>
          </a:p>
          <a:p>
            <a:pPr marL="0" indent="0" algn="just">
              <a:buNone/>
            </a:pPr>
            <a:r>
              <a:rPr lang="es-MX" sz="2000" dirty="0" smtClean="0"/>
              <a:t>•Permite la organización del problema.</a:t>
            </a:r>
          </a:p>
          <a:p>
            <a:pPr marL="0" indent="0" algn="just">
              <a:buNone/>
            </a:pPr>
            <a:r>
              <a:rPr lang="es-MX" sz="2000" dirty="0" smtClean="0"/>
              <a:t>•Quienes la usan buscan una solución que sea más que técnica.</a:t>
            </a:r>
            <a:endParaRPr lang="es-MX" sz="2000" dirty="0"/>
          </a:p>
        </p:txBody>
      </p:sp>
    </p:spTree>
    <p:extLst>
      <p:ext uri="{BB962C8B-B14F-4D97-AF65-F5344CB8AC3E}">
        <p14:creationId xmlns:p14="http://schemas.microsoft.com/office/powerpoint/2010/main" val="2495206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08720"/>
            <a:ext cx="8229600" cy="5832648"/>
          </a:xfrm>
        </p:spPr>
        <p:txBody>
          <a:bodyPr>
            <a:noAutofit/>
          </a:bodyPr>
          <a:lstStyle/>
          <a:p>
            <a:pPr marL="0" indent="0" algn="ctr">
              <a:buNone/>
            </a:pPr>
            <a:r>
              <a:rPr lang="es-MX" sz="1800" dirty="0" smtClean="0"/>
              <a:t>Riesgos y limitaciones</a:t>
            </a:r>
          </a:p>
          <a:p>
            <a:pPr marL="0" indent="0">
              <a:buNone/>
            </a:pPr>
            <a:endParaRPr lang="es-MX" sz="600" dirty="0" smtClean="0"/>
          </a:p>
          <a:p>
            <a:r>
              <a:rPr lang="es-MX" sz="1600" dirty="0" smtClean="0"/>
              <a:t>El factor humano es trascendental.</a:t>
            </a:r>
          </a:p>
          <a:p>
            <a:pPr marL="0" indent="0">
              <a:buNone/>
            </a:pPr>
            <a:endParaRPr lang="es-MX" sz="1600" dirty="0" smtClean="0"/>
          </a:p>
          <a:p>
            <a:r>
              <a:rPr lang="es-MX" sz="1600" dirty="0" smtClean="0"/>
              <a:t>El sistema se debe apreciar en su totalidad.</a:t>
            </a:r>
          </a:p>
          <a:p>
            <a:pPr marL="0" indent="0">
              <a:buNone/>
            </a:pPr>
            <a:endParaRPr lang="es-MX" sz="1600" dirty="0" smtClean="0"/>
          </a:p>
          <a:p>
            <a:r>
              <a:rPr lang="es-MX" sz="1600" dirty="0" smtClean="0"/>
              <a:t>Es posible tenerlo todo, pero no al mismo tiempo. </a:t>
            </a:r>
          </a:p>
          <a:p>
            <a:pPr marL="0" indent="0">
              <a:buNone/>
            </a:pPr>
            <a:endParaRPr lang="es-MX" sz="1600" dirty="0" smtClean="0"/>
          </a:p>
          <a:p>
            <a:r>
              <a:rPr lang="es-MX" sz="1600" dirty="0" smtClean="0"/>
              <a:t>Existe  la  posibilidad  de  estropear  el  alcance  de  la  investigación  con  mucha antelación.</a:t>
            </a:r>
          </a:p>
          <a:p>
            <a:pPr marL="0" indent="0">
              <a:buNone/>
            </a:pPr>
            <a:endParaRPr lang="es-MX" sz="1600" dirty="0" smtClean="0"/>
          </a:p>
          <a:p>
            <a:r>
              <a:rPr lang="es-MX" sz="1600" dirty="0" smtClean="0"/>
              <a:t>La conducta empeora antes de mejorar.</a:t>
            </a:r>
          </a:p>
          <a:p>
            <a:pPr marL="0" indent="0">
              <a:buNone/>
            </a:pPr>
            <a:endParaRPr lang="es-MX" sz="1600" dirty="0" smtClean="0"/>
          </a:p>
          <a:p>
            <a:r>
              <a:rPr lang="es-MX" sz="1600" dirty="0" smtClean="0"/>
              <a:t>Las causas y efectos no están estrechamente relacionados en el tiempo y el espacio.</a:t>
            </a:r>
          </a:p>
          <a:p>
            <a:pPr marL="0" indent="0">
              <a:buNone/>
            </a:pPr>
            <a:endParaRPr lang="es-MX" sz="1600" dirty="0" smtClean="0"/>
          </a:p>
          <a:p>
            <a:r>
              <a:rPr lang="es-MX" sz="1600" dirty="0" smtClean="0"/>
              <a:t>Las salidas fáciles no son salidas. </a:t>
            </a:r>
          </a:p>
          <a:p>
            <a:pPr marL="0" indent="0">
              <a:buNone/>
            </a:pPr>
            <a:endParaRPr lang="es-MX" sz="1600" dirty="0" smtClean="0"/>
          </a:p>
          <a:p>
            <a:r>
              <a:rPr lang="es-MX" sz="1600" dirty="0" smtClean="0"/>
              <a:t>Cuantos intenten hacer uso de la metodología se sentirán permanentemente impulsados a generar acción en el proceso.</a:t>
            </a:r>
            <a:endParaRPr lang="es-MX" sz="1600" dirty="0"/>
          </a:p>
        </p:txBody>
      </p:sp>
    </p:spTree>
    <p:extLst>
      <p:ext uri="{BB962C8B-B14F-4D97-AF65-F5344CB8AC3E}">
        <p14:creationId xmlns:p14="http://schemas.microsoft.com/office/powerpoint/2010/main" val="2454478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99592" y="620688"/>
            <a:ext cx="7488832" cy="5018112"/>
          </a:xfrm>
        </p:spPr>
        <p:txBody>
          <a:bodyPr>
            <a:normAutofit/>
          </a:bodyPr>
          <a:lstStyle/>
          <a:p>
            <a:pPr algn="just"/>
            <a:r>
              <a:rPr lang="es-MX" sz="2000" dirty="0" smtClean="0">
                <a:solidFill>
                  <a:schemeClr val="tx1"/>
                </a:solidFill>
              </a:rPr>
              <a:t>•No hay respuestas correctas.</a:t>
            </a:r>
          </a:p>
          <a:p>
            <a:pPr algn="just"/>
            <a:endParaRPr lang="es-MX" sz="2000" dirty="0" smtClean="0">
              <a:solidFill>
                <a:schemeClr val="tx1"/>
              </a:solidFill>
            </a:endParaRPr>
          </a:p>
          <a:p>
            <a:pPr algn="just"/>
            <a:r>
              <a:rPr lang="es-MX" sz="2000" dirty="0" smtClean="0">
                <a:solidFill>
                  <a:schemeClr val="tx1"/>
                </a:solidFill>
              </a:rPr>
              <a:t>•No  se  debe  especular  demasiado  pronto  en  la  respuesta  del  problema, pues se pueden cometer errores.</a:t>
            </a:r>
          </a:p>
          <a:p>
            <a:pPr algn="just"/>
            <a:endParaRPr lang="es-MX" sz="2000" dirty="0" smtClean="0">
              <a:solidFill>
                <a:schemeClr val="tx1"/>
              </a:solidFill>
            </a:endParaRPr>
          </a:p>
          <a:p>
            <a:pPr algn="just"/>
            <a:r>
              <a:rPr lang="es-MX" sz="2000" dirty="0" smtClean="0">
                <a:solidFill>
                  <a:schemeClr val="tx1"/>
                </a:solidFill>
              </a:rPr>
              <a:t>•Requiere  que  los  elementos  participantes  se  proyecten  al  concepto completo como un todo.</a:t>
            </a:r>
          </a:p>
          <a:p>
            <a:pPr algn="just"/>
            <a:endParaRPr lang="es-MX" sz="2000" dirty="0" smtClean="0">
              <a:solidFill>
                <a:schemeClr val="tx1"/>
              </a:solidFill>
            </a:endParaRPr>
          </a:p>
          <a:p>
            <a:pPr algn="just"/>
            <a:r>
              <a:rPr lang="es-MX" sz="2000" dirty="0" smtClean="0">
                <a:solidFill>
                  <a:schemeClr val="tx1"/>
                </a:solidFill>
              </a:rPr>
              <a:t>•Siempre se debe hacer algún tipo de gráfico para hacer una estructura.  Así  se  apreciarán  visualmente  las  características  y  componentes  del problema.</a:t>
            </a:r>
            <a:endParaRPr lang="es-MX" sz="2000" dirty="0">
              <a:solidFill>
                <a:schemeClr val="tx1"/>
              </a:solidFill>
            </a:endParaRPr>
          </a:p>
        </p:txBody>
      </p:sp>
    </p:spTree>
    <p:extLst>
      <p:ext uri="{BB962C8B-B14F-4D97-AF65-F5344CB8AC3E}">
        <p14:creationId xmlns:p14="http://schemas.microsoft.com/office/powerpoint/2010/main" val="3714860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91877"/>
            <a:ext cx="8229600" cy="5721499"/>
          </a:xfrm>
        </p:spPr>
        <p:txBody>
          <a:bodyPr>
            <a:normAutofit/>
          </a:bodyPr>
          <a:lstStyle/>
          <a:p>
            <a:pPr marL="0" indent="0" algn="ctr">
              <a:buNone/>
            </a:pPr>
            <a:r>
              <a:rPr lang="es-MX" sz="2800" dirty="0" smtClean="0"/>
              <a:t>Propiedades</a:t>
            </a:r>
            <a:r>
              <a:rPr lang="es-MX" sz="2400" dirty="0" smtClean="0"/>
              <a:t> </a:t>
            </a:r>
          </a:p>
          <a:p>
            <a:pPr algn="just"/>
            <a:r>
              <a:rPr lang="es-MX" sz="1800" dirty="0" smtClean="0"/>
              <a:t>Puede ser usada como base para el tratamiento de situaciones tanto reales como posibles.</a:t>
            </a:r>
          </a:p>
          <a:p>
            <a:pPr marL="0" indent="0" algn="just">
              <a:buNone/>
            </a:pPr>
            <a:endParaRPr lang="es-MX" sz="1800" dirty="0" smtClean="0"/>
          </a:p>
          <a:p>
            <a:pPr algn="just"/>
            <a:r>
              <a:rPr lang="es-MX" sz="1800" dirty="0" smtClean="0"/>
              <a:t>Debe ser concisa, una herramienta consistente y con poder de acción. </a:t>
            </a:r>
          </a:p>
          <a:p>
            <a:pPr marL="0" indent="0" algn="just">
              <a:buNone/>
            </a:pPr>
            <a:endParaRPr lang="es-MX" sz="1800" dirty="0" smtClean="0"/>
          </a:p>
          <a:p>
            <a:pPr algn="just"/>
            <a:r>
              <a:rPr lang="es-MX" sz="1800" dirty="0" smtClean="0"/>
              <a:t>Debe poder ser imprecisa, al contrario de los métodos científicos, abarcando así los factores inadvertidos por los métodos de precisión.</a:t>
            </a:r>
          </a:p>
          <a:p>
            <a:pPr algn="just"/>
            <a:r>
              <a:rPr lang="es-MX" sz="1800" dirty="0" smtClean="0"/>
              <a:t>Debe  ser  tal  que  cualquier  desarrollo  en  la  “ciencia  de  los  sistemas” pudiese excluirse en la metodología y se pudiera usar de ser adecuada en una situación particular.</a:t>
            </a:r>
            <a:endParaRPr lang="es-MX" sz="1800" dirty="0"/>
          </a:p>
        </p:txBody>
      </p:sp>
    </p:spTree>
    <p:extLst>
      <p:ext uri="{BB962C8B-B14F-4D97-AF65-F5344CB8AC3E}">
        <p14:creationId xmlns:p14="http://schemas.microsoft.com/office/powerpoint/2010/main" val="923642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548680"/>
            <a:ext cx="7772400" cy="720079"/>
          </a:xfrm>
        </p:spPr>
        <p:txBody>
          <a:bodyPr>
            <a:normAutofit/>
          </a:bodyPr>
          <a:lstStyle/>
          <a:p>
            <a:r>
              <a:rPr lang="es-MX" sz="2000" dirty="0"/>
              <a:t>M</a:t>
            </a:r>
            <a:r>
              <a:rPr lang="es-MX" sz="2000" dirty="0" smtClean="0"/>
              <a:t>etodologías de Sistemas </a:t>
            </a:r>
            <a:r>
              <a:rPr lang="es-MX" sz="2000" dirty="0"/>
              <a:t>B</a:t>
            </a:r>
            <a:r>
              <a:rPr lang="es-MX" sz="2000" dirty="0" smtClean="0"/>
              <a:t>landos</a:t>
            </a:r>
            <a:endParaRPr lang="es-MX" sz="2000" dirty="0"/>
          </a:p>
        </p:txBody>
      </p:sp>
      <p:sp>
        <p:nvSpPr>
          <p:cNvPr id="3" name="2 Subtítulo"/>
          <p:cNvSpPr>
            <a:spLocks noGrp="1"/>
          </p:cNvSpPr>
          <p:nvPr>
            <p:ph type="subTitle" idx="1"/>
          </p:nvPr>
        </p:nvSpPr>
        <p:spPr>
          <a:xfrm>
            <a:off x="683568" y="1340767"/>
            <a:ext cx="7776864" cy="4896544"/>
          </a:xfrm>
        </p:spPr>
        <p:txBody>
          <a:bodyPr>
            <a:normAutofit lnSpcReduction="10000"/>
          </a:bodyPr>
          <a:lstStyle/>
          <a:p>
            <a:pPr algn="just"/>
            <a:r>
              <a:rPr lang="es-MX" sz="2000" dirty="0" smtClean="0">
                <a:solidFill>
                  <a:schemeClr val="tx1"/>
                </a:solidFill>
              </a:rPr>
              <a:t>La (MSB) es un punto intermedio entre una filosofía, una técnica y un método. Para </a:t>
            </a:r>
            <a:r>
              <a:rPr lang="es-MX" sz="2000" dirty="0" err="1" smtClean="0">
                <a:solidFill>
                  <a:schemeClr val="tx1"/>
                </a:solidFill>
              </a:rPr>
              <a:t>Checkland</a:t>
            </a:r>
            <a:r>
              <a:rPr lang="es-MX" sz="2000" dirty="0" smtClean="0">
                <a:solidFill>
                  <a:schemeClr val="tx1"/>
                </a:solidFill>
              </a:rPr>
              <a:t> (1993), «No tiene como resultado el establecimiento de un método que en cualquier situación particular  se  tiene  que  reducir  a  un  método  adecuado  únicamente  a  esa  situación particular».</a:t>
            </a:r>
          </a:p>
          <a:p>
            <a:pPr algn="just"/>
            <a:endParaRPr lang="es-MX" sz="2000" dirty="0" smtClean="0">
              <a:solidFill>
                <a:schemeClr val="tx1"/>
              </a:solidFill>
            </a:endParaRPr>
          </a:p>
          <a:p>
            <a:pPr algn="just"/>
            <a:r>
              <a:rPr lang="es-MX" sz="2000" dirty="0" smtClean="0">
                <a:solidFill>
                  <a:schemeClr val="tx1"/>
                </a:solidFill>
              </a:rPr>
              <a:t>Como  resultado  del  proceso  del  desarrollo  de  la  MSB,  se  establecen  </a:t>
            </a:r>
          </a:p>
          <a:p>
            <a:pPr algn="just"/>
            <a:r>
              <a:rPr lang="es-MX" sz="2000" dirty="0" smtClean="0">
                <a:solidFill>
                  <a:schemeClr val="tx1"/>
                </a:solidFill>
              </a:rPr>
              <a:t>cuatro características:</a:t>
            </a:r>
          </a:p>
          <a:p>
            <a:pPr algn="just"/>
            <a:r>
              <a:rPr lang="es-MX" sz="2000" dirty="0" smtClean="0">
                <a:solidFill>
                  <a:schemeClr val="tx1"/>
                </a:solidFill>
              </a:rPr>
              <a:t>1. Debe poder usarse en situaciones de problemas verdaderos.</a:t>
            </a:r>
          </a:p>
          <a:p>
            <a:pPr algn="just"/>
            <a:r>
              <a:rPr lang="es-MX" sz="2000" dirty="0" smtClean="0">
                <a:solidFill>
                  <a:schemeClr val="tx1"/>
                </a:solidFill>
              </a:rPr>
              <a:t>2. No debe ser vaga, debe ser un aliciente más grande para la acción, </a:t>
            </a:r>
          </a:p>
          <a:p>
            <a:pPr algn="just"/>
            <a:r>
              <a:rPr lang="es-MX" sz="2000" dirty="0" smtClean="0">
                <a:solidFill>
                  <a:schemeClr val="tx1"/>
                </a:solidFill>
              </a:rPr>
              <a:t>más que una filosofía general de todos los días.</a:t>
            </a:r>
          </a:p>
          <a:p>
            <a:pPr algn="just"/>
            <a:r>
              <a:rPr lang="es-MX" sz="2000" dirty="0" smtClean="0">
                <a:solidFill>
                  <a:schemeClr val="tx1"/>
                </a:solidFill>
              </a:rPr>
              <a:t>3. No  debe  ser  precisa,  como  es  la  técnica,  pero  debe  permitir  </a:t>
            </a:r>
          </a:p>
          <a:p>
            <a:pPr algn="just"/>
            <a:r>
              <a:rPr lang="es-MX" sz="2000" dirty="0" smtClean="0">
                <a:solidFill>
                  <a:schemeClr val="tx1"/>
                </a:solidFill>
              </a:rPr>
              <a:t>discernimientos que la precisión pudiera excluir.</a:t>
            </a:r>
          </a:p>
          <a:p>
            <a:pPr algn="just"/>
            <a:r>
              <a:rPr lang="es-MX" sz="2000" dirty="0" smtClean="0">
                <a:solidFill>
                  <a:schemeClr val="tx1"/>
                </a:solidFill>
              </a:rPr>
              <a:t>4. Cualquier desarrollo se puede excluir en la metodología y se puede </a:t>
            </a:r>
          </a:p>
          <a:p>
            <a:pPr algn="just"/>
            <a:r>
              <a:rPr lang="es-MX" sz="2000" dirty="0" smtClean="0">
                <a:solidFill>
                  <a:schemeClr val="tx1"/>
                </a:solidFill>
              </a:rPr>
              <a:t>usar, de ser adecuada, en una situación particular.</a:t>
            </a:r>
            <a:endParaRPr lang="es-MX" sz="2000" dirty="0">
              <a:solidFill>
                <a:schemeClr val="tx1"/>
              </a:solidFill>
            </a:endParaRPr>
          </a:p>
        </p:txBody>
      </p:sp>
    </p:spTree>
    <p:extLst>
      <p:ext uri="{BB962C8B-B14F-4D97-AF65-F5344CB8AC3E}">
        <p14:creationId xmlns:p14="http://schemas.microsoft.com/office/powerpoint/2010/main" val="3524501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a:bodyPr>
          <a:lstStyle/>
          <a:p>
            <a:r>
              <a:rPr lang="es-MX" sz="2000" dirty="0" smtClean="0"/>
              <a:t>Paradigma de Russell Lincoln </a:t>
            </a:r>
            <a:r>
              <a:rPr lang="es-MX" sz="2000" dirty="0" err="1" smtClean="0"/>
              <a:t>Ackoff</a:t>
            </a:r>
            <a:endParaRPr lang="es-MX" sz="2000" dirty="0"/>
          </a:p>
        </p:txBody>
      </p:sp>
      <p:sp>
        <p:nvSpPr>
          <p:cNvPr id="3" name="2 Marcador de contenido"/>
          <p:cNvSpPr>
            <a:spLocks noGrp="1"/>
          </p:cNvSpPr>
          <p:nvPr>
            <p:ph idx="1"/>
          </p:nvPr>
        </p:nvSpPr>
        <p:spPr>
          <a:xfrm>
            <a:off x="457200" y="1196752"/>
            <a:ext cx="8229600" cy="4929411"/>
          </a:xfrm>
        </p:spPr>
        <p:txBody>
          <a:bodyPr>
            <a:normAutofit/>
          </a:bodyPr>
          <a:lstStyle/>
          <a:p>
            <a:pPr marL="0" indent="0" algn="just">
              <a:buNone/>
            </a:pPr>
            <a:endParaRPr lang="es-MX" sz="2000" dirty="0" smtClean="0"/>
          </a:p>
          <a:p>
            <a:pPr marL="0" indent="0" algn="just">
              <a:buNone/>
            </a:pPr>
            <a:r>
              <a:rPr lang="es-MX" sz="2000" dirty="0" err="1" smtClean="0"/>
              <a:t>Ackoff</a:t>
            </a:r>
            <a:r>
              <a:rPr lang="es-MX" sz="2000" dirty="0" smtClean="0"/>
              <a:t> (1979) menciona que su paradigma consiste en diseñar un futuro deseable e inventar formas de hacerlo realidad, enfocándose en la planeación </a:t>
            </a:r>
          </a:p>
          <a:p>
            <a:pPr marL="0" indent="0" algn="just">
              <a:buNone/>
            </a:pPr>
            <a:r>
              <a:rPr lang="es-MX" sz="2000" dirty="0" smtClean="0"/>
              <a:t>y diseño de sistemas.</a:t>
            </a:r>
          </a:p>
          <a:p>
            <a:pPr marL="0" indent="0" algn="just">
              <a:buNone/>
            </a:pPr>
            <a:r>
              <a:rPr lang="es-MX" sz="2000" dirty="0"/>
              <a:t>El paradigma de planeación propuesto por él lleva el nombre de </a:t>
            </a:r>
            <a:r>
              <a:rPr lang="es-MX" sz="2000" dirty="0" smtClean="0"/>
              <a:t>interactivo </a:t>
            </a:r>
            <a:r>
              <a:rPr lang="es-MX" sz="2000" dirty="0"/>
              <a:t>o proactivo y se basa en tres </a:t>
            </a:r>
            <a:r>
              <a:rPr lang="es-MX" sz="2000" dirty="0" smtClean="0"/>
              <a:t>principios:</a:t>
            </a:r>
          </a:p>
          <a:p>
            <a:pPr marL="0" indent="0" algn="just">
              <a:buNone/>
            </a:pPr>
            <a:r>
              <a:rPr lang="es-MX" sz="2000" dirty="0" smtClean="0"/>
              <a:t>1. El principio participativo. La mayoría de los planificadores creen que el beneficio principal de la planeación viene del plan que producen.</a:t>
            </a:r>
          </a:p>
          <a:p>
            <a:pPr marL="0" indent="0" algn="just">
              <a:buNone/>
            </a:pPr>
            <a:r>
              <a:rPr lang="es-MX" sz="2000" dirty="0" smtClean="0"/>
              <a:t>2. Principio  de  continuidad.  Los  planes  deberán  ser  continuamente  </a:t>
            </a:r>
          </a:p>
          <a:p>
            <a:pPr marL="0" indent="0" algn="just">
              <a:buNone/>
            </a:pPr>
            <a:r>
              <a:rPr lang="es-MX" sz="2000" dirty="0" smtClean="0"/>
              <a:t>revisados en virtud de:</a:t>
            </a:r>
          </a:p>
        </p:txBody>
      </p:sp>
    </p:spTree>
    <p:extLst>
      <p:ext uri="{BB962C8B-B14F-4D97-AF65-F5344CB8AC3E}">
        <p14:creationId xmlns:p14="http://schemas.microsoft.com/office/powerpoint/2010/main" val="1339789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764704"/>
            <a:ext cx="8229600" cy="3949899"/>
          </a:xfrm>
        </p:spPr>
        <p:txBody>
          <a:bodyPr>
            <a:normAutofit/>
          </a:bodyPr>
          <a:lstStyle/>
          <a:p>
            <a:pPr algn="just">
              <a:buFont typeface="Courier New" pitchFamily="49" charset="0"/>
              <a:buChar char="o"/>
            </a:pPr>
            <a:r>
              <a:rPr lang="es-MX" sz="2000" dirty="0" smtClean="0"/>
              <a:t>Su funcionamiento.</a:t>
            </a:r>
          </a:p>
          <a:p>
            <a:pPr algn="just">
              <a:buFont typeface="Courier New" pitchFamily="49" charset="0"/>
              <a:buChar char="o"/>
            </a:pPr>
            <a:r>
              <a:rPr lang="es-MX" sz="2000" dirty="0" smtClean="0"/>
              <a:t>Problemas inesperados y oportunidades que surgen.</a:t>
            </a:r>
          </a:p>
          <a:p>
            <a:pPr algn="just">
              <a:buFont typeface="Courier New" pitchFamily="49" charset="0"/>
              <a:buChar char="o"/>
            </a:pPr>
            <a:r>
              <a:rPr lang="es-MX" sz="2000" dirty="0" smtClean="0"/>
              <a:t>La  última  información,  conocimiento  y  comprensión  disponibles, mucho de lo cual se deriva del proceso de instrumentación.</a:t>
            </a:r>
          </a:p>
          <a:p>
            <a:pPr marL="0" indent="0" algn="just">
              <a:buNone/>
            </a:pPr>
            <a:endParaRPr lang="es-MX" sz="2000" dirty="0"/>
          </a:p>
          <a:p>
            <a:pPr marL="0" indent="0" algn="just">
              <a:buNone/>
            </a:pPr>
            <a:r>
              <a:rPr lang="es-MX" sz="2000" dirty="0" smtClean="0"/>
              <a:t>3. Principio holístico. Consta de dos partes:</a:t>
            </a:r>
          </a:p>
          <a:p>
            <a:pPr marL="0" indent="0" algn="just">
              <a:buNone/>
            </a:pPr>
            <a:r>
              <a:rPr lang="es-MX" sz="2000" dirty="0" smtClean="0"/>
              <a:t>•Todas las unidades que se encuentren en el mismo nivel en una organización  deberán  planearse  de  manera  simultánea  e  interdependiente.</a:t>
            </a:r>
          </a:p>
          <a:p>
            <a:pPr marL="0" indent="0" algn="just">
              <a:buNone/>
            </a:pPr>
            <a:r>
              <a:rPr lang="es-MX" sz="2000" dirty="0" smtClean="0"/>
              <a:t>•Ningún  nivel  en  algún  sistema  puede  planearse  efectivamente  sin involucrar a los demás.</a:t>
            </a:r>
            <a:endParaRPr lang="es-MX" sz="2000" dirty="0"/>
          </a:p>
        </p:txBody>
      </p:sp>
    </p:spTree>
    <p:extLst>
      <p:ext uri="{BB962C8B-B14F-4D97-AF65-F5344CB8AC3E}">
        <p14:creationId xmlns:p14="http://schemas.microsoft.com/office/powerpoint/2010/main" val="1737606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000" dirty="0" smtClean="0"/>
              <a:t>5.1 Metodología de los Sistemas </a:t>
            </a:r>
            <a:br>
              <a:rPr lang="es-MX" sz="2000" dirty="0" smtClean="0"/>
            </a:br>
            <a:r>
              <a:rPr lang="es-MX" sz="2000" dirty="0" smtClean="0"/>
              <a:t>Suaves de </a:t>
            </a:r>
            <a:r>
              <a:rPr lang="es-MX" sz="2000" dirty="0" err="1"/>
              <a:t>C</a:t>
            </a:r>
            <a:r>
              <a:rPr lang="es-MX" sz="2000" dirty="0" err="1" smtClean="0"/>
              <a:t>heckland</a:t>
            </a:r>
            <a:endParaRPr lang="es-MX" sz="2000" dirty="0"/>
          </a:p>
        </p:txBody>
      </p:sp>
      <p:sp>
        <p:nvSpPr>
          <p:cNvPr id="3" name="2 Marcador de contenido"/>
          <p:cNvSpPr>
            <a:spLocks noGrp="1"/>
          </p:cNvSpPr>
          <p:nvPr>
            <p:ph idx="1"/>
          </p:nvPr>
        </p:nvSpPr>
        <p:spPr/>
        <p:txBody>
          <a:bodyPr>
            <a:normAutofit/>
          </a:bodyPr>
          <a:lstStyle/>
          <a:p>
            <a:pPr marL="0" indent="0" algn="ctr">
              <a:buNone/>
            </a:pPr>
            <a:r>
              <a:rPr lang="es-MX" sz="2000" dirty="0" smtClean="0"/>
              <a:t>Esta metodología consiste de siete estadios:</a:t>
            </a:r>
          </a:p>
          <a:p>
            <a:pPr marL="457200" indent="-457200" algn="just">
              <a:buAutoNum type="arabicPeriod"/>
            </a:pPr>
            <a:r>
              <a:rPr lang="es-MX" sz="2000" dirty="0" smtClean="0"/>
              <a:t>Situación  no  estructurada  del  problema. Se  determina  el  mayor número posible de percepciones del problema y demás expresiones que  suceden  en  una  realidad  determinada,  con  ella  se  desarrolla  una construcción más detallada de las situaciones que acontecen.</a:t>
            </a:r>
          </a:p>
          <a:p>
            <a:pPr marL="457200" indent="-457200" algn="just">
              <a:buAutoNum type="arabicPeriod"/>
            </a:pPr>
            <a:r>
              <a:rPr lang="es-MX" sz="2000" dirty="0" smtClean="0"/>
              <a:t>Expresión </a:t>
            </a:r>
            <a:r>
              <a:rPr lang="es-MX" sz="2000" dirty="0"/>
              <a:t>del </a:t>
            </a:r>
            <a:r>
              <a:rPr lang="es-MX" sz="2000" dirty="0" smtClean="0"/>
              <a:t>problema. Los </a:t>
            </a:r>
            <a:r>
              <a:rPr lang="es-MX" sz="2000" dirty="0"/>
              <a:t>sucesos de la realidad problemática </a:t>
            </a:r>
            <a:r>
              <a:rPr lang="es-MX" sz="2000" dirty="0" smtClean="0"/>
              <a:t>deberán </a:t>
            </a:r>
            <a:r>
              <a:rPr lang="es-MX" sz="2000" dirty="0"/>
              <a:t>observarse con mayor claridad y precisión, despojándose </a:t>
            </a:r>
            <a:r>
              <a:rPr lang="es-MX" sz="2000" dirty="0" smtClean="0"/>
              <a:t>de conclusiones</a:t>
            </a:r>
            <a:r>
              <a:rPr lang="es-MX" sz="2000" dirty="0"/>
              <a:t>, puntos de vista y con la mayor neutralidad </a:t>
            </a:r>
            <a:r>
              <a:rPr lang="es-MX" sz="2000" dirty="0" smtClean="0"/>
              <a:t>posible</a:t>
            </a:r>
            <a:r>
              <a:rPr lang="es-MX" sz="2000" dirty="0"/>
              <a:t>; se describe la realidad en diagramas, recogiendo las </a:t>
            </a:r>
            <a:r>
              <a:rPr lang="es-MX" sz="2000" dirty="0" smtClean="0"/>
              <a:t>interrelaciones </a:t>
            </a:r>
            <a:r>
              <a:rPr lang="es-MX" sz="2000" dirty="0"/>
              <a:t>entre los elementos en función de lo que </a:t>
            </a:r>
            <a:r>
              <a:rPr lang="es-MX" sz="2000" dirty="0" smtClean="0"/>
              <a:t>hacen. </a:t>
            </a:r>
          </a:p>
          <a:p>
            <a:pPr marL="457200" indent="-457200" algn="just">
              <a:buAutoNum type="arabicPeriod"/>
            </a:pPr>
            <a:r>
              <a:rPr lang="es-MX" sz="2000" dirty="0" smtClean="0"/>
              <a:t>Una  vez  determinado el diagrama se podrán seleccionar los sistemas “candidatos a problemas”, de las diferentes expresiones registradas ideográficamente</a:t>
            </a:r>
            <a:r>
              <a:rPr lang="es-MX" sz="2000" dirty="0"/>
              <a:t>.</a:t>
            </a:r>
            <a:endParaRPr lang="es-MX" sz="2000" dirty="0" smtClean="0"/>
          </a:p>
          <a:p>
            <a:pPr marL="457200" indent="-457200">
              <a:buAutoNum type="arabicPeriod"/>
            </a:pPr>
            <a:endParaRPr lang="es-MX" sz="2000" dirty="0"/>
          </a:p>
          <a:p>
            <a:pPr marL="457200" indent="-457200">
              <a:buAutoNum type="arabicPeriod"/>
            </a:pPr>
            <a:endParaRPr lang="es-MX" sz="2000" dirty="0"/>
          </a:p>
        </p:txBody>
      </p:sp>
    </p:spTree>
    <p:extLst>
      <p:ext uri="{BB962C8B-B14F-4D97-AF65-F5344CB8AC3E}">
        <p14:creationId xmlns:p14="http://schemas.microsoft.com/office/powerpoint/2010/main" val="3115494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764704"/>
            <a:ext cx="8229600" cy="5832648"/>
          </a:xfrm>
        </p:spPr>
        <p:txBody>
          <a:bodyPr>
            <a:normAutofit/>
          </a:bodyPr>
          <a:lstStyle/>
          <a:p>
            <a:pPr marL="0" indent="0" algn="just">
              <a:buNone/>
            </a:pPr>
            <a:r>
              <a:rPr lang="es-MX" sz="2000" dirty="0" smtClean="0"/>
              <a:t>4. Modelos  conceptuales. Una  vez  descrita  la  definición  básica,  se  genera un modelo conceptual de lo expresado en ella que deberá incluir las actividades  necesarias  para  lograr  la  transformación  descrita en la definición.</a:t>
            </a:r>
          </a:p>
          <a:p>
            <a:pPr marL="0" indent="0" algn="just">
              <a:buNone/>
            </a:pPr>
            <a:endParaRPr lang="es-MX" sz="2000" dirty="0" smtClean="0"/>
          </a:p>
          <a:p>
            <a:pPr marL="0" indent="0" algn="just">
              <a:buNone/>
            </a:pPr>
            <a:r>
              <a:rPr lang="es-MX" sz="2000" dirty="0" smtClean="0"/>
              <a:t>5. Comparación de los modelos conceptuales con la expresión del problema. Se comparan los modelos que se van estableciendo con un modelo general de cualquier sistema de actividad humana, denominado  modelo  de  “sistema formal”,  a  fin  de  eliminar  deficiencias.</a:t>
            </a:r>
          </a:p>
          <a:p>
            <a:pPr marL="0" indent="0" algn="just">
              <a:buNone/>
            </a:pPr>
            <a:endParaRPr lang="es-MX" sz="2000" dirty="0" smtClean="0"/>
          </a:p>
          <a:p>
            <a:pPr marL="0" indent="0" algn="just">
              <a:buNone/>
            </a:pPr>
            <a:r>
              <a:rPr lang="es-MX" sz="2000" dirty="0" smtClean="0"/>
              <a:t>6. Cambios   deseables   viables.   Estos   cambios   se   efectúan   en   elementos  o  realidades  dinámicas,  modificándose  para  mejorar  o  empeorar  la  situación,  afectan  los  procesos  de  información,  los  cambios  tecnológicos  en  las  actividades  emergentes  de  los  elementos interactuantes en las estructuras estáticas, etcétera.</a:t>
            </a:r>
            <a:endParaRPr lang="es-MX" sz="2000" dirty="0"/>
          </a:p>
        </p:txBody>
      </p:sp>
    </p:spTree>
    <p:extLst>
      <p:ext uri="{BB962C8B-B14F-4D97-AF65-F5344CB8AC3E}">
        <p14:creationId xmlns:p14="http://schemas.microsoft.com/office/powerpoint/2010/main" val="1812759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908720"/>
            <a:ext cx="8291264" cy="5793507"/>
          </a:xfrm>
        </p:spPr>
        <p:txBody>
          <a:bodyPr>
            <a:noAutofit/>
          </a:bodyPr>
          <a:lstStyle/>
          <a:p>
            <a:pPr marL="0" indent="0">
              <a:buNone/>
            </a:pPr>
            <a:r>
              <a:rPr lang="es-MX" sz="1600" dirty="0" smtClean="0"/>
              <a:t>7. Acción  para  mejorar  la  situación  del  problema. Una  vez  que  se  han acordado los cambios, la habilitación en la realidad quizá sea inmediata o su introducción quizá cambie la situación, de forma que aunque el problema generalmente percibido haya sido eliminado, emergen otros nuevos. </a:t>
            </a:r>
          </a:p>
          <a:p>
            <a:pPr marL="0" indent="0">
              <a:buNone/>
            </a:pPr>
            <a:endParaRPr lang="es-MX" sz="1600" dirty="0"/>
          </a:p>
          <a:p>
            <a:pPr marL="0" indent="0" algn="ctr">
              <a:buNone/>
            </a:pPr>
            <a:r>
              <a:rPr lang="es-MX" sz="1600" dirty="0" smtClean="0"/>
              <a:t> Las “Definiciones Raíz” </a:t>
            </a:r>
          </a:p>
          <a:p>
            <a:pPr marL="0" indent="0" algn="just">
              <a:buNone/>
            </a:pPr>
            <a:r>
              <a:rPr lang="es-MX" sz="1600" dirty="0" smtClean="0"/>
              <a:t>Deben incluir lo que </a:t>
            </a:r>
            <a:r>
              <a:rPr lang="es-MX" sz="1600" dirty="0" err="1" smtClean="0"/>
              <a:t>Checkland</a:t>
            </a:r>
            <a:r>
              <a:rPr lang="es-MX" sz="1600" dirty="0" smtClean="0"/>
              <a:t> denomina CATOWE que es un mnemónico de seis características cruciales:</a:t>
            </a:r>
          </a:p>
          <a:p>
            <a:pPr marL="0" indent="0" algn="just">
              <a:buNone/>
            </a:pPr>
            <a:r>
              <a:rPr lang="es-MX" sz="1600" b="1" dirty="0" smtClean="0"/>
              <a:t>C </a:t>
            </a:r>
            <a:r>
              <a:rPr lang="es-MX" sz="1600" dirty="0" smtClean="0"/>
              <a:t>Clientes, que son las víctimas o beneficiarios de la actividad del sistema.</a:t>
            </a:r>
          </a:p>
          <a:p>
            <a:pPr marL="0" indent="0" algn="just">
              <a:buNone/>
            </a:pPr>
            <a:r>
              <a:rPr lang="es-MX" sz="1600" b="1" dirty="0" smtClean="0"/>
              <a:t>A</a:t>
            </a:r>
            <a:r>
              <a:rPr lang="es-MX" sz="1600" dirty="0" smtClean="0"/>
              <a:t> </a:t>
            </a:r>
            <a:r>
              <a:rPr lang="es-MX" sz="1600" dirty="0"/>
              <a:t>A</a:t>
            </a:r>
            <a:r>
              <a:rPr lang="es-MX" sz="1600" dirty="0" smtClean="0"/>
              <a:t>ctores, que son las personas que llevan a cabo una o más de las actividades en el sistema.</a:t>
            </a:r>
          </a:p>
          <a:p>
            <a:pPr marL="0" indent="0" algn="just">
              <a:buNone/>
            </a:pPr>
            <a:r>
              <a:rPr lang="es-MX" sz="1600" b="1" dirty="0" smtClean="0"/>
              <a:t>T </a:t>
            </a:r>
            <a:r>
              <a:rPr lang="es-MX" sz="1600" dirty="0" smtClean="0"/>
              <a:t>es el proceso de Transformación de un sistema de actividad humana, que se puede expresar como la conversión de una entrada en una salida.</a:t>
            </a:r>
          </a:p>
          <a:p>
            <a:pPr marL="0" indent="0" algn="just">
              <a:buNone/>
            </a:pPr>
            <a:r>
              <a:rPr lang="es-MX" sz="1600" b="1" dirty="0" smtClean="0"/>
              <a:t>O </a:t>
            </a:r>
            <a:r>
              <a:rPr lang="es-MX" sz="1600" dirty="0" smtClean="0"/>
              <a:t>(de </a:t>
            </a:r>
            <a:r>
              <a:rPr lang="es-MX" sz="1600" i="1" dirty="0" err="1" smtClean="0"/>
              <a:t>Owner</a:t>
            </a:r>
            <a:r>
              <a:rPr lang="es-MX" sz="1600" dirty="0" smtClean="0"/>
              <a:t>, en  inglés,  dueño  o  poseedor)  es  la  persona  o  personas  que podrían modificar o demoler el sistema.</a:t>
            </a:r>
          </a:p>
          <a:p>
            <a:pPr marL="0" indent="0" algn="just">
              <a:buNone/>
            </a:pPr>
            <a:r>
              <a:rPr lang="es-MX" sz="1600" b="1" dirty="0" smtClean="0"/>
              <a:t>W</a:t>
            </a:r>
            <a:r>
              <a:rPr lang="es-MX" sz="1600" dirty="0" smtClean="0"/>
              <a:t> (de </a:t>
            </a:r>
            <a:r>
              <a:rPr lang="es-MX" sz="1600" i="1" dirty="0" err="1" smtClean="0"/>
              <a:t>Weltnaschauung</a:t>
            </a:r>
            <a:r>
              <a:rPr lang="es-MX" sz="1600" dirty="0" smtClean="0"/>
              <a:t>, en alemán, visiones del mundo) representa las diferentes visiones que se pueden tener de la situación problemática.</a:t>
            </a:r>
          </a:p>
          <a:p>
            <a:pPr marL="0" indent="0" algn="just">
              <a:buNone/>
            </a:pPr>
            <a:r>
              <a:rPr lang="es-MX" sz="1600" b="1" dirty="0" smtClean="0"/>
              <a:t>E</a:t>
            </a:r>
            <a:r>
              <a:rPr lang="es-MX" sz="1600" dirty="0" smtClean="0"/>
              <a:t> (de </a:t>
            </a:r>
            <a:r>
              <a:rPr lang="es-MX" sz="1600" i="1" dirty="0" err="1" smtClean="0"/>
              <a:t>Environment</a:t>
            </a:r>
            <a:r>
              <a:rPr lang="es-MX" sz="1600" dirty="0" smtClean="0"/>
              <a:t>, en inglés, medio ambiente), las restricciones del entorno, es decir, características del </a:t>
            </a:r>
            <a:r>
              <a:rPr lang="es-MX" sz="1600" dirty="0" err="1" smtClean="0"/>
              <a:t>suprasistema</a:t>
            </a:r>
            <a:r>
              <a:rPr lang="es-MX" sz="1600" dirty="0" smtClean="0"/>
              <a:t> que se deben asumir como dadas. </a:t>
            </a:r>
            <a:endParaRPr lang="es-MX" sz="1600" dirty="0"/>
          </a:p>
        </p:txBody>
      </p:sp>
    </p:spTree>
    <p:extLst>
      <p:ext uri="{BB962C8B-B14F-4D97-AF65-F5344CB8AC3E}">
        <p14:creationId xmlns:p14="http://schemas.microsoft.com/office/powerpoint/2010/main" val="3352703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998984"/>
          </a:xfrm>
        </p:spPr>
        <p:txBody>
          <a:bodyPr>
            <a:normAutofit/>
          </a:bodyPr>
          <a:lstStyle/>
          <a:p>
            <a:r>
              <a:rPr lang="es-MX" sz="2000" dirty="0"/>
              <a:t>M</a:t>
            </a:r>
            <a:r>
              <a:rPr lang="es-MX" sz="2000" dirty="0" smtClean="0"/>
              <a:t>etodología de </a:t>
            </a:r>
            <a:r>
              <a:rPr lang="es-MX" sz="2000" dirty="0"/>
              <a:t>E</a:t>
            </a:r>
            <a:r>
              <a:rPr lang="es-MX" sz="2000" dirty="0" smtClean="0"/>
              <a:t>ric </a:t>
            </a:r>
            <a:r>
              <a:rPr lang="es-MX" sz="2000" dirty="0" err="1"/>
              <a:t>T</a:t>
            </a:r>
            <a:r>
              <a:rPr lang="es-MX" sz="2000" dirty="0" err="1" smtClean="0"/>
              <a:t>rist</a:t>
            </a:r>
            <a:r>
              <a:rPr lang="es-MX" sz="2000" dirty="0" smtClean="0"/>
              <a:t> y </a:t>
            </a:r>
            <a:r>
              <a:rPr lang="es-MX" sz="2000" dirty="0"/>
              <a:t>F</a:t>
            </a:r>
            <a:r>
              <a:rPr lang="es-MX" sz="2000" dirty="0" smtClean="0"/>
              <a:t>red </a:t>
            </a:r>
            <a:r>
              <a:rPr lang="es-MX" sz="2000" dirty="0" err="1"/>
              <a:t>E</a:t>
            </a:r>
            <a:r>
              <a:rPr lang="es-MX" sz="2000" dirty="0" err="1" smtClean="0"/>
              <a:t>mery</a:t>
            </a:r>
            <a:endParaRPr lang="es-MX" sz="2000" dirty="0"/>
          </a:p>
        </p:txBody>
      </p:sp>
      <p:sp>
        <p:nvSpPr>
          <p:cNvPr id="3" name="2 Marcador de contenido"/>
          <p:cNvSpPr>
            <a:spLocks noGrp="1"/>
          </p:cNvSpPr>
          <p:nvPr>
            <p:ph idx="1"/>
          </p:nvPr>
        </p:nvSpPr>
        <p:spPr>
          <a:xfrm>
            <a:off x="457200" y="1268760"/>
            <a:ext cx="8229600" cy="4857403"/>
          </a:xfrm>
        </p:spPr>
        <p:txBody>
          <a:bodyPr>
            <a:normAutofit fontScale="92500" lnSpcReduction="20000"/>
          </a:bodyPr>
          <a:lstStyle/>
          <a:p>
            <a:pPr marL="0" indent="0">
              <a:buNone/>
            </a:pPr>
            <a:r>
              <a:rPr lang="es-MX" sz="2000" dirty="0" smtClean="0"/>
              <a:t>Esta  metodología  se  basa  en  la  conferencia  de  búsqueda,  la  cual  se  enfoca  en crear organizaciones de aprendizaje centradas en los conceptos y las prácticas de la democratización en las organizaciones, como una forma de romper el círculo vicioso de falta de destrezas, apatía y disociación.</a:t>
            </a:r>
          </a:p>
          <a:p>
            <a:pPr marL="0" indent="0">
              <a:buNone/>
            </a:pPr>
            <a:endParaRPr lang="es-MX" sz="2000" dirty="0" smtClean="0"/>
          </a:p>
          <a:p>
            <a:pPr marL="0" indent="0" algn="ctr">
              <a:buNone/>
            </a:pPr>
            <a:r>
              <a:rPr lang="es-MX" sz="2000" dirty="0" smtClean="0"/>
              <a:t>Qué determina y en qué consiste</a:t>
            </a:r>
          </a:p>
          <a:p>
            <a:pPr marL="0" indent="0">
              <a:buNone/>
            </a:pPr>
            <a:r>
              <a:rPr lang="es-MX" sz="2000" dirty="0" smtClean="0"/>
              <a:t>La conferencia de búsqueda determina:</a:t>
            </a:r>
          </a:p>
          <a:p>
            <a:pPr marL="0" indent="0">
              <a:buNone/>
            </a:pPr>
            <a:r>
              <a:rPr lang="es-MX" sz="2000" dirty="0" smtClean="0"/>
              <a:t>•Cambios en el mundo que nos rodea.</a:t>
            </a:r>
          </a:p>
          <a:p>
            <a:pPr marL="0" indent="0">
              <a:buNone/>
            </a:pPr>
            <a:r>
              <a:rPr lang="es-MX" sz="2000" dirty="0" smtClean="0"/>
              <a:t>•Futuros deseables y futuros más probables.</a:t>
            </a:r>
          </a:p>
          <a:p>
            <a:pPr marL="0" indent="0">
              <a:buNone/>
            </a:pPr>
            <a:r>
              <a:rPr lang="es-MX" sz="2000" dirty="0" smtClean="0"/>
              <a:t>•¿Qué ha originado nuestra situación actual? (Historia).</a:t>
            </a:r>
          </a:p>
          <a:p>
            <a:pPr marL="0" indent="0">
              <a:buNone/>
            </a:pPr>
            <a:r>
              <a:rPr lang="es-MX" sz="2000" dirty="0" smtClean="0"/>
              <a:t>•Análisis del presente.</a:t>
            </a:r>
          </a:p>
          <a:p>
            <a:pPr marL="0" indent="0">
              <a:buNone/>
            </a:pPr>
            <a:r>
              <a:rPr lang="es-MX" sz="2000" dirty="0" smtClean="0"/>
              <a:t>•Sistema deseable.</a:t>
            </a:r>
          </a:p>
          <a:p>
            <a:pPr marL="0" indent="0">
              <a:buNone/>
            </a:pPr>
            <a:r>
              <a:rPr lang="es-MX" sz="2000" dirty="0" smtClean="0"/>
              <a:t>•Obstáculos.</a:t>
            </a:r>
          </a:p>
          <a:p>
            <a:pPr marL="0" indent="0">
              <a:buNone/>
            </a:pPr>
            <a:r>
              <a:rPr lang="es-MX" sz="2000" dirty="0" smtClean="0"/>
              <a:t>•Sistema deseable y factible (objetivos estratégicos).</a:t>
            </a:r>
          </a:p>
          <a:p>
            <a:pPr marL="0" indent="0">
              <a:buNone/>
            </a:pPr>
            <a:r>
              <a:rPr lang="es-MX" sz="2000" dirty="0" smtClean="0"/>
              <a:t>•Planes de acción.</a:t>
            </a:r>
          </a:p>
          <a:p>
            <a:pPr marL="0" indent="0">
              <a:buNone/>
            </a:pPr>
            <a:r>
              <a:rPr lang="es-MX" sz="2000" dirty="0" smtClean="0"/>
              <a:t>•Seguimiento.</a:t>
            </a:r>
          </a:p>
          <a:p>
            <a:pPr marL="0" indent="0">
              <a:buNone/>
            </a:pPr>
            <a:r>
              <a:rPr lang="es-MX" sz="2000" dirty="0" smtClean="0"/>
              <a:t>•Crecimiento de la comunidad y su difusión al través de la instrumentación.</a:t>
            </a:r>
            <a:endParaRPr lang="es-MX" sz="2000" dirty="0"/>
          </a:p>
        </p:txBody>
      </p:sp>
    </p:spTree>
    <p:extLst>
      <p:ext uri="{BB962C8B-B14F-4D97-AF65-F5344CB8AC3E}">
        <p14:creationId xmlns:p14="http://schemas.microsoft.com/office/powerpoint/2010/main" val="1882959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229600" cy="504056"/>
          </a:xfrm>
        </p:spPr>
        <p:txBody>
          <a:bodyPr>
            <a:normAutofit/>
          </a:bodyPr>
          <a:lstStyle/>
          <a:p>
            <a:r>
              <a:rPr lang="es-MX" sz="2000" dirty="0" smtClean="0"/>
              <a:t>Fases de la Conferencia de Búsqueda</a:t>
            </a:r>
            <a:endParaRPr lang="es-MX" sz="20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buNone/>
            </a:pPr>
            <a:r>
              <a:rPr lang="es-MX" sz="2000" dirty="0" smtClean="0"/>
              <a:t>Fase 1. Exploración del medio ambiente. </a:t>
            </a:r>
          </a:p>
          <a:p>
            <a:pPr marL="0" indent="0">
              <a:buNone/>
            </a:pPr>
            <a:r>
              <a:rPr lang="es-MX" sz="2000" dirty="0" smtClean="0"/>
              <a:t>Fase </a:t>
            </a:r>
            <a:r>
              <a:rPr lang="es-MX" sz="2000" dirty="0"/>
              <a:t>2. Situación pasada, actual y futura del </a:t>
            </a:r>
            <a:r>
              <a:rPr lang="es-MX" sz="2000" dirty="0" smtClean="0"/>
              <a:t>sistema.</a:t>
            </a:r>
            <a:endParaRPr lang="es-MX" sz="2000" dirty="0"/>
          </a:p>
          <a:p>
            <a:pPr marL="0" indent="0">
              <a:buNone/>
            </a:pPr>
            <a:r>
              <a:rPr lang="es-MX" sz="2000" dirty="0" smtClean="0"/>
              <a:t>Fase 3. Imagen del estado deseado.</a:t>
            </a:r>
          </a:p>
          <a:p>
            <a:pPr marL="0" indent="0">
              <a:buNone/>
            </a:pPr>
            <a:r>
              <a:rPr lang="es-MX" sz="2000" dirty="0" smtClean="0"/>
              <a:t>Fase </a:t>
            </a:r>
            <a:r>
              <a:rPr lang="es-MX" sz="2000" dirty="0"/>
              <a:t>4. Restricciones y </a:t>
            </a:r>
            <a:r>
              <a:rPr lang="es-MX" sz="2000" dirty="0" smtClean="0"/>
              <a:t>oportunidades.</a:t>
            </a:r>
          </a:p>
          <a:p>
            <a:pPr marL="0" indent="0">
              <a:buNone/>
            </a:pPr>
            <a:r>
              <a:rPr lang="es-MX" sz="2000" dirty="0" smtClean="0"/>
              <a:t>Fase </a:t>
            </a:r>
            <a:r>
              <a:rPr lang="es-MX" sz="2000" dirty="0"/>
              <a:t>5. Proyectos de acción. </a:t>
            </a:r>
          </a:p>
          <a:p>
            <a:pPr marL="0" indent="0">
              <a:buNone/>
            </a:pPr>
            <a:endParaRPr lang="es-MX" sz="2000" dirty="0"/>
          </a:p>
          <a:p>
            <a:pPr marL="0" indent="0">
              <a:buNone/>
            </a:pPr>
            <a:endParaRPr lang="es-MX" sz="2000" dirty="0"/>
          </a:p>
          <a:p>
            <a:pPr marL="0" indent="0">
              <a:buNone/>
            </a:pPr>
            <a:endParaRPr lang="es-MX" sz="2000" dirty="0" smtClean="0"/>
          </a:p>
        </p:txBody>
      </p:sp>
    </p:spTree>
    <p:extLst>
      <p:ext uri="{BB962C8B-B14F-4D97-AF65-F5344CB8AC3E}">
        <p14:creationId xmlns:p14="http://schemas.microsoft.com/office/powerpoint/2010/main" val="40144304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f5b6cbef9d1f19abce3bffd6408d1f647c32"/>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1577</Words>
  <Application>Microsoft Office PowerPoint</Application>
  <PresentationFormat>Presentación en pantalla (4:3)</PresentationFormat>
  <Paragraphs>131</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Courier New</vt:lpstr>
      <vt:lpstr>Tema de Office</vt:lpstr>
      <vt:lpstr>Capítulo 5 Metodología de los  Sistemas Blandos (suaves)</vt:lpstr>
      <vt:lpstr>Metodologías de Sistemas Blandos</vt:lpstr>
      <vt:lpstr>Paradigma de Russell Lincoln Ackoff</vt:lpstr>
      <vt:lpstr>Presentación de PowerPoint</vt:lpstr>
      <vt:lpstr>5.1 Metodología de los Sistemas  Suaves de Checkland</vt:lpstr>
      <vt:lpstr>Presentación de PowerPoint</vt:lpstr>
      <vt:lpstr>Presentación de PowerPoint</vt:lpstr>
      <vt:lpstr>Metodología de Eric Trist y Fred Emery</vt:lpstr>
      <vt:lpstr>Fases de la Conferencia de Búsqueda</vt:lpstr>
      <vt:lpstr>5.2 EL SISTEMA DE ACTIVIDAD HUMANA  COMO UN LENGUAJE DE MODELACIÓN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5 Metodología de los  Sistemas Blandos (suaves)</dc:title>
  <dc:creator>user</dc:creator>
  <cp:lastModifiedBy>hvela</cp:lastModifiedBy>
  <cp:revision>24</cp:revision>
  <dcterms:created xsi:type="dcterms:W3CDTF">2016-08-30T11:39:48Z</dcterms:created>
  <dcterms:modified xsi:type="dcterms:W3CDTF">2016-09-21T16:56:59Z</dcterms:modified>
</cp:coreProperties>
</file>