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203515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298147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238649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114101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407414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316715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287439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35967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33416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135952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BDDECC-28EB-4AA1-AC54-78B7CA3AC150}"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76B81ED-CEAB-4170-AF46-A23C1EF3B2C0}" type="slidenum">
              <a:rPr lang="es-MX" smtClean="0"/>
              <a:t>‹Nº›</a:t>
            </a:fld>
            <a:endParaRPr lang="es-MX"/>
          </a:p>
        </p:txBody>
      </p:sp>
    </p:spTree>
    <p:extLst>
      <p:ext uri="{BB962C8B-B14F-4D97-AF65-F5344CB8AC3E}">
        <p14:creationId xmlns:p14="http://schemas.microsoft.com/office/powerpoint/2010/main" val="16230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DDECC-28EB-4AA1-AC54-78B7CA3AC150}"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B81ED-CEAB-4170-AF46-A23C1EF3B2C0}" type="slidenum">
              <a:rPr lang="es-MX" smtClean="0"/>
              <a:t>‹Nº›</a:t>
            </a:fld>
            <a:endParaRPr lang="es-MX"/>
          </a:p>
        </p:txBody>
      </p:sp>
    </p:spTree>
    <p:extLst>
      <p:ext uri="{BB962C8B-B14F-4D97-AF65-F5344CB8AC3E}">
        <p14:creationId xmlns:p14="http://schemas.microsoft.com/office/powerpoint/2010/main" val="1666025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874639"/>
          </a:xfrm>
        </p:spPr>
        <p:txBody>
          <a:bodyPr>
            <a:noAutofit/>
          </a:bodyPr>
          <a:lstStyle/>
          <a:p>
            <a:r>
              <a:rPr lang="es-MX" sz="4000" dirty="0" smtClean="0"/>
              <a:t>CAPÍTULO 2</a:t>
            </a:r>
            <a:br>
              <a:rPr lang="es-MX" sz="4000" dirty="0" smtClean="0"/>
            </a:br>
            <a:r>
              <a:rPr lang="es-MX" sz="4000" dirty="0" smtClean="0"/>
              <a:t>La profesión de ingeniero</a:t>
            </a:r>
            <a:endParaRPr lang="es-MX" sz="4000" dirty="0"/>
          </a:p>
        </p:txBody>
      </p:sp>
    </p:spTree>
    <p:extLst>
      <p:ext uri="{BB962C8B-B14F-4D97-AF65-F5344CB8AC3E}">
        <p14:creationId xmlns:p14="http://schemas.microsoft.com/office/powerpoint/2010/main" val="225363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a:bodyPr>
          <a:lstStyle/>
          <a:p>
            <a:pPr>
              <a:buFont typeface="Wingdings" pitchFamily="2" charset="2"/>
              <a:buChar char="ü"/>
            </a:pPr>
            <a:r>
              <a:rPr lang="es-MX" sz="2000" dirty="0" smtClean="0"/>
              <a:t>Habilidades del ingeniero:</a:t>
            </a:r>
          </a:p>
          <a:p>
            <a:pPr marL="0" indent="0" algn="just">
              <a:buNone/>
            </a:pPr>
            <a:r>
              <a:rPr lang="es-MX" sz="2000" u="sng" dirty="0" smtClean="0"/>
              <a:t>El diseño </a:t>
            </a:r>
            <a:r>
              <a:rPr lang="es-MX" sz="2000" dirty="0" smtClean="0"/>
              <a:t>es la parte medular de la ingeniería; todo lo que se efectúa para resolver un problema se hace mediante ese procedimiento. </a:t>
            </a:r>
            <a:r>
              <a:rPr lang="es-MX" sz="2000" u="sng" dirty="0" smtClean="0"/>
              <a:t>La idoneidad </a:t>
            </a:r>
            <a:r>
              <a:rPr lang="es-MX" sz="2000" dirty="0" smtClean="0"/>
              <a:t>que se tenga en el diseño dependerá grandemente de la capacidad inventiva, de modo que esta es también una importante cualidad. Un método para predecir el funcionamiento de </a:t>
            </a:r>
            <a:r>
              <a:rPr lang="es-MX" sz="2000" u="sng" dirty="0" smtClean="0"/>
              <a:t>las soluciones alternativas</a:t>
            </a:r>
            <a:r>
              <a:rPr lang="es-MX" sz="2000" dirty="0" smtClean="0"/>
              <a:t> es el uso del criterio personal, otro son las matemáticas y otro más la simulación, es decir, la experimentación en que se utiliza un sustituto del objeto real. Se tiene que </a:t>
            </a:r>
            <a:r>
              <a:rPr lang="es-MX" sz="2000" u="sng" dirty="0" smtClean="0"/>
              <a:t>experimentar</a:t>
            </a:r>
            <a:r>
              <a:rPr lang="es-MX" sz="2000" dirty="0" smtClean="0"/>
              <a:t>, lo que significa que hay que saber cómo preparar un experimento con el propósito de obtener una cantidad máxima de información confiable con un mínimo de tiempo y de costo.</a:t>
            </a:r>
          </a:p>
          <a:p>
            <a:pPr marL="0" indent="0" algn="just">
              <a:buNone/>
            </a:pPr>
            <a:r>
              <a:rPr lang="es-MX" sz="2000" dirty="0"/>
              <a:t>L</a:t>
            </a:r>
            <a:r>
              <a:rPr lang="es-MX" sz="2000" dirty="0" smtClean="0"/>
              <a:t>a aptitud para </a:t>
            </a:r>
            <a:r>
              <a:rPr lang="es-MX" sz="2000" u="sng" dirty="0" smtClean="0"/>
              <a:t>deducir conclusiones </a:t>
            </a:r>
            <a:r>
              <a:rPr lang="es-MX" sz="2000" dirty="0" smtClean="0"/>
              <a:t>inteligentes a partir de observaciones. Aun cuando las mediciones son de naturaleza simple, la acertada interpretación de ellas no es tan directa como podría creerse.</a:t>
            </a:r>
            <a:endParaRPr lang="es-MX" sz="2000" dirty="0"/>
          </a:p>
        </p:txBody>
      </p:sp>
    </p:spTree>
    <p:extLst>
      <p:ext uri="{BB962C8B-B14F-4D97-AF65-F5344CB8AC3E}">
        <p14:creationId xmlns:p14="http://schemas.microsoft.com/office/powerpoint/2010/main" val="2149374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659829"/>
            <a:ext cx="8229600" cy="5505475"/>
          </a:xfrm>
        </p:spPr>
        <p:txBody>
          <a:bodyPr>
            <a:normAutofit/>
          </a:bodyPr>
          <a:lstStyle/>
          <a:p>
            <a:pPr marL="0" indent="0" algn="just">
              <a:buNone/>
            </a:pPr>
            <a:r>
              <a:rPr lang="es-MX" sz="2000" dirty="0" smtClean="0"/>
              <a:t>La </a:t>
            </a:r>
            <a:r>
              <a:rPr lang="es-MX" sz="2000" u="sng" dirty="0" smtClean="0"/>
              <a:t>habilidad de pensamiento </a:t>
            </a:r>
            <a:r>
              <a:rPr lang="es-MX" sz="2000" dirty="0" smtClean="0"/>
              <a:t>no deberá desperdiciarse en ningún trabajo que se realice. Una de las principales metas de una educación en ingeniería es el vigorizar las aptitudes de </a:t>
            </a:r>
            <a:r>
              <a:rPr lang="es-MX" sz="2000" u="sng" dirty="0" smtClean="0"/>
              <a:t>razonamiento</a:t>
            </a:r>
            <a:r>
              <a:rPr lang="es-MX" sz="2000" dirty="0" smtClean="0"/>
              <a:t>, </a:t>
            </a:r>
            <a:r>
              <a:rPr lang="es-MX" sz="2000" u="sng" dirty="0" smtClean="0"/>
              <a:t>análisis</a:t>
            </a:r>
            <a:r>
              <a:rPr lang="es-MX" sz="2000" dirty="0" smtClean="0"/>
              <a:t> y otras capacidades mentales. Uno de los objetivos esenciales en la educación de la ingeniería es el contribuir al desarrollo de las habilidades del pensamiento. No hay que subestimar la importancia de la aptitud en </a:t>
            </a:r>
            <a:r>
              <a:rPr lang="es-MX" sz="2000" u="sng" dirty="0" smtClean="0"/>
              <a:t>la comunicación</a:t>
            </a:r>
            <a:r>
              <a:rPr lang="es-MX" sz="2000" dirty="0" smtClean="0"/>
              <a:t>. Se debe ser capaz de expresarse clara y concisamente si se aspira a ser un excelente ingeniero, y líder de un igualmente excelente grupo de trabajo.</a:t>
            </a: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01008"/>
            <a:ext cx="6812585"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7478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a:buFont typeface="Wingdings" pitchFamily="2" charset="2"/>
              <a:buChar char="ü"/>
            </a:pPr>
            <a:r>
              <a:rPr lang="es-MX" sz="2000" dirty="0" smtClean="0"/>
              <a:t>Actitud del ingeniero: </a:t>
            </a:r>
          </a:p>
          <a:p>
            <a:pPr marL="0" indent="0" algn="just">
              <a:buNone/>
            </a:pPr>
            <a:r>
              <a:rPr lang="es-MX" sz="2000" dirty="0" smtClean="0"/>
              <a:t>Ciertas cualidades que deben emplearse en la resolución de problemas no son ni conocimientos de hechos reales, ni habilidades. En conjunto constituyen lo que se describe mejor como una actitud o punto de vista del ingeniero.</a:t>
            </a:r>
            <a:endParaRPr lang="es-MX"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492896"/>
            <a:ext cx="6696744" cy="1355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4869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obligación profesional incluye:</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4850" y="2111767"/>
            <a:ext cx="8034300" cy="3502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3976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conciencia profesional del ingeniero lo motiva a:</a:t>
            </a:r>
            <a:endParaRPr lang="es-MX"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83192"/>
            <a:ext cx="8229600" cy="315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294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Habilidades intelectuales del ingeniero</a:t>
            </a:r>
            <a:endParaRPr lang="es-MX" sz="2800" dirty="0"/>
          </a:p>
        </p:txBody>
      </p:sp>
      <p:sp>
        <p:nvSpPr>
          <p:cNvPr id="3" name="2 Marcador de contenido"/>
          <p:cNvSpPr>
            <a:spLocks noGrp="1"/>
          </p:cNvSpPr>
          <p:nvPr>
            <p:ph idx="1"/>
          </p:nvPr>
        </p:nvSpPr>
        <p:spPr/>
        <p:txBody>
          <a:bodyPr>
            <a:normAutofit fontScale="92500" lnSpcReduction="10000"/>
          </a:bodyPr>
          <a:lstStyle/>
          <a:p>
            <a:pPr>
              <a:buFont typeface="Wingdings" pitchFamily="2" charset="2"/>
              <a:buChar char="v"/>
            </a:pPr>
            <a:r>
              <a:rPr lang="es-MX" sz="2000" dirty="0" smtClean="0"/>
              <a:t>Habilidad en diseño.</a:t>
            </a:r>
          </a:p>
          <a:p>
            <a:pPr>
              <a:buFont typeface="Wingdings" pitchFamily="2" charset="2"/>
              <a:buChar char="v"/>
            </a:pPr>
            <a:r>
              <a:rPr lang="es-MX" sz="2000" dirty="0" smtClean="0"/>
              <a:t>Capacidad inventiva o ingenio.</a:t>
            </a:r>
          </a:p>
          <a:p>
            <a:pPr>
              <a:buFont typeface="Wingdings" pitchFamily="2" charset="2"/>
              <a:buChar char="v"/>
            </a:pPr>
            <a:r>
              <a:rPr lang="es-MX" sz="2000" dirty="0" smtClean="0"/>
              <a:t>Buen criterio.</a:t>
            </a:r>
          </a:p>
          <a:p>
            <a:pPr>
              <a:buFont typeface="Wingdings" pitchFamily="2" charset="2"/>
              <a:buChar char="v"/>
            </a:pPr>
            <a:r>
              <a:rPr lang="es-MX" sz="2000" dirty="0" smtClean="0"/>
              <a:t>Aptitud matemática.</a:t>
            </a:r>
          </a:p>
          <a:p>
            <a:pPr>
              <a:buFont typeface="Wingdings" pitchFamily="2" charset="2"/>
              <a:buChar char="v"/>
            </a:pPr>
            <a:r>
              <a:rPr lang="es-MX" sz="2000" dirty="0" smtClean="0"/>
              <a:t>Habilidad en la simulación de fenómenos.</a:t>
            </a:r>
          </a:p>
          <a:p>
            <a:pPr>
              <a:buFont typeface="Wingdings" pitchFamily="2" charset="2"/>
              <a:buChar char="v"/>
            </a:pPr>
            <a:r>
              <a:rPr lang="es-MX" sz="2000" dirty="0" smtClean="0"/>
              <a:t>Destreza en la experimentación.</a:t>
            </a:r>
          </a:p>
          <a:p>
            <a:pPr>
              <a:buFont typeface="Wingdings" pitchFamily="2" charset="2"/>
              <a:buChar char="v"/>
            </a:pPr>
            <a:r>
              <a:rPr lang="es-MX" sz="2000" dirty="0" smtClean="0"/>
              <a:t>Destreza de la medición.</a:t>
            </a:r>
          </a:p>
          <a:p>
            <a:pPr>
              <a:buFont typeface="Wingdings" pitchFamily="2" charset="2"/>
              <a:buChar char="v"/>
            </a:pPr>
            <a:r>
              <a:rPr lang="es-MX" sz="2000" dirty="0" smtClean="0"/>
              <a:t>Aptitud para llegar a conclusiones.</a:t>
            </a:r>
          </a:p>
          <a:p>
            <a:pPr>
              <a:buFont typeface="Wingdings" pitchFamily="2" charset="2"/>
              <a:buChar char="v"/>
            </a:pPr>
            <a:r>
              <a:rPr lang="es-MX" sz="2000" dirty="0" smtClean="0"/>
              <a:t>Habilidad en la computación.</a:t>
            </a:r>
          </a:p>
          <a:p>
            <a:pPr>
              <a:buFont typeface="Wingdings" pitchFamily="2" charset="2"/>
              <a:buChar char="v"/>
            </a:pPr>
            <a:r>
              <a:rPr lang="es-MX" sz="2000" dirty="0" smtClean="0"/>
              <a:t>Destreza en optimización.</a:t>
            </a:r>
          </a:p>
          <a:p>
            <a:pPr>
              <a:buFont typeface="Wingdings" pitchFamily="2" charset="2"/>
              <a:buChar char="v"/>
            </a:pPr>
            <a:r>
              <a:rPr lang="es-MX" sz="2000" dirty="0" smtClean="0"/>
              <a:t>Aptitud para utilizar las fuentes de información.</a:t>
            </a:r>
          </a:p>
          <a:p>
            <a:pPr>
              <a:buFont typeface="Wingdings" pitchFamily="2" charset="2"/>
              <a:buChar char="v"/>
            </a:pPr>
            <a:r>
              <a:rPr lang="es-MX" sz="2000" dirty="0" smtClean="0"/>
              <a:t>Habilidad de pensamiento.</a:t>
            </a:r>
          </a:p>
          <a:p>
            <a:pPr>
              <a:buFont typeface="Wingdings" pitchFamily="2" charset="2"/>
              <a:buChar char="v"/>
            </a:pPr>
            <a:r>
              <a:rPr lang="es-MX" sz="2000" dirty="0" smtClean="0"/>
              <a:t>Aptitud para la comunicación.</a:t>
            </a:r>
          </a:p>
          <a:p>
            <a:pPr>
              <a:buFont typeface="Wingdings" pitchFamily="2" charset="2"/>
              <a:buChar char="v"/>
            </a:pPr>
            <a:r>
              <a:rPr lang="es-MX" sz="2000" dirty="0" smtClean="0"/>
              <a:t>Aptitud para trabajar con la gente.</a:t>
            </a:r>
            <a:endParaRPr lang="es-MX" sz="2000" dirty="0"/>
          </a:p>
        </p:txBody>
      </p:sp>
    </p:spTree>
    <p:extLst>
      <p:ext uri="{BB962C8B-B14F-4D97-AF65-F5344CB8AC3E}">
        <p14:creationId xmlns:p14="http://schemas.microsoft.com/office/powerpoint/2010/main" val="399998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Funciones del ingeniero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b="1" dirty="0" smtClean="0"/>
              <a:t>La investigación</a:t>
            </a:r>
            <a:r>
              <a:rPr lang="es-MX" sz="2000" dirty="0" smtClean="0"/>
              <a:t>: En el caso de que dentro de la organización (empresa, corporativo, industria, dependencia o institución) donde labore o preste sus servicios un profesional de la ingeniería, existiera un programa de investigación o un programa que implique la conjunción de esfuerzos entre un proyecto de ingeniería y de prácticas de laboratorio, el ingeniero trabajará directamente con el grupo de científicos que corresponda, con el objetivo de buscar nuevos conocimientos o nuevas técnicas para obtener un producto con características determinadas, aptas para dicho proyecto conjunto. En algunos casos, la investigación en ingeniería se considera como ciencia aplicada; por lo que realmente, la investigación es una de las bases para el desarrollo de la ciencia. A esta ciencia va directamente asociado el desarrollo, ya que de la investigación se derivan principios cuyas aplicaciones representan los beneficios buscados o posibles.</a:t>
            </a:r>
            <a:endParaRPr lang="es-MX" sz="2000" dirty="0"/>
          </a:p>
        </p:txBody>
      </p:sp>
    </p:spTree>
    <p:extLst>
      <p:ext uri="{BB962C8B-B14F-4D97-AF65-F5344CB8AC3E}">
        <p14:creationId xmlns:p14="http://schemas.microsoft.com/office/powerpoint/2010/main" val="137241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b="1" dirty="0" smtClean="0"/>
              <a:t>Desarrollo del producto</a:t>
            </a:r>
            <a:r>
              <a:rPr lang="es-MX" sz="2000" dirty="0" smtClean="0"/>
              <a:t>: Este proceso consiste en el descubrimiento y explotación de las posibles alternativas para utilizar nuevos materiales apoyados en sus características. Se trata pues, en definitiva, de encontrar la forma de aplicar los nuevos descubrimientos de laboratorio, ya sea para crear nuevos materiales, métodos o sistemas.</a:t>
            </a:r>
          </a:p>
          <a:p>
            <a:pPr marL="0" indent="0" algn="just">
              <a:buNone/>
            </a:pPr>
            <a:endParaRPr lang="es-MX" sz="2000" b="1" dirty="0" smtClean="0"/>
          </a:p>
          <a:p>
            <a:pPr marL="0" indent="0" algn="just">
              <a:buNone/>
            </a:pPr>
            <a:r>
              <a:rPr lang="es-MX" sz="2000" b="1" dirty="0" smtClean="0"/>
              <a:t>El diseño: </a:t>
            </a:r>
            <a:r>
              <a:rPr lang="es-MX" sz="2000" dirty="0" smtClean="0"/>
              <a:t>Es propiamente la resolución del problema que se plantea inicialmente, ya se trate del diseño de procesos, de maquinaria o de equipo.</a:t>
            </a:r>
          </a:p>
          <a:p>
            <a:pPr marL="0" indent="0" algn="just">
              <a:buNone/>
            </a:pPr>
            <a:endParaRPr lang="es-MX" sz="2000" b="1" dirty="0" smtClean="0"/>
          </a:p>
          <a:p>
            <a:pPr marL="0" indent="0" algn="just">
              <a:buNone/>
            </a:pPr>
            <a:r>
              <a:rPr lang="es-MX" sz="2000" b="1" dirty="0" smtClean="0"/>
              <a:t>La producción: </a:t>
            </a:r>
            <a:r>
              <a:rPr lang="es-MX" sz="2000" dirty="0" smtClean="0"/>
              <a:t>Es el proceso mediante el cual la materia prima se transforma en el producto o en los productos en serie, acabados y homogéneos; es decir, con una calidad idéntica.</a:t>
            </a:r>
            <a:endParaRPr lang="es-MX" sz="2000" dirty="0"/>
          </a:p>
        </p:txBody>
      </p:sp>
    </p:spTree>
    <p:extLst>
      <p:ext uri="{BB962C8B-B14F-4D97-AF65-F5344CB8AC3E}">
        <p14:creationId xmlns:p14="http://schemas.microsoft.com/office/powerpoint/2010/main" val="162658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8229600" cy="4968552"/>
          </a:xfrm>
        </p:spPr>
        <p:txBody>
          <a:bodyPr>
            <a:normAutofit fontScale="92500" lnSpcReduction="20000"/>
          </a:bodyPr>
          <a:lstStyle/>
          <a:p>
            <a:pPr marL="0" indent="0" algn="just">
              <a:buNone/>
            </a:pPr>
            <a:r>
              <a:rPr lang="es-MX" sz="2000" b="1" dirty="0" smtClean="0"/>
              <a:t>La construcción</a:t>
            </a:r>
            <a:r>
              <a:rPr lang="es-MX" sz="2000" dirty="0" smtClean="0"/>
              <a:t>: Es la función mediante la cual se combinan los resultados obtenidos en las etapas anteriores, para ensamblar o para producir los objetos deseados.</a:t>
            </a:r>
          </a:p>
          <a:p>
            <a:pPr marL="0" indent="0" algn="just">
              <a:buNone/>
            </a:pPr>
            <a:endParaRPr lang="es-MX" sz="2000" dirty="0" smtClean="0"/>
          </a:p>
          <a:p>
            <a:pPr marL="0" indent="0" algn="just">
              <a:buNone/>
            </a:pPr>
            <a:r>
              <a:rPr lang="es-MX" sz="2000" b="1" dirty="0" smtClean="0"/>
              <a:t>Las operaciones</a:t>
            </a:r>
            <a:r>
              <a:rPr lang="es-MX" sz="2000" dirty="0" smtClean="0"/>
              <a:t>: Están relacionadas con la supervisión y el control del excelente funcionamiento de los equipos y de los sistemas; por ejemplo, el funcionamiento y el rendimiento de una planta química, la supervisión de sistemas de comunicación, o el control de tráfico aéreo, naval o terrestre.</a:t>
            </a:r>
          </a:p>
          <a:p>
            <a:pPr marL="0" indent="0" algn="just">
              <a:buNone/>
            </a:pPr>
            <a:endParaRPr lang="es-MX" sz="2000" dirty="0" smtClean="0"/>
          </a:p>
          <a:p>
            <a:pPr marL="0" indent="0" algn="just">
              <a:buNone/>
            </a:pPr>
            <a:r>
              <a:rPr lang="es-MX" sz="2000" b="1" dirty="0" smtClean="0"/>
              <a:t>Las ventas</a:t>
            </a:r>
            <a:r>
              <a:rPr lang="es-MX" sz="2000" dirty="0" smtClean="0"/>
              <a:t>: Esta actividad suele ser en la mayoría de los casos, de carácter industrial, y para ello se requiere del apoyo de ingenieros expertos en el funcionamiento del producto, del bien o del servicio proporcionado por una maquinaria o por los sistemas. El objetivo del apoyo de los ingenieros para las ventas, radica en su capacidad de persuasión hacia los clientes.</a:t>
            </a:r>
          </a:p>
          <a:p>
            <a:pPr marL="0" indent="0" algn="just">
              <a:buNone/>
            </a:pPr>
            <a:endParaRPr lang="es-MX" sz="2000" dirty="0" smtClean="0"/>
          </a:p>
          <a:p>
            <a:pPr marL="0" indent="0" algn="just">
              <a:buNone/>
            </a:pPr>
            <a:r>
              <a:rPr lang="es-MX" sz="2000" b="1" dirty="0" smtClean="0"/>
              <a:t>La administración</a:t>
            </a:r>
            <a:r>
              <a:rPr lang="es-MX" sz="2000" dirty="0" smtClean="0"/>
              <a:t>: Esta actividad suele relacionarse con la gestión estratégica del factor humano, dentro de una organización. Aunque igualmente, un ingeniero puede apoyar sin problema la gestión del recurso financiero, de la infraestructura y de las Tecnologías de la Información y de las Comunicaciones (TIC).</a:t>
            </a:r>
            <a:endParaRPr lang="es-MX" sz="2000" dirty="0"/>
          </a:p>
        </p:txBody>
      </p:sp>
    </p:spTree>
    <p:extLst>
      <p:ext uri="{BB962C8B-B14F-4D97-AF65-F5344CB8AC3E}">
        <p14:creationId xmlns:p14="http://schemas.microsoft.com/office/powerpoint/2010/main" val="570916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2.5 LAS OBLIGACIONES Y ÉTICA </a:t>
            </a:r>
            <a:br>
              <a:rPr lang="es-MX" sz="2800" dirty="0" smtClean="0"/>
            </a:br>
            <a:r>
              <a:rPr lang="es-MX" sz="2800" dirty="0" smtClean="0"/>
              <a:t>DE LA PROFESIÓN DE INGENIERO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Ésta examina y establece las obligaciones de los ingenieros para con la sociedad, los clientes y la profesión. Está muy relacionado con la filosofía de la ciencia y la filosofía de la ingeniería. Los principios generales de la profesión de ingeniero son:</a:t>
            </a:r>
          </a:p>
          <a:p>
            <a:pPr algn="just"/>
            <a:r>
              <a:rPr lang="es-MX" sz="2000" dirty="0" smtClean="0"/>
              <a:t>Los ingenieros deberán dar la máxima importancia a la seguridad, la salud y el bienestar del público que utiliza sus productos, sus bienes o sus servicios; y se deben esforzar en respetar los principios del desarrollo sostenible, en el ejercicio de sus funciones profesionales.</a:t>
            </a:r>
          </a:p>
          <a:p>
            <a:pPr algn="just"/>
            <a:r>
              <a:rPr lang="es-MX" sz="2000" dirty="0" smtClean="0"/>
              <a:t>Solamente deben realizar servicios en áreas de su competencia.</a:t>
            </a:r>
          </a:p>
          <a:p>
            <a:pPr algn="just"/>
            <a:r>
              <a:rPr lang="es-MX" sz="2000" dirty="0" smtClean="0"/>
              <a:t>Deben hacer declaraciones públicas sólo de manera honesta y objetiva.</a:t>
            </a:r>
          </a:p>
          <a:p>
            <a:pPr algn="just"/>
            <a:r>
              <a:rPr lang="es-MX" sz="2000" dirty="0" smtClean="0"/>
              <a:t>Deben ganarse su reputación por su propio mérito, y no deberán competir deshonestamente con otros ingenieros o profesionales de otras áreas del conocimiento.</a:t>
            </a:r>
            <a:endParaRPr lang="es-MX" sz="2000" dirty="0"/>
          </a:p>
        </p:txBody>
      </p:sp>
    </p:spTree>
    <p:extLst>
      <p:ext uri="{BB962C8B-B14F-4D97-AF65-F5344CB8AC3E}">
        <p14:creationId xmlns:p14="http://schemas.microsoft.com/office/powerpoint/2010/main" val="153009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2.2 INTRODUCCIÓN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ingeniería es conocimiento, y también aplicación del conocimiento. El ingeniero se interesa y se ocupa en conocer la naturaleza a través de las matemáticas, la física, la química, entre otras áreas del conocimiento. Pero igualmente adquiere el compromiso de aplicar los conocimientos adquiridos en forma óptima, al transformar los recursos naturales en productos, bienes y/o servicios especificando que por forma óptima se hace referencia al aspecto económico, social, al utilitario y al medio ambiental, entre otros, ya que las obras, los sistemas, los equipos y todo aquello que realiza, deben ser costeables; es decir, factibles de llevarse a cabo, y deben tener el objetivo de resolver una problemática social específica.</a:t>
            </a:r>
            <a:endParaRPr lang="es-MX" sz="2000" dirty="0"/>
          </a:p>
        </p:txBody>
      </p:sp>
    </p:spTree>
    <p:extLst>
      <p:ext uri="{BB962C8B-B14F-4D97-AF65-F5344CB8AC3E}">
        <p14:creationId xmlns:p14="http://schemas.microsoft.com/office/powerpoint/2010/main" val="1747258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Los Siete Cánones Fundamentales </a:t>
            </a:r>
            <a:br>
              <a:rPr lang="es-MX" sz="2800" dirty="0" smtClean="0"/>
            </a:br>
            <a:r>
              <a:rPr lang="es-MX" sz="2800" dirty="0" smtClean="0"/>
              <a:t>o las Siete Reglas de Autoridad</a:t>
            </a:r>
            <a:endParaRPr lang="es-MX" sz="2800" dirty="0"/>
          </a:p>
        </p:txBody>
      </p:sp>
      <p:sp>
        <p:nvSpPr>
          <p:cNvPr id="3" name="2 Marcador de contenido"/>
          <p:cNvSpPr>
            <a:spLocks noGrp="1"/>
          </p:cNvSpPr>
          <p:nvPr>
            <p:ph idx="1"/>
          </p:nvPr>
        </p:nvSpPr>
        <p:spPr/>
        <p:txBody>
          <a:bodyPr>
            <a:normAutofit fontScale="92500" lnSpcReduction="20000"/>
          </a:bodyPr>
          <a:lstStyle/>
          <a:p>
            <a:pPr marL="0" indent="0">
              <a:buNone/>
            </a:pPr>
            <a:r>
              <a:rPr lang="es-MX" sz="2000" b="1" dirty="0" smtClean="0"/>
              <a:t>1. </a:t>
            </a:r>
            <a:r>
              <a:rPr lang="es-MX" sz="2000" dirty="0" smtClean="0"/>
              <a:t>Los ingenieros deben considerar antes que nada la seguridad, la salud y el bienestar del público en el desempeño de sus deberes profesionales.</a:t>
            </a:r>
          </a:p>
          <a:p>
            <a:pPr marL="0" indent="0">
              <a:buNone/>
            </a:pPr>
            <a:r>
              <a:rPr lang="es-MX" sz="2000" b="1" dirty="0" smtClean="0"/>
              <a:t>2. </a:t>
            </a:r>
            <a:r>
              <a:rPr lang="es-MX" sz="2000" dirty="0" smtClean="0"/>
              <a:t>Los ingenieros deben desempeñar servicios solamente en las áreas de su competencia.</a:t>
            </a:r>
          </a:p>
          <a:p>
            <a:pPr marL="0" indent="0">
              <a:buNone/>
            </a:pPr>
            <a:r>
              <a:rPr lang="es-MX" sz="2000" b="1" dirty="0" smtClean="0"/>
              <a:t>3. </a:t>
            </a:r>
            <a:r>
              <a:rPr lang="es-MX" sz="2000" dirty="0" smtClean="0"/>
              <a:t>Los ingenieros deben emitir aseveraciones públicas solamente en forma objetiva y veraz.</a:t>
            </a:r>
          </a:p>
          <a:p>
            <a:pPr marL="0" indent="0">
              <a:buNone/>
            </a:pPr>
            <a:r>
              <a:rPr lang="es-MX" sz="2000" b="1" dirty="0" smtClean="0"/>
              <a:t>4. </a:t>
            </a:r>
            <a:r>
              <a:rPr lang="es-MX" sz="2000" dirty="0" smtClean="0"/>
              <a:t>Los ingenieros deben actuar en cuestiones profesionales, con respecto a cada jefe o cliente, como agentes leales y confiables, evitando en la medida de lo posible los conflictos de intereses.</a:t>
            </a:r>
          </a:p>
          <a:p>
            <a:pPr marL="0" indent="0">
              <a:buNone/>
            </a:pPr>
            <a:r>
              <a:rPr lang="es-MX" sz="2000" b="1" dirty="0" smtClean="0"/>
              <a:t>5. </a:t>
            </a:r>
            <a:r>
              <a:rPr lang="es-MX" sz="2000" dirty="0" smtClean="0"/>
              <a:t>Los ingenieros deben basar su reputación profesional sobre el mérito de sus servicios, y no deben competir deslealmente con otros profesionales, tanto de la ingeniería como de otras áreas del conocimiento.</a:t>
            </a:r>
          </a:p>
          <a:p>
            <a:pPr marL="0" indent="0">
              <a:buNone/>
            </a:pPr>
            <a:r>
              <a:rPr lang="es-MX" sz="2000" b="1" dirty="0" smtClean="0"/>
              <a:t>6. </a:t>
            </a:r>
            <a:r>
              <a:rPr lang="es-MX" sz="2000" dirty="0" smtClean="0"/>
              <a:t>Los ingenieros deben actuar de forma tal que mantengan y acrecienten el honor, la integridad y la dignidad de la profesión.</a:t>
            </a:r>
          </a:p>
          <a:p>
            <a:pPr marL="0" indent="0">
              <a:buNone/>
            </a:pPr>
            <a:r>
              <a:rPr lang="es-MX" sz="2000" b="1" dirty="0" smtClean="0"/>
              <a:t>7. </a:t>
            </a:r>
            <a:r>
              <a:rPr lang="es-MX" sz="2000" dirty="0" smtClean="0"/>
              <a:t>Los ingenieros deben continuar su desarrollo profesional a lo largo de su vida, y deben proporcionar la oportunidad de desarrollo profesional a aquellos ingenieros que se encuentren bajo su tutela y supervisión.</a:t>
            </a:r>
            <a:endParaRPr lang="es-MX" sz="2000" dirty="0"/>
          </a:p>
        </p:txBody>
      </p:sp>
    </p:spTree>
    <p:extLst>
      <p:ext uri="{BB962C8B-B14F-4D97-AF65-F5344CB8AC3E}">
        <p14:creationId xmlns:p14="http://schemas.microsoft.com/office/powerpoint/2010/main" val="368254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2.3 LA INGENIERÍA COMO PROFESIÓN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L</a:t>
            </a:r>
            <a:r>
              <a:rPr lang="es-MX" sz="2000" dirty="0" smtClean="0"/>
              <a:t>os ingenieros reales, esos que día a día están trabajando en concebir los computadores, los puentes, los aviones, y tantas otras cosas que benefician la vida cotidiana, son personas anónimas y se desconoce a qué y cómo dedican su tiempo. Lo que realmente motiva para mostrar lo que los ingenieros hacen, y sobre todo tratar de describir cómo ellos hacen sus tareas cotidianamente, es poder familiarizar a las personas comunes, y especialmente a los jóvenes con talentos, con un mejor conocimiento de la profesión de ingeniero.</a:t>
            </a:r>
            <a:endParaRPr lang="es-MX" sz="2000" dirty="0"/>
          </a:p>
        </p:txBody>
      </p:sp>
    </p:spTree>
    <p:extLst>
      <p:ext uri="{BB962C8B-B14F-4D97-AF65-F5344CB8AC3E}">
        <p14:creationId xmlns:p14="http://schemas.microsoft.com/office/powerpoint/2010/main" val="94896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Qué es un proyecto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Un proyecto es un conjunto de actividades interrelacionadas con el fin de lograr un objetivo concreto, que es acotado y alcanzable en un periodo de tiempo, y que se realiza con una combinación eficiente de recursos disponibles. En el caso de un proyecto de ingeniería el objetivo concreto está relacionado con la generación de un bien productivo, o de un servicio.</a:t>
            </a:r>
          </a:p>
          <a:p>
            <a:pPr marL="0" indent="0" algn="just">
              <a:buNone/>
            </a:pPr>
            <a:endParaRPr lang="es-MX" sz="2000" dirty="0"/>
          </a:p>
          <a:p>
            <a:pPr marL="0" indent="0" algn="just">
              <a:buNone/>
            </a:pPr>
            <a:r>
              <a:rPr lang="es-MX" sz="2000" dirty="0"/>
              <a:t>Por otro lado, Samuel C. </a:t>
            </a:r>
            <a:r>
              <a:rPr lang="es-MX" sz="2000" dirty="0" err="1"/>
              <a:t>Florman</a:t>
            </a:r>
            <a:r>
              <a:rPr lang="es-MX" sz="2000" dirty="0"/>
              <a:t>, ingeniero estadounidense ganador en 1993 del “Premio </a:t>
            </a:r>
            <a:r>
              <a:rPr lang="es-MX" sz="2000" dirty="0" err="1"/>
              <a:t>Sterling</a:t>
            </a:r>
            <a:r>
              <a:rPr lang="es-MX" sz="2000" dirty="0"/>
              <a:t> </a:t>
            </a:r>
            <a:r>
              <a:rPr lang="es-MX" sz="2000" dirty="0" err="1"/>
              <a:t>Olmsted</a:t>
            </a:r>
            <a:r>
              <a:rPr lang="es-MX" sz="2000" dirty="0"/>
              <a:t>” en reconocimiento por su significativa contribución a la educación y la formación liberal de la ingeniería, en su libro Los placeres existenciales de los ingenieros, señala que: “Los proyectos son la expresión del placer existencial de los ingenieros. La </a:t>
            </a:r>
            <a:r>
              <a:rPr lang="es-MX" sz="2000" i="1" dirty="0"/>
              <a:t>alegría de la creatividad</a:t>
            </a:r>
            <a:r>
              <a:rPr lang="es-MX" sz="2000" dirty="0"/>
              <a:t>, es el corazón que hace de la ingeniería una profesión entretenida”. </a:t>
            </a:r>
          </a:p>
        </p:txBody>
      </p:sp>
    </p:spTree>
    <p:extLst>
      <p:ext uri="{BB962C8B-B14F-4D97-AF65-F5344CB8AC3E}">
        <p14:creationId xmlns:p14="http://schemas.microsoft.com/office/powerpoint/2010/main" val="273852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Qué es una profesión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Los términos profesión, profesionista o profesional, derivan de la voz latina </a:t>
            </a:r>
            <a:r>
              <a:rPr lang="es-MX" sz="2000" b="1" i="1" dirty="0" err="1" smtClean="0"/>
              <a:t>profiteri</a:t>
            </a:r>
            <a:r>
              <a:rPr lang="es-MX" sz="2000" dirty="0" smtClean="0"/>
              <a:t>, que puede entenderse y traducirse como: </a:t>
            </a:r>
            <a:r>
              <a:rPr lang="es-MX" sz="2000" b="1" dirty="0" smtClean="0"/>
              <a:t>profesar</a:t>
            </a:r>
            <a:r>
              <a:rPr lang="es-MX" sz="2000" dirty="0" smtClean="0"/>
              <a:t>; ejercitar una ciencia o un conjunto de conocimientos, procedimientos o de técnicas.</a:t>
            </a:r>
          </a:p>
          <a:p>
            <a:pPr marL="0" indent="0" algn="just">
              <a:buNone/>
            </a:pPr>
            <a:endParaRPr lang="es-MX" sz="2000" dirty="0" smtClean="0"/>
          </a:p>
          <a:p>
            <a:pPr marL="0" indent="0" algn="just">
              <a:buNone/>
            </a:pPr>
            <a:r>
              <a:rPr lang="es-MX" sz="2000" dirty="0" smtClean="0"/>
              <a:t>La profesión de ingeniero obliga a desempeñarse como tal mediante el desarrollo y el cumplimiento de una férrea disciplina, ya que en la ingeniería existe el compromiso de que el conocimiento de las matemáticas y las ciencias físicas aplicadas se utilice como herramienta para lograr el máximo aprovechamiento de los recursos que existen en la naturaleza, en beneficio de la humanidad en su totalidad.</a:t>
            </a:r>
            <a:endParaRPr lang="es-MX" sz="2000" dirty="0"/>
          </a:p>
        </p:txBody>
      </p:sp>
    </p:spTree>
    <p:extLst>
      <p:ext uri="{BB962C8B-B14F-4D97-AF65-F5344CB8AC3E}">
        <p14:creationId xmlns:p14="http://schemas.microsoft.com/office/powerpoint/2010/main" val="240967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ingeniería como profesión</a:t>
            </a:r>
            <a:endParaRPr lang="es-MX" sz="2800" dirty="0"/>
          </a:p>
        </p:txBody>
      </p:sp>
      <p:sp>
        <p:nvSpPr>
          <p:cNvPr id="3" name="2 Marcador de contenido"/>
          <p:cNvSpPr>
            <a:spLocks noGrp="1"/>
          </p:cNvSpPr>
          <p:nvPr>
            <p:ph idx="1"/>
          </p:nvPr>
        </p:nvSpPr>
        <p:spPr/>
        <p:txBody>
          <a:bodyPr>
            <a:normAutofit/>
          </a:bodyPr>
          <a:lstStyle/>
          <a:p>
            <a:r>
              <a:rPr lang="es-MX" sz="2000" dirty="0" smtClean="0"/>
              <a:t>Satisface necesidades indispensables.</a:t>
            </a:r>
          </a:p>
          <a:p>
            <a:r>
              <a:rPr lang="es-MX" sz="2000" dirty="0" smtClean="0"/>
              <a:t>Requiere de un manejo confidencial de la información privada.</a:t>
            </a:r>
          </a:p>
          <a:p>
            <a:r>
              <a:rPr lang="es-MX" sz="2000" dirty="0" smtClean="0"/>
              <a:t>Implica un sólido nivel intelectual basado en conocimientos, capacidades, habilidades, competencias y destrezas, que no poseen las personas que no ejercen la ingeniería en cualquiera de sus especialidades.</a:t>
            </a:r>
          </a:p>
          <a:p>
            <a:r>
              <a:rPr lang="es-MX" sz="2000" dirty="0" smtClean="0"/>
              <a:t>Posee conciencia de grupo, y es debido a esto que promueve el conocimiento y los ideales profesionales.</a:t>
            </a:r>
          </a:p>
          <a:p>
            <a:r>
              <a:rPr lang="es-MX" sz="2000" dirty="0" smtClean="0"/>
              <a:t>Tiene una posición y responsabilidad legal.</a:t>
            </a:r>
          </a:p>
          <a:p>
            <a:r>
              <a:rPr lang="es-MX" sz="2000" dirty="0" smtClean="0"/>
              <a:t>Requiere de la práctica para la adquisición de experiencia.</a:t>
            </a:r>
            <a:endParaRPr lang="es-MX" sz="2000" dirty="0"/>
          </a:p>
        </p:txBody>
      </p:sp>
    </p:spTree>
    <p:extLst>
      <p:ext uri="{BB962C8B-B14F-4D97-AF65-F5344CB8AC3E}">
        <p14:creationId xmlns:p14="http://schemas.microsoft.com/office/powerpoint/2010/main" val="17730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Rasgos específicos de un ingeniero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S</a:t>
            </a:r>
            <a:r>
              <a:rPr lang="es-MX" sz="2000" dirty="0" smtClean="0"/>
              <a:t>us obras suelen y pueden ser evaluadas, juzgadas, apreciadas y/o condenadas por largos periodos de tiempo (que en algunos casos, rebasan el tiempo de vida del “creador”); este es el caso de quien construye un puente, proyecta una autopista (carretera), desarrolla un sistema de satélites, etc. La evaluación y/o juicio al que se ve sometido el trabajo de un ingeniero a través de sus obras, es de dos tipos:</a:t>
            </a:r>
          </a:p>
          <a:p>
            <a:pPr marL="0" indent="0" algn="just">
              <a:buNone/>
            </a:pPr>
            <a:r>
              <a:rPr lang="es-MX" sz="2000" dirty="0" smtClean="0"/>
              <a:t>1. El que realizan los conocedores; es decir, la comunidad de ingenieros que aprecian y evalúan a detalle, los aciertos y los errores de la obra final puesta en evaluación.</a:t>
            </a:r>
          </a:p>
          <a:p>
            <a:pPr marL="0" indent="0" algn="just">
              <a:buNone/>
            </a:pPr>
            <a:r>
              <a:rPr lang="es-MX" sz="2000" dirty="0" smtClean="0"/>
              <a:t>2. El que hace el público usuario en general. En este rubro se considera tanto a personas que vivan durante el desarrollo y puesta en operación de la obra de ingeniería, como a personas que posteriormente juzguen dicho trabajo.</a:t>
            </a:r>
            <a:endParaRPr lang="es-MX" sz="2000" dirty="0"/>
          </a:p>
        </p:txBody>
      </p:sp>
    </p:spTree>
    <p:extLst>
      <p:ext uri="{BB962C8B-B14F-4D97-AF65-F5344CB8AC3E}">
        <p14:creationId xmlns:p14="http://schemas.microsoft.com/office/powerpoint/2010/main" val="368680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smtClean="0"/>
              <a:t>2.4 LAS CUALIDADES Y FUNCIONES</a:t>
            </a:r>
            <a:br>
              <a:rPr lang="es-MX" sz="2800" dirty="0" smtClean="0"/>
            </a:br>
            <a:r>
              <a:rPr lang="es-MX" sz="2800" dirty="0" smtClean="0"/>
              <a:t>DE LA PROFESIÓN DE INGENIERO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S</a:t>
            </a:r>
            <a:r>
              <a:rPr lang="es-MX" sz="2000" dirty="0" smtClean="0"/>
              <a:t>e establecen dos rasgos característicos y significativos que distinguen y diferencian a un ingeniero, mismos que conforman su perfil profesional y, a la vez, son una exigencia intrínseca de su deber profesional, y son:</a:t>
            </a:r>
          </a:p>
          <a:p>
            <a:pPr algn="just">
              <a:buFont typeface="Wingdings" pitchFamily="2" charset="2"/>
              <a:buChar char="ü"/>
            </a:pPr>
            <a:r>
              <a:rPr lang="es-MX" sz="2000" dirty="0" smtClean="0"/>
              <a:t>El ingeniero debe tener una sólida formación científica, amplia y profunda, que le permita el dominio tácito y explícito de las técnicas modernas, de tal forma que pueda adaptarlas a su conveniencia, e incluso perfeccionarlas en un sentido general.</a:t>
            </a:r>
          </a:p>
          <a:p>
            <a:pPr algn="just">
              <a:buFont typeface="Wingdings" pitchFamily="2" charset="2"/>
              <a:buChar char="ü"/>
            </a:pPr>
            <a:r>
              <a:rPr lang="es-MX" sz="2000" dirty="0" smtClean="0"/>
              <a:t> El ingeniero debe desarrollar su personalidad en forma armoniosa, para que pueda conducir como líder de grupo que es, a cualquier grupo de personas. El ámbito de la ingeniería social dentro de las instalaciones de cualquier organización, es sumamente complejo y determinante, por ello se requiere del liderazgo del ingeniero.</a:t>
            </a:r>
            <a:endParaRPr lang="es-MX" sz="2000" dirty="0"/>
          </a:p>
        </p:txBody>
      </p:sp>
    </p:spTree>
    <p:extLst>
      <p:ext uri="{BB962C8B-B14F-4D97-AF65-F5344CB8AC3E}">
        <p14:creationId xmlns:p14="http://schemas.microsoft.com/office/powerpoint/2010/main" val="37782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a:bodyPr>
          <a:lstStyle/>
          <a:p>
            <a:pPr>
              <a:buFont typeface="Wingdings" pitchFamily="2" charset="2"/>
              <a:buChar char="ü"/>
            </a:pPr>
            <a:r>
              <a:rPr lang="es-MX" sz="2000" dirty="0" smtClean="0"/>
              <a:t>Conocimiento basado en hechos: </a:t>
            </a:r>
          </a:p>
          <a:p>
            <a:pPr marL="0" indent="0" algn="just">
              <a:buNone/>
            </a:pPr>
            <a:r>
              <a:rPr lang="es-MX" sz="2000" dirty="0" smtClean="0"/>
              <a:t>Una parte muy importante de la educación formal de un ingeniero es la relativa a las ciencias físicas (principalmente física y química), como lo indica el número de cursos sobre estas materias que figuran en los planes y programas de estudio de algunas especialidades de la ingeniería. Para crear dispositivos, estructuras y procesos complejos, un ingeniero debe tener un conocimiento fundamental de las leyes del movimiento, de la estructura de la materia, del comportamiento de los fluidos, de la transformación de la energía y de muchos otros fenómenos del mundo físico.</a:t>
            </a:r>
          </a:p>
          <a:p>
            <a:pPr marL="0" indent="0" algn="just">
              <a:buNone/>
            </a:pPr>
            <a:endParaRPr lang="es-MX" sz="2000" dirty="0" smtClean="0"/>
          </a:p>
          <a:p>
            <a:pPr algn="just">
              <a:buFont typeface="Wingdings" pitchFamily="2" charset="2"/>
              <a:buChar char="ü"/>
            </a:pPr>
            <a:r>
              <a:rPr lang="es-MX" sz="2000" dirty="0" smtClean="0"/>
              <a:t>Especialización en la ingeniería:</a:t>
            </a:r>
          </a:p>
          <a:p>
            <a:pPr marL="0" indent="0" algn="just">
              <a:buNone/>
            </a:pPr>
            <a:r>
              <a:rPr lang="es-MX" sz="2000" dirty="0"/>
              <a:t>U</a:t>
            </a:r>
            <a:r>
              <a:rPr lang="es-MX" sz="2000" dirty="0" smtClean="0"/>
              <a:t>n ingeniero debe trabajar con frecuencia en estrecha colaboración con otros ingenieros de especialidad diferente a la suya, y él mismo tiene que emplear conocimientos de otras ramas de la ingeniería. Por lo tanto, suele darse cuenta de que en el trabajo real, su conocimiento debe traspasar las fronteras tradicionales de su especialidad.</a:t>
            </a:r>
            <a:endParaRPr lang="es-MX" sz="2000" dirty="0"/>
          </a:p>
        </p:txBody>
      </p:sp>
    </p:spTree>
    <p:extLst>
      <p:ext uri="{BB962C8B-B14F-4D97-AF65-F5344CB8AC3E}">
        <p14:creationId xmlns:p14="http://schemas.microsoft.com/office/powerpoint/2010/main" val="20287449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2278</Words>
  <Application>Microsoft Office PowerPoint</Application>
  <PresentationFormat>Presentación en pantalla (4:3)</PresentationFormat>
  <Paragraphs>84</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Wingdings</vt:lpstr>
      <vt:lpstr>Tema de Office</vt:lpstr>
      <vt:lpstr>CAPÍTULO 2 La profesión de ingeniero</vt:lpstr>
      <vt:lpstr>2.2 INTRODUCCIÓN</vt:lpstr>
      <vt:lpstr>2.3 LA INGENIERÍA COMO PROFESIÓN</vt:lpstr>
      <vt:lpstr>Qué es un proyecto</vt:lpstr>
      <vt:lpstr>Qué es una profesión</vt:lpstr>
      <vt:lpstr>La ingeniería como profesión</vt:lpstr>
      <vt:lpstr>Rasgos específicos de un ingeniero</vt:lpstr>
      <vt:lpstr>2.4 LAS CUALIDADES Y FUNCIONES DE LA PROFESIÓN DE INGENIERO</vt:lpstr>
      <vt:lpstr>Presentación de PowerPoint</vt:lpstr>
      <vt:lpstr>Presentación de PowerPoint</vt:lpstr>
      <vt:lpstr>Presentación de PowerPoint</vt:lpstr>
      <vt:lpstr>Presentación de PowerPoint</vt:lpstr>
      <vt:lpstr>La obligación profesional incluye:</vt:lpstr>
      <vt:lpstr>La conciencia profesional del ingeniero lo motiva a:</vt:lpstr>
      <vt:lpstr>Habilidades intelectuales del ingeniero</vt:lpstr>
      <vt:lpstr>Funciones del ingeniero</vt:lpstr>
      <vt:lpstr>Presentación de PowerPoint</vt:lpstr>
      <vt:lpstr>Presentación de PowerPoint</vt:lpstr>
      <vt:lpstr>2.5 LAS OBLIGACIONES Y ÉTICA  DE LA PROFESIÓN DE INGENIERO</vt:lpstr>
      <vt:lpstr>Los Siete Cánones Fundamentales  o las Siete Reglas de Autoridad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2 La profesión de ingeniero</dc:title>
  <dc:creator>user</dc:creator>
  <cp:lastModifiedBy>hvela</cp:lastModifiedBy>
  <cp:revision>7</cp:revision>
  <dcterms:created xsi:type="dcterms:W3CDTF">2016-10-19T03:03:30Z</dcterms:created>
  <dcterms:modified xsi:type="dcterms:W3CDTF">2016-11-16T22:14:26Z</dcterms:modified>
</cp:coreProperties>
</file>