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8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E1DC62FA-05C8-4055-B62F-D3A7D1292E25}"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4786284-D8E3-4576-B5E6-656497E017DC}" type="slidenum">
              <a:rPr lang="es-MX" smtClean="0"/>
              <a:t>‹Nº›</a:t>
            </a:fld>
            <a:endParaRPr lang="es-MX"/>
          </a:p>
        </p:txBody>
      </p:sp>
    </p:spTree>
    <p:extLst>
      <p:ext uri="{BB962C8B-B14F-4D97-AF65-F5344CB8AC3E}">
        <p14:creationId xmlns:p14="http://schemas.microsoft.com/office/powerpoint/2010/main" val="1640655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1DC62FA-05C8-4055-B62F-D3A7D1292E25}"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4786284-D8E3-4576-B5E6-656497E017DC}" type="slidenum">
              <a:rPr lang="es-MX" smtClean="0"/>
              <a:t>‹Nº›</a:t>
            </a:fld>
            <a:endParaRPr lang="es-MX"/>
          </a:p>
        </p:txBody>
      </p:sp>
    </p:spTree>
    <p:extLst>
      <p:ext uri="{BB962C8B-B14F-4D97-AF65-F5344CB8AC3E}">
        <p14:creationId xmlns:p14="http://schemas.microsoft.com/office/powerpoint/2010/main" val="2883701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1DC62FA-05C8-4055-B62F-D3A7D1292E25}"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4786284-D8E3-4576-B5E6-656497E017DC}" type="slidenum">
              <a:rPr lang="es-MX" smtClean="0"/>
              <a:t>‹Nº›</a:t>
            </a:fld>
            <a:endParaRPr lang="es-MX"/>
          </a:p>
        </p:txBody>
      </p:sp>
    </p:spTree>
    <p:extLst>
      <p:ext uri="{BB962C8B-B14F-4D97-AF65-F5344CB8AC3E}">
        <p14:creationId xmlns:p14="http://schemas.microsoft.com/office/powerpoint/2010/main" val="1045272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E1DC62FA-05C8-4055-B62F-D3A7D1292E25}"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4786284-D8E3-4576-B5E6-656497E017DC}" type="slidenum">
              <a:rPr lang="es-MX" smtClean="0"/>
              <a:t>‹Nº›</a:t>
            </a:fld>
            <a:endParaRPr lang="es-MX"/>
          </a:p>
        </p:txBody>
      </p:sp>
    </p:spTree>
    <p:extLst>
      <p:ext uri="{BB962C8B-B14F-4D97-AF65-F5344CB8AC3E}">
        <p14:creationId xmlns:p14="http://schemas.microsoft.com/office/powerpoint/2010/main" val="174521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1DC62FA-05C8-4055-B62F-D3A7D1292E25}"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4786284-D8E3-4576-B5E6-656497E017DC}" type="slidenum">
              <a:rPr lang="es-MX" smtClean="0"/>
              <a:t>‹Nº›</a:t>
            </a:fld>
            <a:endParaRPr lang="es-MX"/>
          </a:p>
        </p:txBody>
      </p:sp>
    </p:spTree>
    <p:extLst>
      <p:ext uri="{BB962C8B-B14F-4D97-AF65-F5344CB8AC3E}">
        <p14:creationId xmlns:p14="http://schemas.microsoft.com/office/powerpoint/2010/main" val="331368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E1DC62FA-05C8-4055-B62F-D3A7D1292E25}"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4786284-D8E3-4576-B5E6-656497E017DC}" type="slidenum">
              <a:rPr lang="es-MX" smtClean="0"/>
              <a:t>‹Nº›</a:t>
            </a:fld>
            <a:endParaRPr lang="es-MX"/>
          </a:p>
        </p:txBody>
      </p:sp>
    </p:spTree>
    <p:extLst>
      <p:ext uri="{BB962C8B-B14F-4D97-AF65-F5344CB8AC3E}">
        <p14:creationId xmlns:p14="http://schemas.microsoft.com/office/powerpoint/2010/main" val="1954803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E1DC62FA-05C8-4055-B62F-D3A7D1292E25}" type="datetimeFigureOut">
              <a:rPr lang="es-MX" smtClean="0"/>
              <a:t>16/11/2016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4786284-D8E3-4576-B5E6-656497E017DC}" type="slidenum">
              <a:rPr lang="es-MX" smtClean="0"/>
              <a:t>‹Nº›</a:t>
            </a:fld>
            <a:endParaRPr lang="es-MX"/>
          </a:p>
        </p:txBody>
      </p:sp>
    </p:spTree>
    <p:extLst>
      <p:ext uri="{BB962C8B-B14F-4D97-AF65-F5344CB8AC3E}">
        <p14:creationId xmlns:p14="http://schemas.microsoft.com/office/powerpoint/2010/main" val="2336921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E1DC62FA-05C8-4055-B62F-D3A7D1292E25}" type="datetimeFigureOut">
              <a:rPr lang="es-MX" smtClean="0"/>
              <a:t>16/11/2016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4786284-D8E3-4576-B5E6-656497E017DC}" type="slidenum">
              <a:rPr lang="es-MX" smtClean="0"/>
              <a:t>‹Nº›</a:t>
            </a:fld>
            <a:endParaRPr lang="es-MX"/>
          </a:p>
        </p:txBody>
      </p:sp>
    </p:spTree>
    <p:extLst>
      <p:ext uri="{BB962C8B-B14F-4D97-AF65-F5344CB8AC3E}">
        <p14:creationId xmlns:p14="http://schemas.microsoft.com/office/powerpoint/2010/main" val="71542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1DC62FA-05C8-4055-B62F-D3A7D1292E25}" type="datetimeFigureOut">
              <a:rPr lang="es-MX" smtClean="0"/>
              <a:t>16/11/2016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4786284-D8E3-4576-B5E6-656497E017DC}" type="slidenum">
              <a:rPr lang="es-MX" smtClean="0"/>
              <a:t>‹Nº›</a:t>
            </a:fld>
            <a:endParaRPr lang="es-MX"/>
          </a:p>
        </p:txBody>
      </p:sp>
    </p:spTree>
    <p:extLst>
      <p:ext uri="{BB962C8B-B14F-4D97-AF65-F5344CB8AC3E}">
        <p14:creationId xmlns:p14="http://schemas.microsoft.com/office/powerpoint/2010/main" val="3558908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DC62FA-05C8-4055-B62F-D3A7D1292E25}"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4786284-D8E3-4576-B5E6-656497E017DC}" type="slidenum">
              <a:rPr lang="es-MX" smtClean="0"/>
              <a:t>‹Nº›</a:t>
            </a:fld>
            <a:endParaRPr lang="es-MX"/>
          </a:p>
        </p:txBody>
      </p:sp>
    </p:spTree>
    <p:extLst>
      <p:ext uri="{BB962C8B-B14F-4D97-AF65-F5344CB8AC3E}">
        <p14:creationId xmlns:p14="http://schemas.microsoft.com/office/powerpoint/2010/main" val="1976973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1DC62FA-05C8-4055-B62F-D3A7D1292E25}"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4786284-D8E3-4576-B5E6-656497E017DC}" type="slidenum">
              <a:rPr lang="es-MX" smtClean="0"/>
              <a:t>‹Nº›</a:t>
            </a:fld>
            <a:endParaRPr lang="es-MX"/>
          </a:p>
        </p:txBody>
      </p:sp>
    </p:spTree>
    <p:extLst>
      <p:ext uri="{BB962C8B-B14F-4D97-AF65-F5344CB8AC3E}">
        <p14:creationId xmlns:p14="http://schemas.microsoft.com/office/powerpoint/2010/main" val="295376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DC62FA-05C8-4055-B62F-D3A7D1292E25}" type="datetimeFigureOut">
              <a:rPr lang="es-MX" smtClean="0"/>
              <a:t>16/11/2016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86284-D8E3-4576-B5E6-656497E017DC}" type="slidenum">
              <a:rPr lang="es-MX" smtClean="0"/>
              <a:t>‹Nº›</a:t>
            </a:fld>
            <a:endParaRPr lang="es-MX"/>
          </a:p>
        </p:txBody>
      </p:sp>
    </p:spTree>
    <p:extLst>
      <p:ext uri="{BB962C8B-B14F-4D97-AF65-F5344CB8AC3E}">
        <p14:creationId xmlns:p14="http://schemas.microsoft.com/office/powerpoint/2010/main" val="537369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56793"/>
            <a:ext cx="7772400" cy="3384376"/>
          </a:xfrm>
        </p:spPr>
        <p:txBody>
          <a:bodyPr>
            <a:normAutofit/>
          </a:bodyPr>
          <a:lstStyle/>
          <a:p>
            <a:r>
              <a:rPr lang="es-MX" sz="4000" dirty="0" smtClean="0"/>
              <a:t>CAPÍTULO 5</a:t>
            </a:r>
            <a:br>
              <a:rPr lang="es-MX" sz="4000" dirty="0" smtClean="0"/>
            </a:br>
            <a:r>
              <a:rPr lang="es-MX" sz="4000" dirty="0" smtClean="0"/>
              <a:t>La investigación en la ingeniería: </a:t>
            </a:r>
            <a:br>
              <a:rPr lang="es-MX" sz="4000" dirty="0" smtClean="0"/>
            </a:br>
            <a:r>
              <a:rPr lang="es-MX" sz="4000" dirty="0" smtClean="0"/>
              <a:t>el estado del arte o la frontera del conocimiento de la ingeniería, </a:t>
            </a:r>
            <a:br>
              <a:rPr lang="es-MX" sz="4000" dirty="0" smtClean="0"/>
            </a:br>
            <a:r>
              <a:rPr lang="es-MX" sz="4000" dirty="0" smtClean="0"/>
              <a:t>en México y en el mundo</a:t>
            </a:r>
            <a:endParaRPr lang="es-MX" sz="4000" dirty="0"/>
          </a:p>
        </p:txBody>
      </p:sp>
    </p:spTree>
    <p:extLst>
      <p:ext uri="{BB962C8B-B14F-4D97-AF65-F5344CB8AC3E}">
        <p14:creationId xmlns:p14="http://schemas.microsoft.com/office/powerpoint/2010/main" val="888318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Campos de intervención</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a:t>El informe canadiense </a:t>
            </a:r>
            <a:r>
              <a:rPr lang="es-MX" sz="2000" i="1" dirty="0" err="1"/>
              <a:t>Task</a:t>
            </a:r>
            <a:r>
              <a:rPr lang="es-MX" sz="2000" i="1" dirty="0"/>
              <a:t> </a:t>
            </a:r>
            <a:r>
              <a:rPr lang="es-MX" sz="2000" i="1" dirty="0" err="1"/>
              <a:t>Force</a:t>
            </a:r>
            <a:r>
              <a:rPr lang="es-MX" sz="2000" i="1" dirty="0"/>
              <a:t>: </a:t>
            </a:r>
            <a:r>
              <a:rPr lang="es-MX" sz="2000" i="1" dirty="0" err="1"/>
              <a:t>On</a:t>
            </a:r>
            <a:r>
              <a:rPr lang="es-MX" sz="2000" i="1" dirty="0"/>
              <a:t> </a:t>
            </a:r>
            <a:r>
              <a:rPr lang="es-MX" sz="2000" i="1" dirty="0" err="1"/>
              <a:t>the</a:t>
            </a:r>
            <a:r>
              <a:rPr lang="es-MX" sz="2000" i="1" dirty="0"/>
              <a:t> </a:t>
            </a:r>
            <a:r>
              <a:rPr lang="es-MX" sz="2000" i="1" dirty="0" err="1"/>
              <a:t>Future</a:t>
            </a:r>
            <a:r>
              <a:rPr lang="es-MX" sz="2000" i="1" dirty="0"/>
              <a:t> of </a:t>
            </a:r>
            <a:r>
              <a:rPr lang="es-MX" sz="2000" i="1" dirty="0" err="1"/>
              <a:t>Engineering</a:t>
            </a:r>
            <a:r>
              <a:rPr lang="es-MX" sz="2000" i="1" dirty="0"/>
              <a:t> </a:t>
            </a:r>
            <a:r>
              <a:rPr lang="es-MX" sz="2000" dirty="0"/>
              <a:t>(2005) propone los siguientes campos de intervención para las ingenierías</a:t>
            </a:r>
            <a:r>
              <a:rPr lang="es-MX" sz="2000" dirty="0" smtClean="0"/>
              <a:t>:</a:t>
            </a:r>
          </a:p>
          <a:p>
            <a:pPr marL="0" indent="0">
              <a:buNone/>
            </a:pPr>
            <a:endParaRPr lang="es-MX" sz="2000" dirty="0" smtClean="0"/>
          </a:p>
          <a:p>
            <a:r>
              <a:rPr lang="es-MX" sz="2000" dirty="0" smtClean="0"/>
              <a:t>El </a:t>
            </a:r>
            <a:r>
              <a:rPr lang="es-MX" sz="2000" dirty="0"/>
              <a:t>diseño de máquinas creativas y de fabricación </a:t>
            </a:r>
            <a:r>
              <a:rPr lang="es-MX" sz="2000" dirty="0" smtClean="0"/>
              <a:t>personal</a:t>
            </a:r>
          </a:p>
          <a:p>
            <a:r>
              <a:rPr lang="es-MX" sz="2000" dirty="0" smtClean="0"/>
              <a:t>La </a:t>
            </a:r>
            <a:r>
              <a:rPr lang="es-MX" sz="2000" dirty="0"/>
              <a:t>nanotecnología, uso de materiales y de la </a:t>
            </a:r>
            <a:r>
              <a:rPr lang="es-MX" sz="2000" dirty="0" smtClean="0"/>
              <a:t>biotecnología</a:t>
            </a:r>
          </a:p>
          <a:p>
            <a:r>
              <a:rPr lang="es-MX" sz="2000" dirty="0"/>
              <a:t>La tecnología </a:t>
            </a:r>
            <a:r>
              <a:rPr lang="es-MX" sz="2000" dirty="0" smtClean="0"/>
              <a:t>informacional</a:t>
            </a:r>
          </a:p>
          <a:p>
            <a:r>
              <a:rPr lang="es-MX" sz="2000" dirty="0" smtClean="0"/>
              <a:t>La robótica</a:t>
            </a:r>
          </a:p>
          <a:p>
            <a:r>
              <a:rPr lang="es-MX" sz="2000" dirty="0" smtClean="0"/>
              <a:t>La </a:t>
            </a:r>
            <a:r>
              <a:rPr lang="es-MX" sz="2000" dirty="0"/>
              <a:t>tecnología </a:t>
            </a:r>
            <a:r>
              <a:rPr lang="es-MX" sz="2000" dirty="0" smtClean="0"/>
              <a:t>médica</a:t>
            </a:r>
            <a:endParaRPr lang="es-MX" sz="2000" dirty="0"/>
          </a:p>
          <a:p>
            <a:pPr marL="0" indent="0">
              <a:buNone/>
            </a:pPr>
            <a:endParaRPr lang="es-MX" sz="2000" dirty="0"/>
          </a:p>
        </p:txBody>
      </p:sp>
    </p:spTree>
    <p:extLst>
      <p:ext uri="{BB962C8B-B14F-4D97-AF65-F5344CB8AC3E}">
        <p14:creationId xmlns:p14="http://schemas.microsoft.com/office/powerpoint/2010/main" val="1904855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Desde el campo de la economía y de la sociedad</a:t>
            </a:r>
          </a:p>
        </p:txBody>
      </p:sp>
      <p:sp>
        <p:nvSpPr>
          <p:cNvPr id="3" name="2 Marcador de contenido"/>
          <p:cNvSpPr>
            <a:spLocks noGrp="1"/>
          </p:cNvSpPr>
          <p:nvPr>
            <p:ph idx="1"/>
          </p:nvPr>
        </p:nvSpPr>
        <p:spPr/>
        <p:txBody>
          <a:bodyPr>
            <a:normAutofit lnSpcReduction="10000"/>
          </a:bodyPr>
          <a:lstStyle/>
          <a:p>
            <a:pPr marL="0" indent="0">
              <a:buNone/>
            </a:pPr>
            <a:r>
              <a:rPr lang="es-MX" sz="2000" dirty="0" smtClean="0"/>
              <a:t>Se </a:t>
            </a:r>
            <a:r>
              <a:rPr lang="es-MX" sz="2000" dirty="0"/>
              <a:t>tiene la siguiente prospectiva para las ingenierías:</a:t>
            </a:r>
          </a:p>
          <a:p>
            <a:pPr>
              <a:buFont typeface="Wingdings" pitchFamily="2" charset="2"/>
              <a:buChar char="v"/>
            </a:pPr>
            <a:r>
              <a:rPr lang="es-MX" sz="2000" dirty="0" smtClean="0"/>
              <a:t>Un </a:t>
            </a:r>
            <a:r>
              <a:rPr lang="es-MX" sz="2000" dirty="0"/>
              <a:t>mundo plano y la globalización de la cadena de valor: Será necesario diseñar maneras nuevas de organización, infraestructura-estructura-superestructura, que se construyan desde la colaboración entre los individuos (</a:t>
            </a:r>
            <a:r>
              <a:rPr lang="es-MX" sz="2000" dirty="0" err="1"/>
              <a:t>down</a:t>
            </a:r>
            <a:r>
              <a:rPr lang="es-MX" sz="2000" dirty="0"/>
              <a:t>-up), lo cual no sólo profundiza la globalización de las sociedades, sino “aplana” (</a:t>
            </a:r>
            <a:r>
              <a:rPr lang="es-MX" sz="2000" dirty="0" err="1"/>
              <a:t>horizontaliza</a:t>
            </a:r>
            <a:r>
              <a:rPr lang="es-MX" sz="2000" dirty="0"/>
              <a:t>) las acciones humanas, empodera a los individuos, y no sólo los acerca. Por otra parte, el mundo globalizado recrea una nueva cadena de valor, regida por la deslocalización de los centros productivos, que ahora se rigen por sus ventajas competitivas. Las reingenierías de las empresas se vuelven estratégicas.</a:t>
            </a:r>
          </a:p>
          <a:p>
            <a:pPr>
              <a:buFont typeface="Wingdings" pitchFamily="2" charset="2"/>
              <a:buChar char="v"/>
            </a:pPr>
            <a:r>
              <a:rPr lang="es-MX" sz="2000" dirty="0" smtClean="0"/>
              <a:t>Envejecimiento </a:t>
            </a:r>
            <a:r>
              <a:rPr lang="es-MX" sz="2000" dirty="0"/>
              <a:t>de la población: La pirámide poblacional ha mutado dramáticamente. El mundo estará habitado más por viejos que por jóvenes. Deberá diseñarse una sociedad que atienda nuevas necesidades en los campos de la salud (la geriatría), el trabajo, la educación, la vivienda y la cultura.</a:t>
            </a:r>
          </a:p>
        </p:txBody>
      </p:sp>
    </p:spTree>
    <p:extLst>
      <p:ext uri="{BB962C8B-B14F-4D97-AF65-F5344CB8AC3E}">
        <p14:creationId xmlns:p14="http://schemas.microsoft.com/office/powerpoint/2010/main" val="1736121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19869"/>
            <a:ext cx="8229600" cy="5577483"/>
          </a:xfrm>
        </p:spPr>
        <p:txBody>
          <a:bodyPr>
            <a:normAutofit fontScale="92500" lnSpcReduction="10000"/>
          </a:bodyPr>
          <a:lstStyle/>
          <a:p>
            <a:pPr>
              <a:buFont typeface="Wingdings" pitchFamily="2" charset="2"/>
              <a:buChar char="v"/>
            </a:pPr>
            <a:r>
              <a:rPr lang="es-MX" sz="2000" dirty="0"/>
              <a:t>La renovación de los saberes: La explosión del conocimiento y la información, requerirán de las ingenierías, el diseño de estructuras informativas y comunicativas, que hagan posible el uso eficiente de la misma, al permitir arribar a una verdadera sociedad del conocimiento (a través del diseño, </a:t>
            </a:r>
            <a:r>
              <a:rPr lang="es-MX" sz="2000" dirty="0" smtClean="0"/>
              <a:t>la creación </a:t>
            </a:r>
            <a:r>
              <a:rPr lang="es-MX" sz="2000" dirty="0"/>
              <a:t>y el desarrollo de bases de conocimientos, basadas en sistemas expertos, en inteligencia artificial, en la minería de datos, en la computación en la nube y en los Big Data, entre otros elementos), que garantice información confiable para todos</a:t>
            </a:r>
            <a:r>
              <a:rPr lang="es-MX" sz="2000" dirty="0" smtClean="0"/>
              <a:t>.</a:t>
            </a:r>
          </a:p>
          <a:p>
            <a:pPr>
              <a:buFont typeface="Wingdings" pitchFamily="2" charset="2"/>
              <a:buChar char="v"/>
            </a:pPr>
            <a:r>
              <a:rPr lang="es-MX" sz="2000" dirty="0"/>
              <a:t>Emergencia de los países BRIC (Brasil, Rusia, India y China): El surgimiento de nuevas potencias económicas plantea un rediseño del nuevo orden mundial (la geopolítica), el cual ahora será </a:t>
            </a:r>
            <a:r>
              <a:rPr lang="es-MX" sz="2000" dirty="0" err="1"/>
              <a:t>policéntrico</a:t>
            </a:r>
            <a:r>
              <a:rPr lang="es-MX" sz="2000" dirty="0"/>
              <a:t> e implicará que los diseños tecno-productivos eficientes se diversificarán y provendrán de todas partes, aunque la emergencia de los BRIC, muestra que ya representan un liderazgo significativo.</a:t>
            </a:r>
          </a:p>
          <a:p>
            <a:pPr>
              <a:buFont typeface="Wingdings" pitchFamily="2" charset="2"/>
              <a:buChar char="v"/>
            </a:pPr>
            <a:r>
              <a:rPr lang="es-MX" sz="2000" dirty="0" smtClean="0"/>
              <a:t>Seguridad </a:t>
            </a:r>
            <a:r>
              <a:rPr lang="es-MX" sz="2000" dirty="0"/>
              <a:t>global. El terrorismo: La más seria amenaza para la seguridad del nuevo orden mundial es el terrorismo global, el cual proviene de células desconcentradas que vulneran los sistemas de seguridad; por lo tanto, se requerirán sistemas de vigilancia e inteligencia para responder a las agresiones que ocurran en todo el espacio globalizado.</a:t>
            </a:r>
          </a:p>
        </p:txBody>
      </p:sp>
    </p:spTree>
    <p:extLst>
      <p:ext uri="{BB962C8B-B14F-4D97-AF65-F5344CB8AC3E}">
        <p14:creationId xmlns:p14="http://schemas.microsoft.com/office/powerpoint/2010/main" val="3057680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Desde </a:t>
            </a:r>
            <a:r>
              <a:rPr lang="es-MX" sz="2800" dirty="0"/>
              <a:t>la perspectiva de la ecología</a:t>
            </a:r>
          </a:p>
        </p:txBody>
      </p:sp>
      <p:sp>
        <p:nvSpPr>
          <p:cNvPr id="3" name="2 Marcador de contenido"/>
          <p:cNvSpPr>
            <a:spLocks noGrp="1"/>
          </p:cNvSpPr>
          <p:nvPr>
            <p:ph idx="1"/>
          </p:nvPr>
        </p:nvSpPr>
        <p:spPr/>
        <p:txBody>
          <a:bodyPr>
            <a:normAutofit/>
          </a:bodyPr>
          <a:lstStyle/>
          <a:p>
            <a:pPr marL="0" indent="0">
              <a:buNone/>
            </a:pPr>
            <a:r>
              <a:rPr lang="es-MX" sz="2000" dirty="0" smtClean="0"/>
              <a:t>Las </a:t>
            </a:r>
            <a:r>
              <a:rPr lang="es-MX" sz="2000" dirty="0"/>
              <a:t>ingenierías deberán considerar los siguientes aspectos:</a:t>
            </a:r>
          </a:p>
          <a:p>
            <a:pPr>
              <a:buFont typeface="Wingdings" pitchFamily="2" charset="2"/>
              <a:buChar char="Ø"/>
            </a:pPr>
            <a:r>
              <a:rPr lang="es-MX" sz="2000" dirty="0" smtClean="0"/>
              <a:t>Depresión </a:t>
            </a:r>
            <a:r>
              <a:rPr lang="es-MX" sz="2000" dirty="0"/>
              <a:t>de los recursos naturales: Principalmente el agua, la producción de alimentos y la obtención de fuentes de energía. Se necesitará crear nuevos diseños para conservar e incrementar los recursos naturales del mundo</a:t>
            </a:r>
            <a:r>
              <a:rPr lang="es-MX" sz="2000" dirty="0" smtClean="0"/>
              <a:t>.</a:t>
            </a:r>
          </a:p>
          <a:p>
            <a:pPr marL="0" indent="0" algn="just">
              <a:buNone/>
            </a:pPr>
            <a:r>
              <a:rPr lang="es-MX" sz="2000" dirty="0" smtClean="0"/>
              <a:t>En </a:t>
            </a:r>
            <a:r>
              <a:rPr lang="es-MX" sz="2000" dirty="0"/>
              <a:t>el siglo XXI, dos tercios de la población vive con escasez de agua potable, el consumo global aumentará, y las reservas de agua disminuirán. Es de considerar además que 75% de dicha agua se consume en la agricultura (un reto para la ingeniería agrónoma será la producción de alimentos minimizando el consumo de agua para riego). Por otra parte, la producción de granos deberá aumentar, y se tendrá que revertir la desertificación de las zonas agrícolas e introducir innovaciones tecnológicas que permitan el uso de nuevas fuentes de energía. Los sistemas eléctricos serán más eficientes, y se regionalizarán bajo la perspectiva de nuevas y diversas fuentes de energía.</a:t>
            </a:r>
          </a:p>
        </p:txBody>
      </p:sp>
    </p:spTree>
    <p:extLst>
      <p:ext uri="{BB962C8B-B14F-4D97-AF65-F5344CB8AC3E}">
        <p14:creationId xmlns:p14="http://schemas.microsoft.com/office/powerpoint/2010/main" val="248125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361459"/>
          </a:xfrm>
        </p:spPr>
        <p:txBody>
          <a:bodyPr>
            <a:normAutofit/>
          </a:bodyPr>
          <a:lstStyle/>
          <a:p>
            <a:pPr>
              <a:buFont typeface="Wingdings" pitchFamily="2" charset="2"/>
              <a:buChar char="Ø"/>
            </a:pPr>
            <a:r>
              <a:rPr lang="es-MX" sz="2000" dirty="0"/>
              <a:t>Calentamiento global: El aumento en la temperatura de la Tierra provocará efectos inmediatos en la agricultura y en las tierras húmedas, lo cual modificará sus sistemas y técnicas productivas. Las actuales ingenierías necesitarán crear sistemas que detengan/contengan el calentamiento global, y que generen instrumentos innovadores para enfrentar los síntomas negativos que ya comienzan a </a:t>
            </a:r>
            <a:r>
              <a:rPr lang="es-MX" sz="2000" dirty="0" smtClean="0"/>
              <a:t>vivirse.</a:t>
            </a:r>
          </a:p>
          <a:p>
            <a:pPr marL="0" indent="0">
              <a:buNone/>
            </a:pPr>
            <a:endParaRPr lang="es-MX" sz="2000" dirty="0"/>
          </a:p>
          <a:p>
            <a:pPr marL="0" indent="0" algn="ctr">
              <a:buNone/>
            </a:pPr>
            <a:r>
              <a:rPr lang="es-MX" sz="2800" dirty="0" smtClean="0"/>
              <a:t>Desde </a:t>
            </a:r>
            <a:r>
              <a:rPr lang="es-MX" sz="2800" dirty="0"/>
              <a:t>la perspectiva de las catástrofes y su posible </a:t>
            </a:r>
            <a:r>
              <a:rPr lang="es-MX" sz="2800" dirty="0" smtClean="0"/>
              <a:t>prevención</a:t>
            </a:r>
          </a:p>
          <a:p>
            <a:pPr marL="0" indent="0" algn="just">
              <a:buNone/>
            </a:pPr>
            <a:r>
              <a:rPr lang="es-MX" sz="2000" dirty="0" smtClean="0"/>
              <a:t>Las </a:t>
            </a:r>
            <a:r>
              <a:rPr lang="es-MX" sz="2000" dirty="0"/>
              <a:t>ingenierías deberán considerar lo siguiente:</a:t>
            </a:r>
          </a:p>
          <a:p>
            <a:pPr algn="just">
              <a:buFont typeface="Wingdings" pitchFamily="2" charset="2"/>
              <a:buChar char="Ø"/>
            </a:pPr>
            <a:r>
              <a:rPr lang="es-MX" sz="2000" dirty="0" smtClean="0"/>
              <a:t>Desastres </a:t>
            </a:r>
            <a:r>
              <a:rPr lang="es-MX" sz="2000" dirty="0"/>
              <a:t>naturales: Las calamidades naturales se han incrementado en los últimos 30 años: De 78 en 1970 a 348 en el año 2004, y la tendencia indica que seguirán en aumento. Los cataclismos </a:t>
            </a:r>
            <a:r>
              <a:rPr lang="es-MX" sz="2000" dirty="0" err="1"/>
              <a:t>hidro</a:t>
            </a:r>
            <a:r>
              <a:rPr lang="es-MX" sz="2000" dirty="0"/>
              <a:t>-meteorológicos, las erupciones volcánicas, los terremotos, los desplazamientos de tierras, etc., requerirán de la ingeniería para la prevención y remediación de desastres.</a:t>
            </a:r>
          </a:p>
        </p:txBody>
      </p:sp>
    </p:spTree>
    <p:extLst>
      <p:ext uri="{BB962C8B-B14F-4D97-AF65-F5344CB8AC3E}">
        <p14:creationId xmlns:p14="http://schemas.microsoft.com/office/powerpoint/2010/main" val="1796452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Font typeface="Wingdings" pitchFamily="2" charset="2"/>
              <a:buChar char="Ø"/>
            </a:pPr>
            <a:r>
              <a:rPr lang="es-MX" sz="2000" dirty="0"/>
              <a:t>Pandemias y enfermedades infecciosas: Las amenazas por enfermedades infecciosas se incrementarán en el futuro. Fundamentalmente aquellas provenientes del intercambio comercial y social del mundo globalizado, tales como el Sida-VIH, la hepatitis C, la tuberculosis, la influenza, así como las provocadas por el </a:t>
            </a:r>
            <a:r>
              <a:rPr lang="es-MX" sz="2000" dirty="0" err="1"/>
              <a:t>estaphylococus</a:t>
            </a:r>
            <a:r>
              <a:rPr lang="es-MX" sz="2000" dirty="0"/>
              <a:t> </a:t>
            </a:r>
            <a:r>
              <a:rPr lang="es-MX" sz="2000" dirty="0" err="1"/>
              <a:t>aureus</a:t>
            </a:r>
            <a:r>
              <a:rPr lang="es-MX" sz="2000" dirty="0"/>
              <a:t>. Estas amenazas precisarán de las ingenierías para enfrentarlas, de manera que la tecnología médica desarrolle sistemas de intervención holísticos y complejos, en los cuales las ingenierías seguramente jugarán también un papel importante.</a:t>
            </a:r>
          </a:p>
        </p:txBody>
      </p:sp>
    </p:spTree>
    <p:extLst>
      <p:ext uri="{BB962C8B-B14F-4D97-AF65-F5344CB8AC3E}">
        <p14:creationId xmlns:p14="http://schemas.microsoft.com/office/powerpoint/2010/main" val="34244456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5.3 LOS POSIBLES ESCENARIOS DE LAS INGENIERÍAS</a:t>
            </a:r>
          </a:p>
        </p:txBody>
      </p:sp>
      <p:sp>
        <p:nvSpPr>
          <p:cNvPr id="3" name="2 Marcador de contenido"/>
          <p:cNvSpPr>
            <a:spLocks noGrp="1"/>
          </p:cNvSpPr>
          <p:nvPr>
            <p:ph idx="1"/>
          </p:nvPr>
        </p:nvSpPr>
        <p:spPr/>
        <p:txBody>
          <a:bodyPr>
            <a:normAutofit/>
          </a:bodyPr>
          <a:lstStyle/>
          <a:p>
            <a:pPr marL="0" indent="0" algn="ctr">
              <a:buNone/>
            </a:pPr>
            <a:r>
              <a:rPr lang="es-MX" sz="2800" dirty="0"/>
              <a:t>La pauta globalizadora desmantela </a:t>
            </a:r>
            <a:endParaRPr lang="es-MX" sz="2800" dirty="0" smtClean="0"/>
          </a:p>
          <a:p>
            <a:pPr marL="0" indent="0" algn="ctr">
              <a:buNone/>
            </a:pPr>
            <a:r>
              <a:rPr lang="es-MX" sz="2800" dirty="0" smtClean="0"/>
              <a:t>las </a:t>
            </a:r>
            <a:r>
              <a:rPr lang="es-MX" sz="2800" dirty="0"/>
              <a:t>empresas de ingeniería </a:t>
            </a:r>
            <a:r>
              <a:rPr lang="es-MX" sz="2800" dirty="0" smtClean="0"/>
              <a:t>nacionales</a:t>
            </a:r>
          </a:p>
          <a:p>
            <a:pPr marL="0" indent="0">
              <a:buNone/>
            </a:pPr>
            <a:r>
              <a:rPr lang="es-MX" sz="2000" dirty="0"/>
              <a:t>La liberalización del mercado a nivel mundial (que comienza al inicio de los años sesenta) resultó ser una estrategia de los países desarrollados para colocar sus excedentes en mercados más vastos y en todo el orbe; estrategia basada en su avance tecnológico, que les permitía obtener costos bajos y productos de calidad. Los efectos de esta pauta se pueden resumir en tres aspectos</a:t>
            </a:r>
            <a:r>
              <a:rPr lang="es-MX" sz="2000" dirty="0" smtClean="0"/>
              <a:t>:</a:t>
            </a:r>
          </a:p>
          <a:p>
            <a:pPr>
              <a:buFont typeface="Courier New" pitchFamily="49" charset="0"/>
              <a:buChar char="o"/>
            </a:pPr>
            <a:r>
              <a:rPr lang="es-MX" sz="2000" dirty="0" smtClean="0"/>
              <a:t> </a:t>
            </a:r>
            <a:r>
              <a:rPr lang="es-MX" sz="2000" dirty="0"/>
              <a:t>Primero: Se ha formado una conciencia global para crear infraestructura pública sin recursos financieros suficientes. En la década de los años ochenta, se dio un cambio en todo el mundo hacia nuevas modalidades de financiamiento, compartidas con la iniciativa privada. Ahora, ésta asume los riesgos junto con el Estado.</a:t>
            </a:r>
          </a:p>
        </p:txBody>
      </p:sp>
    </p:spTree>
    <p:extLst>
      <p:ext uri="{BB962C8B-B14F-4D97-AF65-F5344CB8AC3E}">
        <p14:creationId xmlns:p14="http://schemas.microsoft.com/office/powerpoint/2010/main" val="2314136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buFont typeface="Courier New" pitchFamily="49" charset="0"/>
              <a:buChar char="o"/>
            </a:pPr>
            <a:r>
              <a:rPr lang="es-MX" sz="2000" dirty="0"/>
              <a:t>Segundo: El esquema de la globalización hace crecer la demanda de infraestructura pública nueva en los países emergentes, y genera </a:t>
            </a:r>
            <a:r>
              <a:rPr lang="es-MX" sz="2000" dirty="0" smtClean="0"/>
              <a:t>una demanda</a:t>
            </a:r>
            <a:r>
              <a:rPr lang="es-MX" sz="2000" dirty="0"/>
              <a:t>, 50% del total mundial, que es aprovechada por firmas y empresas e ingenierías internacionales (europeas, estadounidenses, japonesas y australianas).</a:t>
            </a:r>
          </a:p>
          <a:p>
            <a:pPr algn="just">
              <a:buFont typeface="Courier New" pitchFamily="49" charset="0"/>
              <a:buChar char="o"/>
            </a:pPr>
            <a:r>
              <a:rPr lang="es-MX" sz="2000" dirty="0" smtClean="0"/>
              <a:t>Tercero</a:t>
            </a:r>
            <a:r>
              <a:rPr lang="es-MX" sz="2000" dirty="0"/>
              <a:t>: La ingeniería organizada y los constructores pasan de la producción de infraestructura basada en “inventario de proyectos”, a la operación de la infraestructura.</a:t>
            </a:r>
          </a:p>
        </p:txBody>
      </p:sp>
    </p:spTree>
    <p:extLst>
      <p:ext uri="{BB962C8B-B14F-4D97-AF65-F5344CB8AC3E}">
        <p14:creationId xmlns:p14="http://schemas.microsoft.com/office/powerpoint/2010/main" val="1936191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557808"/>
            <a:ext cx="8229600" cy="1143000"/>
          </a:xfrm>
        </p:spPr>
        <p:txBody>
          <a:bodyPr>
            <a:normAutofit/>
          </a:bodyPr>
          <a:lstStyle/>
          <a:p>
            <a:r>
              <a:rPr lang="es-MX" sz="2800" dirty="0"/>
              <a:t>El uso de las tecnologías de la información (TIC) innova las prácticas de la ingeniería</a:t>
            </a:r>
          </a:p>
        </p:txBody>
      </p:sp>
      <p:sp>
        <p:nvSpPr>
          <p:cNvPr id="3" name="2 Marcador de contenido"/>
          <p:cNvSpPr>
            <a:spLocks noGrp="1"/>
          </p:cNvSpPr>
          <p:nvPr>
            <p:ph idx="1"/>
          </p:nvPr>
        </p:nvSpPr>
        <p:spPr>
          <a:xfrm>
            <a:off x="457200" y="1999381"/>
            <a:ext cx="8229600" cy="4525963"/>
          </a:xfrm>
        </p:spPr>
        <p:txBody>
          <a:bodyPr>
            <a:normAutofit fontScale="92500" lnSpcReduction="10000"/>
          </a:bodyPr>
          <a:lstStyle/>
          <a:p>
            <a:pPr marL="0" indent="0">
              <a:buNone/>
            </a:pPr>
            <a:r>
              <a:rPr lang="es-MX" sz="2000" dirty="0"/>
              <a:t>Cambios fuertes y radicales, “brutales”, en todas las áreas de la </a:t>
            </a:r>
            <a:r>
              <a:rPr lang="es-MX" sz="2000" dirty="0" smtClean="0"/>
              <a:t>ingeniería, estos tienen </a:t>
            </a:r>
            <a:r>
              <a:rPr lang="es-MX" sz="2000" dirty="0"/>
              <a:t>que ver con la llegada de las TIC y su manejo con fines productivos, que ahora permiten un acceso a la información para transformarla en </a:t>
            </a:r>
            <a:r>
              <a:rPr lang="es-MX" sz="2000" dirty="0" smtClean="0"/>
              <a:t>conocimientos, </a:t>
            </a:r>
            <a:r>
              <a:rPr lang="es-MX" sz="2000" dirty="0"/>
              <a:t>lo cual modifica, entre otras cosas, la normativa de la ingeniería</a:t>
            </a:r>
            <a:r>
              <a:rPr lang="es-MX" sz="2000" dirty="0" smtClean="0"/>
              <a:t>.</a:t>
            </a:r>
          </a:p>
          <a:p>
            <a:pPr marL="0" indent="0">
              <a:buNone/>
            </a:pPr>
            <a:r>
              <a:rPr lang="es-MX" sz="2000" dirty="0" smtClean="0"/>
              <a:t>En </a:t>
            </a:r>
            <a:r>
              <a:rPr lang="es-MX" sz="2000" dirty="0"/>
              <a:t>México, el Tratado de Libre Comercio de América del Norte (TLCAN) transformó el paradigma productivo, y las grandes obras de la ingeniería se concursan internacionalmente, lo que provoca una crisis en las prácticas de la ingeniería nacional</a:t>
            </a:r>
            <a:r>
              <a:rPr lang="es-MX" sz="2000" dirty="0" smtClean="0"/>
              <a:t>.</a:t>
            </a:r>
          </a:p>
          <a:p>
            <a:pPr marL="0" indent="0">
              <a:buNone/>
            </a:pPr>
            <a:r>
              <a:rPr lang="es-MX" sz="2000" dirty="0"/>
              <a:t>Las ingenierías, al ser las traductoras de los conocimientos científicos, se han convertido en un instrumento de innovación y de cambio, sobre todo en los campos de la astronomía, la biología y la medicina. Sin embargo, México no desarrolló un esquema de formación de recursos humanos que permitiera aprovechar los avances de la ciencia. Existe en este sentido, un rezago muy significativo. La producción de patentes es paupérrima, y no se tiene una verdadera política de ciencia y de tecnología.</a:t>
            </a:r>
          </a:p>
        </p:txBody>
      </p:sp>
    </p:spTree>
    <p:extLst>
      <p:ext uri="{BB962C8B-B14F-4D97-AF65-F5344CB8AC3E}">
        <p14:creationId xmlns:p14="http://schemas.microsoft.com/office/powerpoint/2010/main" val="2095411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46856" y="845840"/>
            <a:ext cx="8229600" cy="1143000"/>
          </a:xfrm>
        </p:spPr>
        <p:txBody>
          <a:bodyPr>
            <a:normAutofit fontScale="90000"/>
          </a:bodyPr>
          <a:lstStyle/>
          <a:p>
            <a:r>
              <a:rPr lang="es-MX" sz="2800" dirty="0"/>
              <a:t>La velocidad de las innovaciones tecnológicas, su proliferación y la obsolescencia programada de los saberes</a:t>
            </a:r>
          </a:p>
        </p:txBody>
      </p:sp>
      <p:sp>
        <p:nvSpPr>
          <p:cNvPr id="3" name="2 Marcador de contenido"/>
          <p:cNvSpPr>
            <a:spLocks noGrp="1"/>
          </p:cNvSpPr>
          <p:nvPr>
            <p:ph idx="1"/>
          </p:nvPr>
        </p:nvSpPr>
        <p:spPr>
          <a:xfrm>
            <a:off x="457200" y="1999381"/>
            <a:ext cx="8229600" cy="4525963"/>
          </a:xfrm>
        </p:spPr>
        <p:txBody>
          <a:bodyPr>
            <a:normAutofit fontScale="92500" lnSpcReduction="20000"/>
          </a:bodyPr>
          <a:lstStyle/>
          <a:p>
            <a:pPr marL="0" indent="0" algn="just">
              <a:buNone/>
            </a:pPr>
            <a:r>
              <a:rPr lang="es-MX" sz="2000" dirty="0"/>
              <a:t>Se observa un adelanto vertiginoso de las tecnologías, que impactan favorablemente a las diversas especialidades de las ingenierías, y son precisamente las que las diseñan, las elaboran y las aplican. Han surgido campos nuevos que agregan valor a los productos: La mecatrónica, la robótica, la telemática, los nuevos materiales, la biotecnología, la </a:t>
            </a:r>
            <a:r>
              <a:rPr lang="es-MX" sz="2000" dirty="0" smtClean="0"/>
              <a:t>nanotecnología.</a:t>
            </a:r>
          </a:p>
          <a:p>
            <a:pPr algn="just"/>
            <a:endParaRPr lang="es-MX" sz="2000" dirty="0"/>
          </a:p>
          <a:p>
            <a:pPr marL="0" indent="0" algn="just">
              <a:buNone/>
            </a:pPr>
            <a:r>
              <a:rPr lang="es-MX" sz="2000" dirty="0"/>
              <a:t>P</a:t>
            </a:r>
            <a:r>
              <a:rPr lang="es-MX" sz="2000" dirty="0" smtClean="0"/>
              <a:t>ese </a:t>
            </a:r>
            <a:r>
              <a:rPr lang="es-MX" sz="2000" dirty="0"/>
              <a:t>al impresionante desarrollo de la tecnología en el mundo en las últimas tres décadas (1990, 2000 y 2010), las ingenierías, al ser las traductoras de los conocimientos científicos, se han convertido en un instrumento de innovación y de cambio, sobre todo en los campos de la astronomía, la biología y la medicina. Pero nuevamente, México está disperso en su reacción a este cambio, y con una respuesta desigual, desfasada y desordenada. Hoy en día, existen saberes y licenciaturas de la ingeniería que hace treinta años no se conocían ni se concebían; por ejemplo, es el caso de los nuevos materiales y de la nanotecnología. También se han conjuntado licenciaturas como la robótica, en la que se mezcla la ingeniería eléctrica con la mecánica. En México hay mucho talento y recursos humanos para crear tecnologías, pero no se han otorgado estímulos para desarrollarlos, sobre todo económicos. </a:t>
            </a:r>
          </a:p>
          <a:p>
            <a:pPr marL="0" indent="0">
              <a:buNone/>
            </a:pPr>
            <a:endParaRPr lang="es-MX" sz="2000" dirty="0"/>
          </a:p>
        </p:txBody>
      </p:sp>
    </p:spTree>
    <p:extLst>
      <p:ext uri="{BB962C8B-B14F-4D97-AF65-F5344CB8AC3E}">
        <p14:creationId xmlns:p14="http://schemas.microsoft.com/office/powerpoint/2010/main" val="2461556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485800"/>
            <a:ext cx="8229600" cy="1143000"/>
          </a:xfrm>
        </p:spPr>
        <p:txBody>
          <a:bodyPr>
            <a:normAutofit/>
          </a:bodyPr>
          <a:lstStyle/>
          <a:p>
            <a:r>
              <a:rPr lang="es-MX" sz="2800" dirty="0" smtClean="0"/>
              <a:t>La investigación en ingeniería en México en el siglo XXI</a:t>
            </a:r>
            <a:endParaRPr lang="es-MX" sz="2800" dirty="0"/>
          </a:p>
        </p:txBody>
      </p:sp>
      <p:sp>
        <p:nvSpPr>
          <p:cNvPr id="3" name="2 Marcador de contenido"/>
          <p:cNvSpPr>
            <a:spLocks noGrp="1"/>
          </p:cNvSpPr>
          <p:nvPr>
            <p:ph idx="1"/>
          </p:nvPr>
        </p:nvSpPr>
        <p:spPr/>
        <p:txBody>
          <a:bodyPr>
            <a:normAutofit/>
          </a:bodyPr>
          <a:lstStyle/>
          <a:p>
            <a:pPr marL="0" indent="0">
              <a:buNone/>
            </a:pPr>
            <a:r>
              <a:rPr lang="es-MX" sz="2000" dirty="0" smtClean="0"/>
              <a:t>A pesar de las capacidades científicas y tecnológicas en recursos humanos y en infraestructura, que puede ser mucho más productiva, las políticas gubernamentales mexicanas han optado por el camino fácil de esperar que la tecnología llegue de fuera, se paga muy cara, y en muchos casos cuando llega al país, ya es obsoleta. Se puede suponer que la razón está en que la gran industria del país es extranjera, y por lo tanto usa las patentes tecnológicas generadas en las casas matrices, pero aún en la industria privada mexicana, al igual que en la Estatal, la situación no cambia. Por ejemplo se puede señalar que CEMEX® y TELMEX® han preferido invertir en centros de desarrollo tecnológico fuera de México, o que PEMEX contrata asesores e incluso ingenieros extranjeros para desarrollar actividades que podrían hacer mexicanos.</a:t>
            </a:r>
            <a:endParaRPr lang="es-MX" sz="2000" dirty="0"/>
          </a:p>
        </p:txBody>
      </p:sp>
    </p:spTree>
    <p:extLst>
      <p:ext uri="{BB962C8B-B14F-4D97-AF65-F5344CB8AC3E}">
        <p14:creationId xmlns:p14="http://schemas.microsoft.com/office/powerpoint/2010/main" val="2751022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Escenario prospectivo: El tablero de juego del futuro</a:t>
            </a:r>
          </a:p>
        </p:txBody>
      </p:sp>
      <p:sp>
        <p:nvSpPr>
          <p:cNvPr id="3" name="2 Marcador de contenido"/>
          <p:cNvSpPr>
            <a:spLocks noGrp="1"/>
          </p:cNvSpPr>
          <p:nvPr>
            <p:ph idx="1"/>
          </p:nvPr>
        </p:nvSpPr>
        <p:spPr/>
        <p:txBody>
          <a:bodyPr>
            <a:normAutofit/>
          </a:bodyPr>
          <a:lstStyle/>
          <a:p>
            <a:pPr marL="0" indent="0">
              <a:buNone/>
            </a:pPr>
            <a:r>
              <a:rPr lang="es-MX" sz="2000" dirty="0"/>
              <a:t>Los campos del futuro están en la nanotecnología, la biónica y los nuevos materiales. La velocidad y el cambio serán los motores de la economía del futuro; empero, los nuevos productos seguirán requiriendo de infraestructura básica. La dinámica de mercado de la ingeniería global establece que al reducirse los márgenes de utilidad, la industria de la construcción tenderá a escalarse. Se formarán grandes grupos constructores y grandes empresas diseñadoras, concretarán alianzas coyunturales con empresas nacionales, mismas que seguirán atendiendo solamente una demanda local o regional, pero dependerán de las tecnologías de las grandes constructoras o de las boutiques de diseño</a:t>
            </a:r>
            <a:r>
              <a:rPr lang="es-MX" sz="2000" dirty="0" smtClean="0"/>
              <a:t>.</a:t>
            </a:r>
          </a:p>
          <a:p>
            <a:pPr marL="0" indent="0">
              <a:buNone/>
            </a:pPr>
            <a:r>
              <a:rPr lang="es-MX" sz="2000" dirty="0"/>
              <a:t>La impronta de la competitividad exigirá desviación cero en costo, y una muy alta calidad en los proyectos de ingeniería, los cuales deberán integrar construcción y diseño. Las ingenierías serán cada vez más caras en los países desarrollados. Éstas se desplazarán a los espacios periféricos.</a:t>
            </a:r>
          </a:p>
        </p:txBody>
      </p:sp>
    </p:spTree>
    <p:extLst>
      <p:ext uri="{BB962C8B-B14F-4D97-AF65-F5344CB8AC3E}">
        <p14:creationId xmlns:p14="http://schemas.microsoft.com/office/powerpoint/2010/main" val="1101247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3792"/>
            <a:ext cx="8229600" cy="1143000"/>
          </a:xfrm>
        </p:spPr>
        <p:txBody>
          <a:bodyPr>
            <a:normAutofit/>
          </a:bodyPr>
          <a:lstStyle/>
          <a:p>
            <a:r>
              <a:rPr lang="es-MX" sz="2800" dirty="0" smtClean="0"/>
              <a:t>Sobre los ingenieros </a:t>
            </a:r>
            <a:br>
              <a:rPr lang="es-MX" sz="2800" dirty="0" smtClean="0"/>
            </a:br>
            <a:r>
              <a:rPr lang="es-MX" sz="2800" dirty="0" smtClean="0"/>
              <a:t>del Instituto Politécnico Nacional</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E</a:t>
            </a:r>
            <a:r>
              <a:rPr lang="es-MX" sz="2000" dirty="0" smtClean="0"/>
              <a:t>norgullece que los egresados de dicha institución mantuvieron la industria petrolera funcionando después de la nacionalización decretada por el ex presidente Lázaro Cárdenas, desarrollando los insumos que el petróleo necesitaba para convertirlo en gasolina y en otros derivados de los hidrocarburos (como el aceite automotriz y los lubricantes), y que fueron los ingenieros mexicanos quienes crearon la infraestructura eléctrica y de comunicaciones después del término de la Revolución Mexicana, igual que aquellos que con su propio ingenio desarrollaron, instalaron y mantuvieron los primeros transmisores de radio y televisión, así como muchos otros ejemplos que sería demasiado largo enumerar, pero desde hace ya muchos años se ha preferido dejar a un lado el ingenio de los mexicanos, por adoptar el esquema fácil de suponer que no se debe “inventar el hilo negro”.</a:t>
            </a:r>
            <a:endParaRPr lang="es-MX" sz="2000" dirty="0"/>
          </a:p>
        </p:txBody>
      </p:sp>
    </p:spTree>
    <p:extLst>
      <p:ext uri="{BB962C8B-B14F-4D97-AF65-F5344CB8AC3E}">
        <p14:creationId xmlns:p14="http://schemas.microsoft.com/office/powerpoint/2010/main" val="182230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Trabajo coordinado</a:t>
            </a:r>
            <a:endParaRPr lang="es-MX" sz="2800" dirty="0"/>
          </a:p>
        </p:txBody>
      </p:sp>
      <p:sp>
        <p:nvSpPr>
          <p:cNvPr id="3" name="2 Marcador de contenido"/>
          <p:cNvSpPr>
            <a:spLocks noGrp="1"/>
          </p:cNvSpPr>
          <p:nvPr>
            <p:ph idx="1"/>
          </p:nvPr>
        </p:nvSpPr>
        <p:spPr/>
        <p:txBody>
          <a:bodyPr>
            <a:normAutofit/>
          </a:bodyPr>
          <a:lstStyle/>
          <a:p>
            <a:pPr marL="0" indent="0" algn="just">
              <a:buNone/>
            </a:pPr>
            <a:r>
              <a:rPr lang="es-MX" sz="2000" dirty="0"/>
              <a:t>La coordinación debe darse a través de una concertación entre el gobierno mexicano en sus diversos niveles (federal, estatal y municipal), la industria, el capital de inversión y la educación superior (licenciatura, especialidad, maestría y doctorado), y la investigación científica real. Para que se dé la vinculación, es necesario romper con los paradigmas actuales, por un lado de desconfianza total y mutua, entre la industria y los centros e institutos de investigación y de desarrollo tecnológico, localizados en las universidades.</a:t>
            </a:r>
          </a:p>
        </p:txBody>
      </p:sp>
    </p:spTree>
    <p:extLst>
      <p:ext uri="{BB962C8B-B14F-4D97-AF65-F5344CB8AC3E}">
        <p14:creationId xmlns:p14="http://schemas.microsoft.com/office/powerpoint/2010/main" val="180512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smtClean="0"/>
              <a:t>Las </a:t>
            </a:r>
            <a:r>
              <a:rPr lang="es-MX" sz="2800" dirty="0"/>
              <a:t>acciones sobre el desarrollo tecnológico</a:t>
            </a:r>
          </a:p>
        </p:txBody>
      </p:sp>
      <p:sp>
        <p:nvSpPr>
          <p:cNvPr id="3" name="2 Marcador de contenido"/>
          <p:cNvSpPr>
            <a:spLocks noGrp="1"/>
          </p:cNvSpPr>
          <p:nvPr>
            <p:ph idx="1"/>
          </p:nvPr>
        </p:nvSpPr>
        <p:spPr/>
        <p:txBody>
          <a:bodyPr>
            <a:normAutofit lnSpcReduction="10000"/>
          </a:bodyPr>
          <a:lstStyle/>
          <a:p>
            <a:pPr marL="0" indent="0" algn="just">
              <a:buNone/>
            </a:pPr>
            <a:r>
              <a:rPr lang="es-MX" sz="2000" dirty="0" smtClean="0"/>
              <a:t>Habría que enfocarse </a:t>
            </a:r>
            <a:r>
              <a:rPr lang="es-MX" sz="2000" dirty="0"/>
              <a:t>en tres direcciones: </a:t>
            </a:r>
            <a:endParaRPr lang="es-MX" sz="2000" dirty="0" smtClean="0"/>
          </a:p>
          <a:p>
            <a:pPr marL="0" indent="0" algn="just">
              <a:buNone/>
            </a:pPr>
            <a:r>
              <a:rPr lang="es-MX" sz="2000" dirty="0" smtClean="0"/>
              <a:t>1)Concertar </a:t>
            </a:r>
            <a:r>
              <a:rPr lang="es-MX" sz="2000" dirty="0"/>
              <a:t>con la gran industria la relación con los centros de investigación y de desarrollo tecnológico, convenciéndolos que es posible generar en las universidades, con calidad y a menor costo, los desarrollos que se hacen en los países de origen o en las filiales en otros países. </a:t>
            </a:r>
            <a:endParaRPr lang="es-MX" sz="2000" dirty="0" smtClean="0"/>
          </a:p>
          <a:p>
            <a:pPr marL="0" indent="0" algn="just">
              <a:buNone/>
            </a:pPr>
            <a:r>
              <a:rPr lang="es-MX" sz="2000" dirty="0" smtClean="0"/>
              <a:t>2)Reforzar </a:t>
            </a:r>
            <a:r>
              <a:rPr lang="es-MX" sz="2000" dirty="0"/>
              <a:t>la pequeña y mediana industria con el apoyo tecnológico de las universidades, para que puedan ofrecer a la gran industria insumos y servicios de pre-ensambles y ensambles de subsistemas y de sistemas. </a:t>
            </a:r>
            <a:endParaRPr lang="es-MX" sz="2000" dirty="0" smtClean="0"/>
          </a:p>
          <a:p>
            <a:pPr marL="0" indent="0" algn="just">
              <a:buNone/>
            </a:pPr>
            <a:r>
              <a:rPr lang="es-MX" sz="2000" dirty="0" smtClean="0"/>
              <a:t>3)Apoyar </a:t>
            </a:r>
            <a:r>
              <a:rPr lang="es-MX" sz="2000" dirty="0"/>
              <a:t>a las universidades para desarrollos científicos y tecnológicos mediante la definición de líneas de acción originales (investigación-acción), que puedan ser ofrecidos nacional e internacionalmente. En relación con el primer punto, la calidad de la enseñanza y la pertinencia del desarrollo tecnológico son por sí mismos dos factores suficientemente atractivos para vincular la industria y la universidad.</a:t>
            </a:r>
          </a:p>
        </p:txBody>
      </p:sp>
    </p:spTree>
    <p:extLst>
      <p:ext uri="{BB962C8B-B14F-4D97-AF65-F5344CB8AC3E}">
        <p14:creationId xmlns:p14="http://schemas.microsoft.com/office/powerpoint/2010/main" val="766048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a:bodyPr>
          <a:lstStyle/>
          <a:p>
            <a:r>
              <a:rPr lang="es-MX" sz="2800" dirty="0" smtClean="0"/>
              <a:t>Ideas aplicables </a:t>
            </a:r>
            <a:r>
              <a:rPr lang="es-MX" sz="2800" dirty="0"/>
              <a:t>para cualquier industria</a:t>
            </a:r>
          </a:p>
        </p:txBody>
      </p:sp>
      <p:sp>
        <p:nvSpPr>
          <p:cNvPr id="3" name="2 Marcador de contenido"/>
          <p:cNvSpPr>
            <a:spLocks noGrp="1"/>
          </p:cNvSpPr>
          <p:nvPr>
            <p:ph idx="1"/>
          </p:nvPr>
        </p:nvSpPr>
        <p:spPr>
          <a:xfrm>
            <a:off x="457200" y="1268760"/>
            <a:ext cx="8229600" cy="4857403"/>
          </a:xfrm>
        </p:spPr>
        <p:txBody>
          <a:bodyPr>
            <a:normAutofit fontScale="85000" lnSpcReduction="10000"/>
          </a:bodyPr>
          <a:lstStyle/>
          <a:p>
            <a:pPr marL="0" indent="0">
              <a:buNone/>
            </a:pPr>
            <a:r>
              <a:rPr lang="es-MX" sz="2000" dirty="0"/>
              <a:t>Las </a:t>
            </a:r>
            <a:r>
              <a:rPr lang="es-MX" sz="2000" dirty="0" smtClean="0"/>
              <a:t>ideas, que se </a:t>
            </a:r>
            <a:r>
              <a:rPr lang="es-MX" sz="2000" dirty="0"/>
              <a:t>enlistan a </a:t>
            </a:r>
            <a:r>
              <a:rPr lang="es-MX" sz="2000" dirty="0" smtClean="0"/>
              <a:t>continuación, son específicas </a:t>
            </a:r>
            <a:r>
              <a:rPr lang="es-MX" sz="2000" dirty="0"/>
              <a:t>para la industria electrónica y de </a:t>
            </a:r>
            <a:r>
              <a:rPr lang="es-MX" sz="2000" dirty="0" smtClean="0"/>
              <a:t>comunicaciones:</a:t>
            </a:r>
          </a:p>
          <a:p>
            <a:pPr marL="0" indent="0">
              <a:buNone/>
            </a:pPr>
            <a:r>
              <a:rPr lang="es-MX" sz="2000" dirty="0"/>
              <a:t>Sistemas de despacho electrónico.</a:t>
            </a:r>
          </a:p>
          <a:p>
            <a:pPr>
              <a:buFont typeface="Wingdings" pitchFamily="2" charset="2"/>
              <a:buChar char="§"/>
            </a:pPr>
            <a:r>
              <a:rPr lang="es-MX" sz="2000" dirty="0" smtClean="0"/>
              <a:t>Desarrollo </a:t>
            </a:r>
            <a:r>
              <a:rPr lang="es-MX" sz="2000" dirty="0"/>
              <a:t>de software para control de procesos.</a:t>
            </a:r>
          </a:p>
          <a:p>
            <a:pPr>
              <a:buFont typeface="Wingdings" pitchFamily="2" charset="2"/>
              <a:buChar char="§"/>
            </a:pPr>
            <a:r>
              <a:rPr lang="es-MX" sz="2000" dirty="0" smtClean="0"/>
              <a:t>Procesamiento </a:t>
            </a:r>
            <a:r>
              <a:rPr lang="es-MX" sz="2000" dirty="0"/>
              <a:t>digital de sistemas para efectos de seguridad, o para mejorar la eficiencia de los sistemas de comunicaciones.</a:t>
            </a:r>
          </a:p>
          <a:p>
            <a:pPr>
              <a:buFont typeface="Wingdings" pitchFamily="2" charset="2"/>
              <a:buChar char="§"/>
            </a:pPr>
            <a:r>
              <a:rPr lang="es-MX" sz="2000" dirty="0" smtClean="0"/>
              <a:t>Empleo </a:t>
            </a:r>
            <a:r>
              <a:rPr lang="es-MX" sz="2000" dirty="0"/>
              <a:t>de la infraestructura satelital para el control de procesos y de los sistemas, así como de vigilancia.</a:t>
            </a:r>
          </a:p>
          <a:p>
            <a:pPr>
              <a:buFont typeface="Wingdings" pitchFamily="2" charset="2"/>
              <a:buChar char="§"/>
            </a:pPr>
            <a:r>
              <a:rPr lang="es-MX" sz="2000" dirty="0" smtClean="0"/>
              <a:t>Desarrollo </a:t>
            </a:r>
            <a:r>
              <a:rPr lang="es-MX" sz="2000" dirty="0"/>
              <a:t>de antenas inteligentes de mayor efectividad (eficacia y eficiencia), para telecomunicaciones.</a:t>
            </a:r>
          </a:p>
          <a:p>
            <a:pPr>
              <a:buFont typeface="Wingdings" pitchFamily="2" charset="2"/>
              <a:buChar char="§"/>
            </a:pPr>
            <a:r>
              <a:rPr lang="es-MX" sz="2000" dirty="0" smtClean="0"/>
              <a:t>Desarrollo </a:t>
            </a:r>
            <a:r>
              <a:rPr lang="es-MX" sz="2000" dirty="0"/>
              <a:t>de antenas más eficientes que puedan sustituir en la medida de lo posible, a los reflectores parabólicos.</a:t>
            </a:r>
          </a:p>
          <a:p>
            <a:pPr>
              <a:buFont typeface="Wingdings" pitchFamily="2" charset="2"/>
              <a:buChar char="§"/>
            </a:pPr>
            <a:r>
              <a:rPr lang="es-MX" sz="2000" dirty="0" smtClean="0"/>
              <a:t>Sistemas </a:t>
            </a:r>
            <a:r>
              <a:rPr lang="es-MX" sz="2000" dirty="0"/>
              <a:t>más eficientes de telefonía celular.</a:t>
            </a:r>
          </a:p>
          <a:p>
            <a:pPr>
              <a:buFont typeface="Wingdings" pitchFamily="2" charset="2"/>
              <a:buChar char="§"/>
            </a:pPr>
            <a:r>
              <a:rPr lang="es-MX" sz="2000" dirty="0" smtClean="0"/>
              <a:t>Diseño </a:t>
            </a:r>
            <a:r>
              <a:rPr lang="es-MX" sz="2000" dirty="0"/>
              <a:t>de sistemas de comunicaciones para aplicaciones específicas.</a:t>
            </a:r>
          </a:p>
          <a:p>
            <a:pPr>
              <a:buFont typeface="Wingdings" pitchFamily="2" charset="2"/>
              <a:buChar char="§"/>
            </a:pPr>
            <a:r>
              <a:rPr lang="es-MX" sz="2000" dirty="0" smtClean="0"/>
              <a:t>Desarrollo </a:t>
            </a:r>
            <a:r>
              <a:rPr lang="es-MX" sz="2000" dirty="0"/>
              <a:t>de sistemas de robótica industrial.</a:t>
            </a:r>
          </a:p>
          <a:p>
            <a:pPr>
              <a:buFont typeface="Wingdings" pitchFamily="2" charset="2"/>
              <a:buChar char="§"/>
            </a:pPr>
            <a:r>
              <a:rPr lang="es-MX" sz="2000" dirty="0" smtClean="0"/>
              <a:t>Desarrollo </a:t>
            </a:r>
            <a:r>
              <a:rPr lang="es-MX" sz="2000" dirty="0"/>
              <a:t>de sistemas de control usando tanto la telemática, como la mecatrónica.</a:t>
            </a:r>
          </a:p>
          <a:p>
            <a:pPr>
              <a:buFont typeface="Wingdings" pitchFamily="2" charset="2"/>
              <a:buChar char="§"/>
            </a:pPr>
            <a:r>
              <a:rPr lang="es-MX" sz="2000" dirty="0" smtClean="0"/>
              <a:t>Incursión </a:t>
            </a:r>
            <a:r>
              <a:rPr lang="es-MX" sz="2000" dirty="0"/>
              <a:t>en la tecnología de punta como la nanotecnología.</a:t>
            </a:r>
          </a:p>
        </p:txBody>
      </p:sp>
    </p:spTree>
    <p:extLst>
      <p:ext uri="{BB962C8B-B14F-4D97-AF65-F5344CB8AC3E}">
        <p14:creationId xmlns:p14="http://schemas.microsoft.com/office/powerpoint/2010/main" val="366106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La ingeniería para el siglo XXI</a:t>
            </a:r>
          </a:p>
        </p:txBody>
      </p:sp>
      <p:sp>
        <p:nvSpPr>
          <p:cNvPr id="3" name="2 Marcador de contenido"/>
          <p:cNvSpPr>
            <a:spLocks noGrp="1"/>
          </p:cNvSpPr>
          <p:nvPr>
            <p:ph idx="1"/>
          </p:nvPr>
        </p:nvSpPr>
        <p:spPr/>
        <p:txBody>
          <a:bodyPr>
            <a:normAutofit/>
          </a:bodyPr>
          <a:lstStyle/>
          <a:p>
            <a:pPr algn="just">
              <a:buFont typeface="Wingdings" pitchFamily="2" charset="2"/>
              <a:buChar char="v"/>
            </a:pPr>
            <a:r>
              <a:rPr lang="es-MX" sz="2000" dirty="0"/>
              <a:t>En el escenario de la globalización, la innovación y la creatividad tecnológicas, se anclan en las necesidades del mercado y en el ambiente tecnológico mundial, el cual se rige por una racionalidad aplicada a satisfacer necesidades del mercado, por la renovación constante de sus productos y la creciente complejidad de los sistemas tecno-productivos. Así, las ingenierías se expanden, se diversifican y crean un complejo sistema de saberes y de aplicaciones que, paradójicamente, </a:t>
            </a:r>
            <a:r>
              <a:rPr lang="es-MX" sz="2000" dirty="0" err="1"/>
              <a:t>desconfiguran</a:t>
            </a:r>
            <a:r>
              <a:rPr lang="es-MX" sz="2000" dirty="0"/>
              <a:t> y recomponen la profesión del </a:t>
            </a:r>
            <a:r>
              <a:rPr lang="es-MX" sz="2000" dirty="0" smtClean="0"/>
              <a:t>ingeniero.</a:t>
            </a:r>
          </a:p>
          <a:p>
            <a:pPr algn="just">
              <a:buFont typeface="Wingdings" pitchFamily="2" charset="2"/>
              <a:buChar char="v"/>
            </a:pPr>
            <a:r>
              <a:rPr lang="es-MX" sz="2000" dirty="0"/>
              <a:t>Las innovaciones de esta era global son primicias dentro de un sistema productivo que se expande bajo los esquemas tradicionales; es decir, en serie/masivos, los cuales se especializan rápidamente e implican el uso de estrategias empresariales-productivas complejas, basadas en el aumento de la competitividad.</a:t>
            </a:r>
          </a:p>
        </p:txBody>
      </p:sp>
    </p:spTree>
    <p:extLst>
      <p:ext uri="{BB962C8B-B14F-4D97-AF65-F5344CB8AC3E}">
        <p14:creationId xmlns:p14="http://schemas.microsoft.com/office/powerpoint/2010/main" val="2383753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18654"/>
            <a:ext cx="8229600" cy="922114"/>
          </a:xfrm>
        </p:spPr>
        <p:txBody>
          <a:bodyPr>
            <a:normAutofit/>
          </a:bodyPr>
          <a:lstStyle/>
          <a:p>
            <a:r>
              <a:rPr lang="es-MX" sz="2800" dirty="0" smtClean="0"/>
              <a:t>Cuatro escenarios de la ingeniería</a:t>
            </a:r>
            <a:endParaRPr lang="es-MX" sz="2800" dirty="0"/>
          </a:p>
        </p:txBody>
      </p:sp>
      <p:sp>
        <p:nvSpPr>
          <p:cNvPr id="3" name="2 Marcador de contenido"/>
          <p:cNvSpPr>
            <a:spLocks noGrp="1"/>
          </p:cNvSpPr>
          <p:nvPr>
            <p:ph idx="1"/>
          </p:nvPr>
        </p:nvSpPr>
        <p:spPr>
          <a:xfrm>
            <a:off x="457200" y="1340768"/>
            <a:ext cx="8229600" cy="4785395"/>
          </a:xfrm>
        </p:spPr>
        <p:txBody>
          <a:bodyPr>
            <a:normAutofit fontScale="92500" lnSpcReduction="10000"/>
          </a:bodyPr>
          <a:lstStyle/>
          <a:p>
            <a:pPr marL="0" indent="0" algn="just">
              <a:buNone/>
            </a:pPr>
            <a:r>
              <a:rPr lang="es-MX" sz="2000" dirty="0"/>
              <a:t>Por lo que las ingenierías, tendrán que actuar en el futuro en cuatro escenarios posibles según las siguientes organizaciones: </a:t>
            </a:r>
            <a:r>
              <a:rPr lang="es-MX" sz="2000" dirty="0" err="1"/>
              <a:t>The</a:t>
            </a:r>
            <a:r>
              <a:rPr lang="es-MX" sz="2000" dirty="0"/>
              <a:t> </a:t>
            </a:r>
            <a:r>
              <a:rPr lang="es-MX" sz="2000" dirty="0" err="1"/>
              <a:t>National</a:t>
            </a:r>
            <a:r>
              <a:rPr lang="es-MX" sz="2000" dirty="0"/>
              <a:t> </a:t>
            </a:r>
            <a:r>
              <a:rPr lang="es-MX" sz="2000" dirty="0" err="1"/>
              <a:t>Academy</a:t>
            </a:r>
            <a:r>
              <a:rPr lang="es-MX" sz="2000" dirty="0"/>
              <a:t> of </a:t>
            </a:r>
            <a:r>
              <a:rPr lang="es-MX" sz="2000" dirty="0" err="1"/>
              <a:t>Engineering</a:t>
            </a:r>
            <a:r>
              <a:rPr lang="es-MX" sz="2000" dirty="0"/>
              <a:t> y </a:t>
            </a:r>
            <a:r>
              <a:rPr lang="es-MX" sz="2000" dirty="0" err="1"/>
              <a:t>The</a:t>
            </a:r>
            <a:r>
              <a:rPr lang="es-MX" sz="2000" dirty="0"/>
              <a:t> </a:t>
            </a:r>
            <a:r>
              <a:rPr lang="es-MX" sz="2000" dirty="0" err="1"/>
              <a:t>National</a:t>
            </a:r>
            <a:r>
              <a:rPr lang="es-MX" sz="2000" dirty="0"/>
              <a:t> </a:t>
            </a:r>
            <a:r>
              <a:rPr lang="es-MX" sz="2000" dirty="0" err="1"/>
              <a:t>Science</a:t>
            </a:r>
            <a:r>
              <a:rPr lang="es-MX" sz="2000" dirty="0"/>
              <a:t> </a:t>
            </a:r>
            <a:r>
              <a:rPr lang="es-MX" sz="2000" dirty="0" err="1"/>
              <a:t>Foundation</a:t>
            </a:r>
            <a:r>
              <a:rPr lang="es-MX" sz="2000" dirty="0"/>
              <a:t>. </a:t>
            </a:r>
            <a:r>
              <a:rPr lang="es-MX" sz="2000" dirty="0" err="1"/>
              <a:t>Enviromental</a:t>
            </a:r>
            <a:r>
              <a:rPr lang="es-MX" sz="2000" dirty="0"/>
              <a:t> </a:t>
            </a:r>
            <a:r>
              <a:rPr lang="es-MX" sz="2000" dirty="0" err="1"/>
              <a:t>Science</a:t>
            </a:r>
            <a:r>
              <a:rPr lang="es-MX" sz="2000" dirty="0"/>
              <a:t> and </a:t>
            </a:r>
            <a:r>
              <a:rPr lang="es-MX" sz="2000" dirty="0" err="1"/>
              <a:t>Engineering</a:t>
            </a:r>
            <a:r>
              <a:rPr lang="es-MX" sz="2000" dirty="0"/>
              <a:t> </a:t>
            </a:r>
            <a:r>
              <a:rPr lang="es-MX" sz="2000" dirty="0" err="1"/>
              <a:t>for</a:t>
            </a:r>
            <a:r>
              <a:rPr lang="es-MX" sz="2000" dirty="0"/>
              <a:t> </a:t>
            </a:r>
            <a:r>
              <a:rPr lang="es-MX" sz="2000" dirty="0" err="1"/>
              <a:t>the</a:t>
            </a:r>
            <a:r>
              <a:rPr lang="es-MX" sz="2000" dirty="0"/>
              <a:t> 21st Century (2000</a:t>
            </a:r>
            <a:r>
              <a:rPr lang="es-MX" sz="2000" dirty="0" smtClean="0"/>
              <a:t>):</a:t>
            </a:r>
          </a:p>
          <a:p>
            <a:pPr algn="just">
              <a:buFont typeface="Wingdings" pitchFamily="2" charset="2"/>
              <a:buChar char="ü"/>
            </a:pPr>
            <a:r>
              <a:rPr lang="es-MX" sz="2000" dirty="0" smtClean="0"/>
              <a:t>El </a:t>
            </a:r>
            <a:r>
              <a:rPr lang="es-MX" sz="2000" dirty="0"/>
              <a:t>de una revolución científica continua y sin límites, en la que los ingenieros explotarán exhaustivamente los conocimientos de la ciencia, los cuales beneficiarán a amplias capas de la sociedad, y se impulsará a su vez el nacimiento de nuevas ciencias.</a:t>
            </a:r>
          </a:p>
          <a:p>
            <a:pPr algn="just">
              <a:buFont typeface="Wingdings" pitchFamily="2" charset="2"/>
              <a:buChar char="ü"/>
            </a:pPr>
            <a:r>
              <a:rPr lang="es-MX" sz="2000" dirty="0" smtClean="0"/>
              <a:t>El </a:t>
            </a:r>
            <a:r>
              <a:rPr lang="es-MX" sz="2000" dirty="0"/>
              <a:t>de la revolución biotecnológica, que requerirá de los ingenieros un uso ético-político de los sistemas que desarrollen, y que posteriormente apliquen (particularmente en el empleo de los conocimientos de la genética).</a:t>
            </a:r>
          </a:p>
          <a:p>
            <a:pPr algn="just">
              <a:buFont typeface="Wingdings" pitchFamily="2" charset="2"/>
              <a:buChar char="ü"/>
            </a:pPr>
            <a:r>
              <a:rPr lang="es-MX" sz="2000" dirty="0" smtClean="0"/>
              <a:t>El </a:t>
            </a:r>
            <a:r>
              <a:rPr lang="es-MX" sz="2000" dirty="0"/>
              <a:t>de la ecología, la cual señala que los desastres naturales y el desequilibrio ambiental serán determinantes en el futuro, y que las ingenierías deberán tener respuestas eficaces.</a:t>
            </a:r>
          </a:p>
          <a:p>
            <a:pPr algn="just">
              <a:buFont typeface="Wingdings" pitchFamily="2" charset="2"/>
              <a:buChar char="ü"/>
            </a:pPr>
            <a:r>
              <a:rPr lang="es-MX" sz="2000" dirty="0" smtClean="0"/>
              <a:t>El </a:t>
            </a:r>
            <a:r>
              <a:rPr lang="es-MX" sz="2000" dirty="0"/>
              <a:t>de los cambios globales que modifican a las sociedades, tales como las corrientes migratorias y el terrorismo.</a:t>
            </a:r>
          </a:p>
        </p:txBody>
      </p:sp>
    </p:spTree>
    <p:extLst>
      <p:ext uri="{BB962C8B-B14F-4D97-AF65-F5344CB8AC3E}">
        <p14:creationId xmlns:p14="http://schemas.microsoft.com/office/powerpoint/2010/main" val="4039248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85800"/>
            <a:ext cx="8229600" cy="1143000"/>
          </a:xfrm>
        </p:spPr>
        <p:txBody>
          <a:bodyPr>
            <a:normAutofit/>
          </a:bodyPr>
          <a:lstStyle/>
          <a:p>
            <a:r>
              <a:rPr lang="es-MX" sz="2800" dirty="0" smtClean="0"/>
              <a:t>Nuevo perfil del ingeniero</a:t>
            </a:r>
            <a:br>
              <a:rPr lang="es-MX" sz="2800" dirty="0" smtClean="0"/>
            </a:br>
            <a:r>
              <a:rPr lang="es-MX" sz="2800" dirty="0" smtClean="0"/>
              <a:t>para el siglo XXI</a:t>
            </a:r>
            <a:endParaRPr lang="es-MX" sz="2800" dirty="0"/>
          </a:p>
        </p:txBody>
      </p:sp>
      <p:sp>
        <p:nvSpPr>
          <p:cNvPr id="3" name="2 Marcador de contenido"/>
          <p:cNvSpPr>
            <a:spLocks noGrp="1"/>
          </p:cNvSpPr>
          <p:nvPr>
            <p:ph idx="1"/>
          </p:nvPr>
        </p:nvSpPr>
        <p:spPr/>
        <p:txBody>
          <a:bodyPr>
            <a:normAutofit fontScale="92500" lnSpcReduction="10000"/>
          </a:bodyPr>
          <a:lstStyle/>
          <a:p>
            <a:pPr algn="just">
              <a:buFont typeface="Wingdings" pitchFamily="2" charset="2"/>
              <a:buChar char="v"/>
            </a:pPr>
            <a:r>
              <a:rPr lang="es-MX" sz="2000" dirty="0" smtClean="0"/>
              <a:t>Incorporar </a:t>
            </a:r>
            <a:r>
              <a:rPr lang="es-MX" sz="2000" dirty="0"/>
              <a:t>a su conocimiento tradicional, nuevas habilidades y competencias novedosas, para un nuevo ambiente productivo. A</a:t>
            </a:r>
            <a:r>
              <a:rPr lang="es-MX" sz="2000" dirty="0" smtClean="0"/>
              <a:t>gregar </a:t>
            </a:r>
            <a:r>
              <a:rPr lang="es-MX" sz="2000" dirty="0"/>
              <a:t>competencias y habilidades: A las </a:t>
            </a:r>
            <a:r>
              <a:rPr lang="es-MX" sz="2000" dirty="0" smtClean="0"/>
              <a:t>técnicas y científicas, </a:t>
            </a:r>
            <a:r>
              <a:rPr lang="es-MX" sz="2000" dirty="0"/>
              <a:t>las habilidades gerenciales. De tal manera, que la especialización creciente camina hacia lo que se llamará un profesional con enfoque holístico.</a:t>
            </a:r>
          </a:p>
          <a:p>
            <a:pPr algn="just">
              <a:buFont typeface="Wingdings" pitchFamily="2" charset="2"/>
              <a:buChar char="v"/>
            </a:pPr>
            <a:r>
              <a:rPr lang="es-MX" sz="2000" dirty="0" smtClean="0"/>
              <a:t>La </a:t>
            </a:r>
            <a:r>
              <a:rPr lang="es-MX" sz="2000" dirty="0"/>
              <a:t>formación holística será una característica novedosa del ingeniero en el futuro, y configurará un nuevo perfil: Mentalmente flexible, teórica y técnicamente sólido, y con liderazgo para conducir grupos; también es deseable que pueda relacionar el conocimiento con los problemas de los mercados globalizados desde una perspectiva sustentable, factible y viable.</a:t>
            </a:r>
          </a:p>
          <a:p>
            <a:pPr algn="just">
              <a:buFont typeface="Wingdings" pitchFamily="2" charset="2"/>
              <a:buChar char="v"/>
            </a:pPr>
            <a:r>
              <a:rPr lang="es-MX" sz="2000" dirty="0" smtClean="0"/>
              <a:t>Según </a:t>
            </a:r>
            <a:r>
              <a:rPr lang="es-MX" sz="2000" dirty="0"/>
              <a:t>el reporte brasileño sobre el futuro de la ingeniería del Instituto </a:t>
            </a:r>
            <a:r>
              <a:rPr lang="es-MX" sz="2000" dirty="0" err="1"/>
              <a:t>Euvaldo</a:t>
            </a:r>
            <a:r>
              <a:rPr lang="es-MX" sz="2000" dirty="0"/>
              <a:t> Lodi, </a:t>
            </a:r>
            <a:r>
              <a:rPr lang="es-MX" sz="2000" dirty="0" err="1"/>
              <a:t>Inova</a:t>
            </a:r>
            <a:r>
              <a:rPr lang="es-MX" sz="2000" dirty="0"/>
              <a:t> </a:t>
            </a:r>
            <a:r>
              <a:rPr lang="es-MX" sz="2000" dirty="0" err="1"/>
              <a:t>Engenharia</a:t>
            </a:r>
            <a:r>
              <a:rPr lang="es-MX" sz="2000" dirty="0"/>
              <a:t>: “</a:t>
            </a:r>
            <a:r>
              <a:rPr lang="es-MX" sz="2000" i="1" dirty="0"/>
              <a:t>Un ingeniero deberá convivir en comunidades diversas, en las que habrá que resolver problemas cotidianos y específicos, tendrá la capacidad para comunicar y trabajar en equipos multidisciplinarios, y conciencia de las implicaciones sociales, ecológicas y éticas que los proyectos de ingeniería conllevan</a:t>
            </a:r>
            <a:r>
              <a:rPr lang="es-MX" sz="2000" dirty="0"/>
              <a:t>” (</a:t>
            </a:r>
            <a:r>
              <a:rPr lang="es-MX" sz="2000" dirty="0" err="1"/>
              <a:t>Smerdon</a:t>
            </a:r>
            <a:r>
              <a:rPr lang="es-MX" sz="2000" dirty="0"/>
              <a:t>, 2000).</a:t>
            </a:r>
          </a:p>
        </p:txBody>
      </p:sp>
    </p:spTree>
    <p:extLst>
      <p:ext uri="{BB962C8B-B14F-4D97-AF65-F5344CB8AC3E}">
        <p14:creationId xmlns:p14="http://schemas.microsoft.com/office/powerpoint/2010/main" val="27636262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2941</Words>
  <Application>Microsoft Office PowerPoint</Application>
  <PresentationFormat>Presentación en pantalla (4:3)</PresentationFormat>
  <Paragraphs>81</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Calibri</vt:lpstr>
      <vt:lpstr>Courier New</vt:lpstr>
      <vt:lpstr>Wingdings</vt:lpstr>
      <vt:lpstr>Tema de Office</vt:lpstr>
      <vt:lpstr>CAPÍTULO 5 La investigación en la ingeniería:  el estado del arte o la frontera del conocimiento de la ingeniería,  en México y en el mundo</vt:lpstr>
      <vt:lpstr>La investigación en ingeniería en México en el siglo XXI</vt:lpstr>
      <vt:lpstr>Sobre los ingenieros  del Instituto Politécnico Nacional</vt:lpstr>
      <vt:lpstr>Trabajo coordinado</vt:lpstr>
      <vt:lpstr>Las acciones sobre el desarrollo tecnológico</vt:lpstr>
      <vt:lpstr>Ideas aplicables para cualquier industria</vt:lpstr>
      <vt:lpstr>La ingeniería para el siglo XXI</vt:lpstr>
      <vt:lpstr>Cuatro escenarios de la ingeniería</vt:lpstr>
      <vt:lpstr>Nuevo perfil del ingeniero para el siglo XXI</vt:lpstr>
      <vt:lpstr>Campos de intervención</vt:lpstr>
      <vt:lpstr>Desde el campo de la economía y de la sociedad</vt:lpstr>
      <vt:lpstr>Presentación de PowerPoint</vt:lpstr>
      <vt:lpstr>Desde la perspectiva de la ecología</vt:lpstr>
      <vt:lpstr>Presentación de PowerPoint</vt:lpstr>
      <vt:lpstr>Presentación de PowerPoint</vt:lpstr>
      <vt:lpstr>5.3 LOS POSIBLES ESCENARIOS DE LAS INGENIERÍAS</vt:lpstr>
      <vt:lpstr>Presentación de PowerPoint</vt:lpstr>
      <vt:lpstr>El uso de las tecnologías de la información (TIC) innova las prácticas de la ingeniería</vt:lpstr>
      <vt:lpstr>La velocidad de las innovaciones tecnológicas, su proliferación y la obsolescencia programada de los saberes</vt:lpstr>
      <vt:lpstr>Escenario prospectivo: El tablero de juego del futuro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CAPÍTULO 5 La investigación en la ingeniería:  el estado del arte o la frontera del conocimiento de la ingeniería,  en México y en el mundo</dc:title>
  <dc:creator>user</dc:creator>
  <cp:lastModifiedBy>hvela</cp:lastModifiedBy>
  <cp:revision>8</cp:revision>
  <dcterms:created xsi:type="dcterms:W3CDTF">2016-10-19T06:27:15Z</dcterms:created>
  <dcterms:modified xsi:type="dcterms:W3CDTF">2016-11-16T22:28:51Z</dcterms:modified>
</cp:coreProperties>
</file>