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7" r:id="rId8"/>
    <p:sldId id="262" r:id="rId9"/>
    <p:sldId id="276"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5568B80-BE10-4540-80E0-BD93AE2CDA6C}"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B657346-5DEB-478C-81EE-AE92C37186C2}" type="slidenum">
              <a:rPr lang="es-MX" smtClean="0"/>
              <a:t>‹Nº›</a:t>
            </a:fld>
            <a:endParaRPr lang="es-MX"/>
          </a:p>
        </p:txBody>
      </p:sp>
    </p:spTree>
    <p:extLst>
      <p:ext uri="{BB962C8B-B14F-4D97-AF65-F5344CB8AC3E}">
        <p14:creationId xmlns:p14="http://schemas.microsoft.com/office/powerpoint/2010/main" val="132573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5568B80-BE10-4540-80E0-BD93AE2CDA6C}"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B657346-5DEB-478C-81EE-AE92C37186C2}" type="slidenum">
              <a:rPr lang="es-MX" smtClean="0"/>
              <a:t>‹Nº›</a:t>
            </a:fld>
            <a:endParaRPr lang="es-MX"/>
          </a:p>
        </p:txBody>
      </p:sp>
    </p:spTree>
    <p:extLst>
      <p:ext uri="{BB962C8B-B14F-4D97-AF65-F5344CB8AC3E}">
        <p14:creationId xmlns:p14="http://schemas.microsoft.com/office/powerpoint/2010/main" val="1136767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5568B80-BE10-4540-80E0-BD93AE2CDA6C}"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B657346-5DEB-478C-81EE-AE92C37186C2}" type="slidenum">
              <a:rPr lang="es-MX" smtClean="0"/>
              <a:t>‹Nº›</a:t>
            </a:fld>
            <a:endParaRPr lang="es-MX"/>
          </a:p>
        </p:txBody>
      </p:sp>
    </p:spTree>
    <p:extLst>
      <p:ext uri="{BB962C8B-B14F-4D97-AF65-F5344CB8AC3E}">
        <p14:creationId xmlns:p14="http://schemas.microsoft.com/office/powerpoint/2010/main" val="665690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5568B80-BE10-4540-80E0-BD93AE2CDA6C}"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B657346-5DEB-478C-81EE-AE92C37186C2}" type="slidenum">
              <a:rPr lang="es-MX" smtClean="0"/>
              <a:t>‹Nº›</a:t>
            </a:fld>
            <a:endParaRPr lang="es-MX"/>
          </a:p>
        </p:txBody>
      </p:sp>
    </p:spTree>
    <p:extLst>
      <p:ext uri="{BB962C8B-B14F-4D97-AF65-F5344CB8AC3E}">
        <p14:creationId xmlns:p14="http://schemas.microsoft.com/office/powerpoint/2010/main" val="3107114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5568B80-BE10-4540-80E0-BD93AE2CDA6C}"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B657346-5DEB-478C-81EE-AE92C37186C2}" type="slidenum">
              <a:rPr lang="es-MX" smtClean="0"/>
              <a:t>‹Nº›</a:t>
            </a:fld>
            <a:endParaRPr lang="es-MX"/>
          </a:p>
        </p:txBody>
      </p:sp>
    </p:spTree>
    <p:extLst>
      <p:ext uri="{BB962C8B-B14F-4D97-AF65-F5344CB8AC3E}">
        <p14:creationId xmlns:p14="http://schemas.microsoft.com/office/powerpoint/2010/main" val="324249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5568B80-BE10-4540-80E0-BD93AE2CDA6C}"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B657346-5DEB-478C-81EE-AE92C37186C2}" type="slidenum">
              <a:rPr lang="es-MX" smtClean="0"/>
              <a:t>‹Nº›</a:t>
            </a:fld>
            <a:endParaRPr lang="es-MX"/>
          </a:p>
        </p:txBody>
      </p:sp>
    </p:spTree>
    <p:extLst>
      <p:ext uri="{BB962C8B-B14F-4D97-AF65-F5344CB8AC3E}">
        <p14:creationId xmlns:p14="http://schemas.microsoft.com/office/powerpoint/2010/main" val="1047278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5568B80-BE10-4540-80E0-BD93AE2CDA6C}" type="datetimeFigureOut">
              <a:rPr lang="es-MX" smtClean="0"/>
              <a:t>16/11/2016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B657346-5DEB-478C-81EE-AE92C37186C2}" type="slidenum">
              <a:rPr lang="es-MX" smtClean="0"/>
              <a:t>‹Nº›</a:t>
            </a:fld>
            <a:endParaRPr lang="es-MX"/>
          </a:p>
        </p:txBody>
      </p:sp>
    </p:spTree>
    <p:extLst>
      <p:ext uri="{BB962C8B-B14F-4D97-AF65-F5344CB8AC3E}">
        <p14:creationId xmlns:p14="http://schemas.microsoft.com/office/powerpoint/2010/main" val="202067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5568B80-BE10-4540-80E0-BD93AE2CDA6C}" type="datetimeFigureOut">
              <a:rPr lang="es-MX" smtClean="0"/>
              <a:t>16/11/2016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B657346-5DEB-478C-81EE-AE92C37186C2}" type="slidenum">
              <a:rPr lang="es-MX" smtClean="0"/>
              <a:t>‹Nº›</a:t>
            </a:fld>
            <a:endParaRPr lang="es-MX"/>
          </a:p>
        </p:txBody>
      </p:sp>
    </p:spTree>
    <p:extLst>
      <p:ext uri="{BB962C8B-B14F-4D97-AF65-F5344CB8AC3E}">
        <p14:creationId xmlns:p14="http://schemas.microsoft.com/office/powerpoint/2010/main" val="3196290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5568B80-BE10-4540-80E0-BD93AE2CDA6C}" type="datetimeFigureOut">
              <a:rPr lang="es-MX" smtClean="0"/>
              <a:t>16/11/2016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B657346-5DEB-478C-81EE-AE92C37186C2}" type="slidenum">
              <a:rPr lang="es-MX" smtClean="0"/>
              <a:t>‹Nº›</a:t>
            </a:fld>
            <a:endParaRPr lang="es-MX"/>
          </a:p>
        </p:txBody>
      </p:sp>
    </p:spTree>
    <p:extLst>
      <p:ext uri="{BB962C8B-B14F-4D97-AF65-F5344CB8AC3E}">
        <p14:creationId xmlns:p14="http://schemas.microsoft.com/office/powerpoint/2010/main" val="2037858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5568B80-BE10-4540-80E0-BD93AE2CDA6C}"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B657346-5DEB-478C-81EE-AE92C37186C2}" type="slidenum">
              <a:rPr lang="es-MX" smtClean="0"/>
              <a:t>‹Nº›</a:t>
            </a:fld>
            <a:endParaRPr lang="es-MX"/>
          </a:p>
        </p:txBody>
      </p:sp>
    </p:spTree>
    <p:extLst>
      <p:ext uri="{BB962C8B-B14F-4D97-AF65-F5344CB8AC3E}">
        <p14:creationId xmlns:p14="http://schemas.microsoft.com/office/powerpoint/2010/main" val="1210262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5568B80-BE10-4540-80E0-BD93AE2CDA6C}"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B657346-5DEB-478C-81EE-AE92C37186C2}" type="slidenum">
              <a:rPr lang="es-MX" smtClean="0"/>
              <a:t>‹Nº›</a:t>
            </a:fld>
            <a:endParaRPr lang="es-MX"/>
          </a:p>
        </p:txBody>
      </p:sp>
    </p:spTree>
    <p:extLst>
      <p:ext uri="{BB962C8B-B14F-4D97-AF65-F5344CB8AC3E}">
        <p14:creationId xmlns:p14="http://schemas.microsoft.com/office/powerpoint/2010/main" val="100328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68B80-BE10-4540-80E0-BD93AE2CDA6C}" type="datetimeFigureOut">
              <a:rPr lang="es-MX" smtClean="0"/>
              <a:t>16/11/2016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57346-5DEB-478C-81EE-AE92C37186C2}" type="slidenum">
              <a:rPr lang="es-MX" smtClean="0"/>
              <a:t>‹Nº›</a:t>
            </a:fld>
            <a:endParaRPr lang="es-MX"/>
          </a:p>
        </p:txBody>
      </p:sp>
    </p:spTree>
    <p:extLst>
      <p:ext uri="{BB962C8B-B14F-4D97-AF65-F5344CB8AC3E}">
        <p14:creationId xmlns:p14="http://schemas.microsoft.com/office/powerpoint/2010/main" val="136503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990656" cy="2306687"/>
          </a:xfrm>
        </p:spPr>
        <p:txBody>
          <a:bodyPr>
            <a:noAutofit/>
          </a:bodyPr>
          <a:lstStyle/>
          <a:p>
            <a:r>
              <a:rPr lang="es-MX" sz="4000" dirty="0" smtClean="0"/>
              <a:t>CAPÍTULO 7</a:t>
            </a:r>
            <a:br>
              <a:rPr lang="es-MX" sz="4000" dirty="0" smtClean="0"/>
            </a:br>
            <a:r>
              <a:rPr lang="es-MX" sz="4000" dirty="0" smtClean="0"/>
              <a:t>La prospectiva:</a:t>
            </a:r>
            <a:r>
              <a:rPr lang="es-MX" sz="4000" dirty="0"/>
              <a:t> </a:t>
            </a:r>
            <a:r>
              <a:rPr lang="es-MX" sz="4000" dirty="0" smtClean="0"/>
              <a:t/>
            </a:r>
            <a:br>
              <a:rPr lang="es-MX" sz="4000" dirty="0" smtClean="0"/>
            </a:br>
            <a:r>
              <a:rPr lang="es-MX" sz="4000" dirty="0" smtClean="0"/>
              <a:t>rediseñando el futuro</a:t>
            </a:r>
            <a:br>
              <a:rPr lang="es-MX" sz="4000" dirty="0" smtClean="0"/>
            </a:br>
            <a:r>
              <a:rPr lang="es-MX" sz="4000" dirty="0" smtClean="0"/>
              <a:t>de la ingeniería</a:t>
            </a:r>
            <a:endParaRPr lang="es-MX" sz="4000" dirty="0"/>
          </a:p>
        </p:txBody>
      </p:sp>
    </p:spTree>
    <p:extLst>
      <p:ext uri="{BB962C8B-B14F-4D97-AF65-F5344CB8AC3E}">
        <p14:creationId xmlns:p14="http://schemas.microsoft.com/office/powerpoint/2010/main" val="375706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Políticas públicas: Características y </a:t>
            </a:r>
            <a:r>
              <a:rPr lang="es-MX" sz="2800" dirty="0" smtClean="0"/>
              <a:t>alcances</a:t>
            </a:r>
            <a:endParaRPr lang="es-MX" sz="28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367526"/>
            <a:ext cx="3752994"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4572000" y="2060848"/>
            <a:ext cx="3528392" cy="3139321"/>
          </a:xfrm>
          <a:prstGeom prst="rect">
            <a:avLst/>
          </a:prstGeom>
        </p:spPr>
        <p:txBody>
          <a:bodyPr wrap="square">
            <a:spAutoFit/>
          </a:bodyPr>
          <a:lstStyle/>
          <a:p>
            <a:pPr algn="just"/>
            <a:r>
              <a:rPr lang="es-MX" dirty="0"/>
              <a:t>En cuanto a las políticas públicas, México tiene retos importantes para generar y distribuir adecuada y equitativamente la riqueza generada por el país, ya que en la actualidad la brecha entre los ricos y los pobres es cada vez más acentuada, y puede convertirse en un factor de estallido social a mediano plazo si no se resuelve satisfactoriamente.</a:t>
            </a:r>
          </a:p>
        </p:txBody>
      </p:sp>
    </p:spTree>
    <p:extLst>
      <p:ext uri="{BB962C8B-B14F-4D97-AF65-F5344CB8AC3E}">
        <p14:creationId xmlns:p14="http://schemas.microsoft.com/office/powerpoint/2010/main" val="277241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algn="just"/>
            <a:endParaRPr lang="es-MX" sz="2000" dirty="0" smtClean="0"/>
          </a:p>
          <a:p>
            <a:pPr algn="just"/>
            <a:endParaRPr lang="es-MX" sz="2000" dirty="0"/>
          </a:p>
          <a:p>
            <a:pPr algn="just"/>
            <a:r>
              <a:rPr lang="es-MX" sz="2000" dirty="0" smtClean="0"/>
              <a:t>México </a:t>
            </a:r>
            <a:r>
              <a:rPr lang="es-MX" sz="2000" dirty="0"/>
              <a:t>necesita realizar un gigantesco esfuerzo de planeación con perspectiva de largo plazo (cinco o más años), para construir una infraestructura que lo haga un país viable, sustentable y confiable. De esta forma, no sólo requerirá de planeación, sino de fuertes inversiones, y será preciso definir una política nacional de desarrollo</a:t>
            </a:r>
            <a:r>
              <a:rPr lang="es-MX" sz="2000" dirty="0" smtClean="0"/>
              <a:t>.</a:t>
            </a:r>
          </a:p>
          <a:p>
            <a:pPr marL="0" indent="0" algn="just">
              <a:buNone/>
            </a:pPr>
            <a:endParaRPr lang="es-MX" sz="2000" dirty="0"/>
          </a:p>
          <a:p>
            <a:pPr algn="just"/>
            <a:r>
              <a:rPr lang="es-MX" sz="2000" dirty="0" smtClean="0"/>
              <a:t> </a:t>
            </a:r>
            <a:r>
              <a:rPr lang="es-MX" sz="2000" dirty="0"/>
              <a:t>Las políticas públicas deberán ser “terapias de choque” que reactiven el desarrollo diferenciado del país, cuyo punto nodal sería la ciencia, la tecnología y la educación, alineadas a sus entornos industriales y </a:t>
            </a:r>
            <a:r>
              <a:rPr lang="es-MX" sz="2000" dirty="0" smtClean="0"/>
              <a:t>socio-culturales. Para ello</a:t>
            </a:r>
            <a:r>
              <a:rPr lang="es-MX" sz="2000" dirty="0"/>
              <a:t>, será necesario crear una plataforma que vincule a los centros de investigación, a los empresarios, a los ingenieros y al gobierno en un mismo rumbo (hacia dónde, con quién y con cuántos). </a:t>
            </a:r>
          </a:p>
          <a:p>
            <a:pPr marL="0" indent="0">
              <a:buNone/>
            </a:pPr>
            <a:endParaRPr lang="es-MX" sz="2000" dirty="0" smtClean="0"/>
          </a:p>
          <a:p>
            <a:pPr marL="0" indent="0">
              <a:buNone/>
            </a:pPr>
            <a:endParaRPr lang="es-MX" sz="2000" dirty="0"/>
          </a:p>
        </p:txBody>
      </p:sp>
    </p:spTree>
    <p:extLst>
      <p:ext uri="{BB962C8B-B14F-4D97-AF65-F5344CB8AC3E}">
        <p14:creationId xmlns:p14="http://schemas.microsoft.com/office/powerpoint/2010/main" val="3914111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8824" y="659829"/>
            <a:ext cx="8229600" cy="5577483"/>
          </a:xfrm>
        </p:spPr>
        <p:txBody>
          <a:bodyPr>
            <a:normAutofit/>
          </a:bodyPr>
          <a:lstStyle/>
          <a:p>
            <a:pPr algn="just"/>
            <a:r>
              <a:rPr lang="es-MX" sz="2000" dirty="0" smtClean="0"/>
              <a:t>Las </a:t>
            </a:r>
            <a:r>
              <a:rPr lang="es-MX" sz="2000" dirty="0"/>
              <a:t>políticas públicas para desarrollar la ingeniería mexicana requerirán tener como prioridad el desarrollo de la infraestructura básica, pero deberá enfocarse a partir de líneas estratégicas definidas por la diversidad geo-económica de México, estableciendo la(s) ventaja(s) competitiva(s) que tiene el país (sistemas regionales de innovación tecnológica</a:t>
            </a:r>
            <a:r>
              <a:rPr lang="es-MX" sz="2000" dirty="0" smtClean="0"/>
              <a:t>).</a:t>
            </a:r>
          </a:p>
          <a:p>
            <a:pPr algn="just"/>
            <a:endParaRPr lang="es-MX" sz="2000" dirty="0"/>
          </a:p>
          <a:p>
            <a:pPr algn="just"/>
            <a:r>
              <a:rPr lang="es-MX" sz="2000" dirty="0" smtClean="0"/>
              <a:t>La </a:t>
            </a:r>
            <a:r>
              <a:rPr lang="es-MX" sz="2000" dirty="0"/>
              <a:t>tecnología deberá ser propia (generarse en México) o apropiada (disponible en el mercado global, como son los sistemas regionales de innovación tecnológica). El gobierno y el Estado necesitarán impulsar esencialmente, tecnologías para generar productos que resuelvan los problemas del país</a:t>
            </a:r>
            <a:r>
              <a:rPr lang="es-MX" sz="2000" dirty="0" smtClean="0"/>
              <a:t>.</a:t>
            </a:r>
          </a:p>
          <a:p>
            <a:pPr algn="just"/>
            <a:endParaRPr lang="es-MX" sz="2000" dirty="0"/>
          </a:p>
          <a:p>
            <a:pPr algn="just"/>
            <a:r>
              <a:rPr lang="es-MX" sz="2000" dirty="0" smtClean="0"/>
              <a:t>Las </a:t>
            </a:r>
            <a:r>
              <a:rPr lang="es-MX" sz="2000" dirty="0"/>
              <a:t>políticas públicas habrán de orientarse a incrementar la competitividad de México en el proceso de globalización, y estar constituidas por un conjunto de acciones que van desde los incentivos fiscales, el apoyo a las empresas mexicanas, el gasto público, reglas claras y transparentes, tasas bajas de </a:t>
            </a:r>
            <a:r>
              <a:rPr lang="es-MX" sz="2000" dirty="0" smtClean="0"/>
              <a:t>financiamiento.</a:t>
            </a:r>
            <a:endParaRPr lang="es-MX" sz="2000" dirty="0"/>
          </a:p>
        </p:txBody>
      </p:sp>
    </p:spTree>
    <p:extLst>
      <p:ext uri="{BB962C8B-B14F-4D97-AF65-F5344CB8AC3E}">
        <p14:creationId xmlns:p14="http://schemas.microsoft.com/office/powerpoint/2010/main" val="2441787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normAutofit/>
          </a:bodyPr>
          <a:lstStyle/>
          <a:p>
            <a:r>
              <a:rPr lang="es-MX" sz="2800" dirty="0"/>
              <a:t>7.6 CONCLUSIONES DE LA PROSPECTIVA DE LA</a:t>
            </a:r>
            <a:br>
              <a:rPr lang="es-MX" sz="2800" dirty="0"/>
            </a:br>
            <a:r>
              <a:rPr lang="es-MX" sz="2800" dirty="0"/>
              <a:t>INGENIERÍA EN MÉXICO Y EN EL MUNDO</a:t>
            </a:r>
          </a:p>
        </p:txBody>
      </p:sp>
      <p:sp>
        <p:nvSpPr>
          <p:cNvPr id="3" name="2 Marcador de contenido"/>
          <p:cNvSpPr>
            <a:spLocks noGrp="1"/>
          </p:cNvSpPr>
          <p:nvPr>
            <p:ph idx="1"/>
          </p:nvPr>
        </p:nvSpPr>
        <p:spPr>
          <a:xfrm>
            <a:off x="457200" y="1927373"/>
            <a:ext cx="8229600" cy="4525963"/>
          </a:xfrm>
        </p:spPr>
        <p:txBody>
          <a:bodyPr>
            <a:normAutofit/>
          </a:bodyPr>
          <a:lstStyle/>
          <a:p>
            <a:pPr marL="0" indent="0">
              <a:buNone/>
            </a:pPr>
            <a:r>
              <a:rPr lang="es-MX" sz="2800" dirty="0"/>
              <a:t>7.6.1 </a:t>
            </a:r>
            <a:r>
              <a:rPr lang="es-MX" sz="2800" dirty="0" smtClean="0"/>
              <a:t>Futurible</a:t>
            </a:r>
          </a:p>
          <a:p>
            <a:pPr marL="0" indent="0">
              <a:buNone/>
            </a:pPr>
            <a:endParaRPr lang="es-MX" sz="2800" dirty="0" smtClean="0"/>
          </a:p>
          <a:p>
            <a:pPr marL="0" indent="0">
              <a:buNone/>
            </a:pPr>
            <a:r>
              <a:rPr lang="es-MX" sz="2000" dirty="0"/>
              <a:t>El siguiente es el escenario deseable-posible (futurible) para la ingeniería mexicana para el año 2030 (aunque es factible comenzar en el año 2020, y ya se debe estar haciendo la planeación estratégica que conlleve a cumplir con los objetivos y las metas establecidas en dicha planeación), así como para sus escuelas y facultades: Una ingeniería sumamente profunda en conocimiento; comprensiva e innovadora en su práctica; con mentalidad competitiva, abierta, práctica y nacionalista, con sensibilidad social, propositiva y vocación clara, para “pelear lealmente, posiciones en la economía mundial”.</a:t>
            </a:r>
          </a:p>
        </p:txBody>
      </p:sp>
    </p:spTree>
    <p:extLst>
      <p:ext uri="{BB962C8B-B14F-4D97-AF65-F5344CB8AC3E}">
        <p14:creationId xmlns:p14="http://schemas.microsoft.com/office/powerpoint/2010/main" val="972163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MX" sz="2000" dirty="0"/>
              <a:t>Para ello, se necesita contar con escuelas de ingeniería que se conviertan en verdaderas industrias del conocimiento, certificadoras de calidad; en centros promotores del cambio y generadoras de recursos humanos de alta calidad, fuertemente vinculadas a las empresas; orientadas a nichos estratégicos y regionales, que ofrezcan una educación dual: En el aula y en el sistema productivo, con laboratorios equipados que generen en la práctica, círculos virtuosos entre producción-escuela; haciendo una verdadera vinculación Escuela-Empresa-Sociedad, que permita en el mediano y largo plazos posicionar al país como una verdadera potencia, similar a lo que hace por ejemplo Alemania: Los alemanes, siempre, están innovando.</a:t>
            </a:r>
          </a:p>
        </p:txBody>
      </p:sp>
    </p:spTree>
    <p:extLst>
      <p:ext uri="{BB962C8B-B14F-4D97-AF65-F5344CB8AC3E}">
        <p14:creationId xmlns:p14="http://schemas.microsoft.com/office/powerpoint/2010/main" val="2630183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7.6.2 Estrategias</a:t>
            </a:r>
          </a:p>
        </p:txBody>
      </p:sp>
      <p:sp>
        <p:nvSpPr>
          <p:cNvPr id="3" name="2 Marcador de contenido"/>
          <p:cNvSpPr>
            <a:spLocks noGrp="1"/>
          </p:cNvSpPr>
          <p:nvPr>
            <p:ph idx="1"/>
          </p:nvPr>
        </p:nvSpPr>
        <p:spPr/>
        <p:txBody>
          <a:bodyPr>
            <a:normAutofit/>
          </a:bodyPr>
          <a:lstStyle/>
          <a:p>
            <a:pPr algn="just"/>
            <a:r>
              <a:rPr lang="es-MX" sz="2000" b="1" dirty="0" smtClean="0"/>
              <a:t>Nuevos escenarios para la ingeniería</a:t>
            </a:r>
          </a:p>
          <a:p>
            <a:pPr marL="0" indent="0" algn="just">
              <a:buNone/>
            </a:pPr>
            <a:r>
              <a:rPr lang="es-MX" sz="2000" dirty="0" smtClean="0"/>
              <a:t>Las </a:t>
            </a:r>
            <a:r>
              <a:rPr lang="es-MX" sz="2000" dirty="0"/>
              <a:t>diversas especialidades de las ingenierías se desarrollarán en cuatro posibles escenarios que son: </a:t>
            </a:r>
            <a:r>
              <a:rPr lang="es-MX" sz="2000" u="sng" dirty="0"/>
              <a:t>La revolución científica, la revolución biotecnológica, la ecología, y la sociedad </a:t>
            </a:r>
            <a:r>
              <a:rPr lang="es-MX" sz="2000" u="sng" dirty="0" smtClean="0"/>
              <a:t>del conocimiento</a:t>
            </a:r>
            <a:r>
              <a:rPr lang="es-MX" sz="2000" u="sng" dirty="0"/>
              <a:t>.</a:t>
            </a:r>
            <a:r>
              <a:rPr lang="es-MX" sz="2000" dirty="0"/>
              <a:t> </a:t>
            </a:r>
            <a:endParaRPr lang="es-MX" sz="2000" dirty="0" smtClean="0"/>
          </a:p>
          <a:p>
            <a:pPr marL="0" indent="0" algn="just">
              <a:buNone/>
            </a:pPr>
            <a:endParaRPr lang="es-MX" sz="2000" dirty="0" smtClean="0"/>
          </a:p>
          <a:p>
            <a:pPr marL="0" indent="0" algn="just">
              <a:buNone/>
            </a:pPr>
            <a:r>
              <a:rPr lang="es-MX" sz="2000" dirty="0" smtClean="0"/>
              <a:t>Las </a:t>
            </a:r>
            <a:r>
              <a:rPr lang="es-MX" sz="2000" dirty="0"/>
              <a:t>ingenierías se diversificarán: Desde el diseño de las máquinas creativas y de fabricación personal, la nanotecnología, el uso de nuevos materiales y de la biotecnología, la computación ubicua y cuántica, y la robótica, hasta las ingenierías sociales, de los recursos naturales, de desastres y de pandemias. Será preciso que las escuelas realicen lecturas pertinentes sobre los escenarios y los nuevos campos de conocimiento, en el entendido de que se tendrá que elegir por alguno o algunos de éstos.</a:t>
            </a:r>
          </a:p>
        </p:txBody>
      </p:sp>
    </p:spTree>
    <p:extLst>
      <p:ext uri="{BB962C8B-B14F-4D97-AF65-F5344CB8AC3E}">
        <p14:creationId xmlns:p14="http://schemas.microsoft.com/office/powerpoint/2010/main" val="2863350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MX" sz="2000" b="1" dirty="0"/>
              <a:t>E</a:t>
            </a:r>
            <a:r>
              <a:rPr lang="es-MX" sz="2000" b="1" dirty="0" smtClean="0"/>
              <a:t>scuelas </a:t>
            </a:r>
            <a:r>
              <a:rPr lang="es-MX" sz="2000" b="1" dirty="0"/>
              <a:t>de ingeniería del </a:t>
            </a:r>
            <a:r>
              <a:rPr lang="es-MX" sz="2000" b="1" dirty="0" smtClean="0"/>
              <a:t>futuro</a:t>
            </a:r>
            <a:endParaRPr lang="es-MX" sz="2000" dirty="0" smtClean="0"/>
          </a:p>
          <a:p>
            <a:pPr marL="0" indent="0">
              <a:buNone/>
            </a:pPr>
            <a:r>
              <a:rPr lang="es-MX" sz="2000" dirty="0" smtClean="0"/>
              <a:t> </a:t>
            </a:r>
            <a:r>
              <a:rPr lang="es-MX" sz="2000" dirty="0"/>
              <a:t>Las escuelas y las facultades de ingeniería, deberán ser instituciones de alta calidad académica, con un fuerte nivel de vinculación con los sectores productivos, con un profesorado profesionalizado y orientado a resultados (sobre todo al aprendizaje comprensivo de contenidos pertinentes); por lo tanto, con modelos educativos flexibles, incluyentes, abiertos y con una fuerte y permanentemente actualizada infraestructura en TIC; que respondan tanto a las necesidades sociales como a las de los mercados (tanto el mexicano como el extranjero); con programas de vinculación con la sociedad, que les permitan solventar carencias básicas de transporte, agua, vivienda, electricidad, entre muchas otras, y que en ocasiones el mercado interno no demanda.</a:t>
            </a:r>
          </a:p>
        </p:txBody>
      </p:sp>
    </p:spTree>
    <p:extLst>
      <p:ext uri="{BB962C8B-B14F-4D97-AF65-F5344CB8AC3E}">
        <p14:creationId xmlns:p14="http://schemas.microsoft.com/office/powerpoint/2010/main" val="3062346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08720"/>
            <a:ext cx="8229600" cy="5328592"/>
          </a:xfrm>
        </p:spPr>
        <p:txBody>
          <a:bodyPr>
            <a:normAutofit fontScale="92500"/>
          </a:bodyPr>
          <a:lstStyle/>
          <a:p>
            <a:r>
              <a:rPr lang="es-MX" sz="2000" b="1" dirty="0"/>
              <a:t>F</a:t>
            </a:r>
            <a:r>
              <a:rPr lang="es-MX" sz="2000" b="1" dirty="0" smtClean="0"/>
              <a:t>ormación </a:t>
            </a:r>
            <a:r>
              <a:rPr lang="es-MX" sz="2000" b="1" dirty="0"/>
              <a:t>de los ingenieros para el </a:t>
            </a:r>
            <a:r>
              <a:rPr lang="es-MX" sz="2000" b="1" dirty="0" smtClean="0"/>
              <a:t>futuro</a:t>
            </a:r>
          </a:p>
          <a:p>
            <a:pPr marL="0" indent="0">
              <a:buNone/>
            </a:pPr>
            <a:r>
              <a:rPr lang="es-MX" sz="2000" dirty="0" smtClean="0"/>
              <a:t>El </a:t>
            </a:r>
            <a:r>
              <a:rPr lang="es-MX" sz="2000" dirty="0"/>
              <a:t>Estado mexicano, los empresarios, el poder político y el poder económico, tendrán que revitalizar el desarrollo nacional, y lograr la sustentabilidad y la viabilidad del país, el sistema educativo mexicano, tanto el </a:t>
            </a:r>
            <a:r>
              <a:rPr lang="es-MX" sz="2000" dirty="0" smtClean="0"/>
              <a:t>privado </a:t>
            </a:r>
            <a:r>
              <a:rPr lang="es-MX" sz="2000" dirty="0"/>
              <a:t>como el público, deberá hacer sus propias mudanzas</a:t>
            </a:r>
            <a:r>
              <a:rPr lang="es-MX" sz="2000" dirty="0" smtClean="0"/>
              <a:t>.</a:t>
            </a:r>
          </a:p>
          <a:p>
            <a:pPr marL="0" indent="0">
              <a:buNone/>
            </a:pPr>
            <a:endParaRPr lang="es-MX" sz="2000" dirty="0"/>
          </a:p>
          <a:p>
            <a:r>
              <a:rPr lang="es-MX" sz="2000" b="1" dirty="0" smtClean="0"/>
              <a:t>El estado </a:t>
            </a:r>
            <a:r>
              <a:rPr lang="es-MX" sz="2000" b="1" dirty="0"/>
              <a:t>y las políticas de </a:t>
            </a:r>
            <a:r>
              <a:rPr lang="es-MX" sz="2000" b="1" dirty="0" smtClean="0"/>
              <a:t>desarrollo</a:t>
            </a:r>
          </a:p>
          <a:p>
            <a:pPr marL="0" indent="0" algn="just">
              <a:buNone/>
            </a:pPr>
            <a:r>
              <a:rPr lang="es-MX" sz="2000" dirty="0"/>
              <a:t>Será necesario impulsar una política de ciencia y tecnología que privilegie los nuevos campos de las diferentes especialidades de las ingenierías, y que fortalezca sus saberes tradicionales.</a:t>
            </a:r>
          </a:p>
          <a:p>
            <a:pPr marL="0" indent="0" algn="just">
              <a:buNone/>
            </a:pPr>
            <a:r>
              <a:rPr lang="es-MX" sz="2000" dirty="0" smtClean="0"/>
              <a:t>Se </a:t>
            </a:r>
            <a:r>
              <a:rPr lang="es-MX" sz="2000" dirty="0"/>
              <a:t>deberá federalizar la ciencia y la tecnología de acuerdo con un plan estratégico de largo plazo, convertir al </a:t>
            </a:r>
            <a:r>
              <a:rPr lang="es-MX" sz="2000" dirty="0" err="1"/>
              <a:t>CONACyT</a:t>
            </a:r>
            <a:r>
              <a:rPr lang="es-MX" sz="2000" dirty="0"/>
              <a:t> en Secretaría de Estado (como sucede en Alemania, donde existe la Secretaría de Educación y de Investigación), e invertir al menos 1% del PIB en ciencia y tecnología; asimismo, se tendrá que estimular fiscalmente a las empresas para que apoyen con recursos la generación de tecnologías productivas (por ejemplo, crear centros de desarrollo tecnológico e institutos de investigación, junto a los centros educativos convencionales).</a:t>
            </a:r>
            <a:endParaRPr lang="es-MX" sz="2000" dirty="0" smtClean="0"/>
          </a:p>
          <a:p>
            <a:pPr marL="0" indent="0">
              <a:buNone/>
            </a:pPr>
            <a:endParaRPr lang="es-MX" sz="2000" b="1" dirty="0"/>
          </a:p>
        </p:txBody>
      </p:sp>
    </p:spTree>
    <p:extLst>
      <p:ext uri="{BB962C8B-B14F-4D97-AF65-F5344CB8AC3E}">
        <p14:creationId xmlns:p14="http://schemas.microsoft.com/office/powerpoint/2010/main" val="250931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7.6.3 Mapa de ruta</a:t>
            </a:r>
          </a:p>
        </p:txBody>
      </p:sp>
      <p:sp>
        <p:nvSpPr>
          <p:cNvPr id="3" name="2 Marcador de contenido"/>
          <p:cNvSpPr>
            <a:spLocks noGrp="1"/>
          </p:cNvSpPr>
          <p:nvPr>
            <p:ph idx="1"/>
          </p:nvPr>
        </p:nvSpPr>
        <p:spPr/>
        <p:txBody>
          <a:bodyPr>
            <a:normAutofit/>
          </a:bodyPr>
          <a:lstStyle/>
          <a:p>
            <a:pPr marL="0" indent="0">
              <a:buNone/>
            </a:pPr>
            <a:r>
              <a:rPr lang="es-MX" sz="2000" dirty="0"/>
              <a:t>El camino para alcanzar el futurible requiere describir una ruta; es decir, un mapa con los pasos a emprender:</a:t>
            </a:r>
          </a:p>
          <a:p>
            <a:pPr>
              <a:buFont typeface="Wingdings" pitchFamily="2" charset="2"/>
              <a:buChar char="ü"/>
            </a:pPr>
            <a:r>
              <a:rPr lang="es-MX" sz="2000" b="1" dirty="0" smtClean="0"/>
              <a:t>Primero</a:t>
            </a:r>
            <a:r>
              <a:rPr lang="es-MX" sz="2000" b="1" dirty="0"/>
              <a:t>: </a:t>
            </a:r>
            <a:r>
              <a:rPr lang="es-MX" sz="2000" dirty="0"/>
              <a:t>Comprender el sentido del cambio. La globalización está modificando los saberes y las prácticas profesionales. Estos cambios están centrados en los avances de la física, la química, la biología y la informática, los cuales se expresan en nuevos campos de intervención: El uso de nuevos materiales, el diseño de máquinas creativas, la nanotecnología, la robótica, la computación ubicua y cuántica; tecnología médica, etc. Los ejercicios y las prácticas profesionales se diversifican, se crean nuevas especialidades para las ingenierías, entre las que destacan la genética, la nanotecnología, la </a:t>
            </a:r>
            <a:r>
              <a:rPr lang="es-MX" sz="2000" dirty="0" err="1"/>
              <a:t>mecatrónica</a:t>
            </a:r>
            <a:r>
              <a:rPr lang="es-MX" sz="2000" dirty="0"/>
              <a:t>, la teleinformática, de nuevos materiales, la aeronáutica, de los desastres y la de ecología.</a:t>
            </a:r>
          </a:p>
        </p:txBody>
      </p:sp>
    </p:spTree>
    <p:extLst>
      <p:ext uri="{BB962C8B-B14F-4D97-AF65-F5344CB8AC3E}">
        <p14:creationId xmlns:p14="http://schemas.microsoft.com/office/powerpoint/2010/main" val="4246900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a:buFont typeface="Wingdings" pitchFamily="2" charset="2"/>
              <a:buChar char="ü"/>
            </a:pPr>
            <a:r>
              <a:rPr lang="es-MX" sz="2000" b="1" dirty="0"/>
              <a:t>Segundo: </a:t>
            </a:r>
            <a:r>
              <a:rPr lang="es-MX" sz="2000" dirty="0"/>
              <a:t>Interpretar los cambios, y la manera en que se adaptan a México. Esto significa que el sistema educativo (en concreto el de las ingenierías) tendrá que precisar/definir el modelo de su oferta educativa, seguir una estrategia de regionalización y selección pertinente de prácticas profesionales, que obedezca a un modelo en el que converjan la tradición y la innovación, los conocimientos básicos y los complementarios, los generales y los específicos, etc. Ello implica aumentar el número de egresados, sobre todo del postgrado; incorporar los nuevos campos profesionales (ya descritos en el presente capítulo); robustecer los campos tradicionales de las ingenierías (civil, mecánica, química y eléctrica); impulsar la creación de centros e institutos de investigación, e intensificar la vinculación de las escuelas con las empresas y con la sociedad.</a:t>
            </a:r>
          </a:p>
        </p:txBody>
      </p:sp>
    </p:spTree>
    <p:extLst>
      <p:ext uri="{BB962C8B-B14F-4D97-AF65-F5344CB8AC3E}">
        <p14:creationId xmlns:p14="http://schemas.microsoft.com/office/powerpoint/2010/main" val="1174088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7.2 INTRODUCCIÓN</a:t>
            </a:r>
          </a:p>
        </p:txBody>
      </p:sp>
      <p:sp>
        <p:nvSpPr>
          <p:cNvPr id="3" name="2 Marcador de contenido"/>
          <p:cNvSpPr>
            <a:spLocks noGrp="1"/>
          </p:cNvSpPr>
          <p:nvPr>
            <p:ph idx="1"/>
          </p:nvPr>
        </p:nvSpPr>
        <p:spPr/>
        <p:txBody>
          <a:bodyPr>
            <a:normAutofit/>
          </a:bodyPr>
          <a:lstStyle/>
          <a:p>
            <a:pPr marL="0" indent="0" algn="just">
              <a:buNone/>
            </a:pPr>
            <a:r>
              <a:rPr lang="es-MX" sz="2000" dirty="0"/>
              <a:t>En 1900 había 250 estudiantes de ingeniería en el país, ninguna mujer entre ellos. Hasta 1921 se registra la presencia de tres estudiantes del sexo femenino en ingeniería. En la matrícula actual, las mujeres representan 17%, explica el estudio de la </a:t>
            </a:r>
            <a:r>
              <a:rPr lang="es-MX" sz="2000" dirty="0" smtClean="0"/>
              <a:t>Academia de Ingeniería.</a:t>
            </a:r>
            <a:endParaRPr lang="es-MX" sz="2000" dirty="0"/>
          </a:p>
          <a:p>
            <a:pPr marL="0" indent="0" algn="just">
              <a:buNone/>
            </a:pPr>
            <a:r>
              <a:rPr lang="es-MX" sz="2000" dirty="0"/>
              <a:t>A partir de la década de los años setenta, ha habido un impulso decidido a la educación, en parte por el interés del gobierno federal por lograr la modernización de la industria nacional. De entonces a la fecha ha crecido el número de instituciones de educación superior que imparten licenciaturas en diversas áreas de la ingeniería y de los postgrados. Actualmente, está habiendo mayor vinculación de las universidades y centros de educación técnica con la industria, sobre todo con empresas de los sectores automotriz y aeroespacial, lo que ha dado origen a nuevas carreras como la ingeniería en diseño automotriz, en logística y en desarrollo sustentable, por mencionar solamente alguna de ellas.</a:t>
            </a:r>
          </a:p>
        </p:txBody>
      </p:sp>
    </p:spTree>
    <p:extLst>
      <p:ext uri="{BB962C8B-B14F-4D97-AF65-F5344CB8AC3E}">
        <p14:creationId xmlns:p14="http://schemas.microsoft.com/office/powerpoint/2010/main" val="300754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fontScale="92500" lnSpcReduction="10000"/>
          </a:bodyPr>
          <a:lstStyle/>
          <a:p>
            <a:pPr algn="just">
              <a:buFont typeface="Wingdings" pitchFamily="2" charset="2"/>
              <a:buChar char="ü"/>
            </a:pPr>
            <a:r>
              <a:rPr lang="es-MX" sz="2000" b="1" dirty="0"/>
              <a:t>Tercero: </a:t>
            </a:r>
            <a:r>
              <a:rPr lang="es-MX" sz="2000" dirty="0"/>
              <a:t>Definir los campos de desarrollo científico y tecnológico del país. Impulsar una política de ciencia y tecnología </a:t>
            </a:r>
            <a:r>
              <a:rPr lang="es-MX" sz="2000" dirty="0" err="1"/>
              <a:t>policéntrica</a:t>
            </a:r>
            <a:r>
              <a:rPr lang="es-MX" sz="2000" dirty="0"/>
              <a:t>, regionalizada y especializada, que esté apoyada en un gasto sustantivo suficiente y creciente. En este sentido, será preciso que los actores involucrados (gobiernos (federal, estatal y municipal, empresas, académicos, etc.) establezcan realmente los principios conductores (drivers) del desarrollo nacional, como son: La energía, la infraestructura, los agro-alimentos, el turismo y la logística-conocimiento. Ello también requerirá desarrollar una infraestructura básica: Puertos, aeropuertos, carreteras, puentes, presas, centrales de generación de electricidad, ferrocarriles, obras hidráulicas, telecomunicaciones, desarrollos habitacionales con todos los servicios, sistemas de riego, plantas petroquímicas, construcción de escuelas, hospitales, entre otros</a:t>
            </a:r>
            <a:r>
              <a:rPr lang="es-MX" sz="2000" dirty="0" smtClean="0"/>
              <a:t>.</a:t>
            </a:r>
          </a:p>
          <a:p>
            <a:pPr algn="just">
              <a:buFont typeface="Wingdings" pitchFamily="2" charset="2"/>
              <a:buChar char="ü"/>
            </a:pPr>
            <a:endParaRPr lang="es-MX" sz="2000" dirty="0"/>
          </a:p>
          <a:p>
            <a:pPr algn="just">
              <a:buFont typeface="Wingdings" pitchFamily="2" charset="2"/>
              <a:buChar char="ü"/>
            </a:pPr>
            <a:r>
              <a:rPr lang="es-MX" sz="2000" b="1" dirty="0" smtClean="0"/>
              <a:t>Cuarto</a:t>
            </a:r>
            <a:r>
              <a:rPr lang="es-MX" sz="2000" b="1" dirty="0"/>
              <a:t>: </a:t>
            </a:r>
            <a:r>
              <a:rPr lang="es-MX" sz="2000" dirty="0"/>
              <a:t>Entender que las escuelas y las facultades pueden intervenir directamente. En el caso de los dos primeros pasos citados, son acciones estratégicas que dependen de la escuela, pero no así en el tercer paso, en el que las escuelas sólo pueden impulsar, demandar o presionar para que se realicen una serie de acciones, igualmente estratégicas, pero cuya motricidad o acción no depende de las instituciones educativas, sino del sistema político económico.</a:t>
            </a:r>
          </a:p>
        </p:txBody>
      </p:sp>
    </p:spTree>
    <p:extLst>
      <p:ext uri="{BB962C8B-B14F-4D97-AF65-F5344CB8AC3E}">
        <p14:creationId xmlns:p14="http://schemas.microsoft.com/office/powerpoint/2010/main" val="230107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7.3 DESARROLLO TECNOLÓGICO</a:t>
            </a:r>
          </a:p>
        </p:txBody>
      </p:sp>
      <p:sp>
        <p:nvSpPr>
          <p:cNvPr id="3" name="2 Marcador de contenido"/>
          <p:cNvSpPr>
            <a:spLocks noGrp="1"/>
          </p:cNvSpPr>
          <p:nvPr>
            <p:ph idx="1"/>
          </p:nvPr>
        </p:nvSpPr>
        <p:spPr/>
        <p:txBody>
          <a:bodyPr>
            <a:normAutofit/>
          </a:bodyPr>
          <a:lstStyle/>
          <a:p>
            <a:pPr marL="0" indent="0">
              <a:buNone/>
            </a:pPr>
            <a:r>
              <a:rPr lang="es-MX" sz="2000" dirty="0"/>
              <a:t>Actualmente se habla de </a:t>
            </a:r>
            <a:r>
              <a:rPr lang="es-MX" sz="2000" dirty="0" smtClean="0"/>
              <a:t>«Los </a:t>
            </a:r>
            <a:r>
              <a:rPr lang="es-MX" sz="2000" dirty="0"/>
              <a:t>cuatro pilares de la convergencia </a:t>
            </a:r>
            <a:r>
              <a:rPr lang="es-MX" sz="2000" dirty="0" smtClean="0"/>
              <a:t>tecnológica» </a:t>
            </a:r>
            <a:r>
              <a:rPr lang="es-MX" sz="2000" dirty="0"/>
              <a:t>(Nanotecnología-Biotecnología-</a:t>
            </a:r>
            <a:r>
              <a:rPr lang="es-MX" sz="2000" dirty="0" err="1"/>
              <a:t>Infotecnologia</a:t>
            </a:r>
            <a:r>
              <a:rPr lang="es-MX" sz="2000" dirty="0"/>
              <a:t>-</a:t>
            </a:r>
            <a:r>
              <a:rPr lang="es-MX" sz="2000" dirty="0" err="1"/>
              <a:t>Cognotecnologia</a:t>
            </a:r>
            <a:r>
              <a:rPr lang="es-MX" sz="2000" dirty="0"/>
              <a:t>) y de los aspectos positivos y no tan positivos que nos brinda la convergencia tecnológica.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3748" y="2687514"/>
            <a:ext cx="4536504" cy="3438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0807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Los cuatro pilares de la Tecnología</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I. </a:t>
            </a:r>
            <a:r>
              <a:rPr lang="es-MX" sz="2000" u="sng" dirty="0" smtClean="0"/>
              <a:t>La </a:t>
            </a:r>
            <a:r>
              <a:rPr lang="es-MX" sz="2000" u="sng" dirty="0"/>
              <a:t>nanotecnología </a:t>
            </a:r>
            <a:r>
              <a:rPr lang="es-MX" sz="2000" dirty="0"/>
              <a:t>se ha incidido en inventos que aportan beneficios a la </a:t>
            </a:r>
            <a:r>
              <a:rPr lang="es-MX" sz="2000" dirty="0" smtClean="0"/>
              <a:t>salud</a:t>
            </a:r>
            <a:r>
              <a:rPr lang="es-MX" sz="2000" dirty="0"/>
              <a:t>, a la infraestructura o a la física, por ejemplo, como sucede en el combate a las células cancerígenas, o para reutilizar la basura orgánica o inorgánica. Aunque esta área contribuye al cuidado del planeta, también puede tener efectos contrarios al ser mal utilizada</a:t>
            </a:r>
            <a:r>
              <a:rPr lang="es-MX" sz="2000" dirty="0" smtClean="0"/>
              <a:t>.</a:t>
            </a:r>
          </a:p>
          <a:p>
            <a:pPr marL="0" indent="0">
              <a:buNone/>
            </a:pPr>
            <a:endParaRPr lang="es-MX" sz="2000" dirty="0"/>
          </a:p>
          <a:p>
            <a:pPr marL="0" indent="0">
              <a:buNone/>
            </a:pPr>
            <a:r>
              <a:rPr lang="es-MX" sz="2000" dirty="0" smtClean="0"/>
              <a:t>II. </a:t>
            </a:r>
            <a:r>
              <a:rPr lang="es-MX" sz="2000" u="sng" dirty="0" smtClean="0"/>
              <a:t>La </a:t>
            </a:r>
            <a:r>
              <a:rPr lang="es-MX" sz="2000" u="sng" dirty="0"/>
              <a:t>biotecnología</a:t>
            </a:r>
            <a:r>
              <a:rPr lang="es-MX" sz="2000" dirty="0"/>
              <a:t> se aplica en la industria alimenticia ya que anteriormente ésta se utilizaba en la creación de alimentos como el pan, “añejar” y fermentar las bebidas alcohólicas, entre otras posibilidades. Pero el problema que podría generar esta tecnología es grave, pues se mantiene más en contacto con el ser humano, y cualquier virus o bacteria que se transmita puede ser perjudicial para la humanidad.</a:t>
            </a:r>
          </a:p>
        </p:txBody>
      </p:sp>
    </p:spTree>
    <p:extLst>
      <p:ext uri="{BB962C8B-B14F-4D97-AF65-F5344CB8AC3E}">
        <p14:creationId xmlns:p14="http://schemas.microsoft.com/office/powerpoint/2010/main" val="295786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803845"/>
            <a:ext cx="8229600" cy="5577483"/>
          </a:xfrm>
        </p:spPr>
        <p:txBody>
          <a:bodyPr>
            <a:normAutofit/>
          </a:bodyPr>
          <a:lstStyle/>
          <a:p>
            <a:pPr marL="0" indent="0">
              <a:buNone/>
            </a:pPr>
            <a:r>
              <a:rPr lang="es-MX" sz="2000" dirty="0"/>
              <a:t>III. </a:t>
            </a:r>
            <a:r>
              <a:rPr lang="es-MX" sz="2000" dirty="0" smtClean="0"/>
              <a:t> </a:t>
            </a:r>
            <a:r>
              <a:rPr lang="es-MX" sz="2000" u="sng" dirty="0" smtClean="0"/>
              <a:t>La </a:t>
            </a:r>
            <a:r>
              <a:rPr lang="es-MX" sz="2000" u="sng" dirty="0" err="1" smtClean="0"/>
              <a:t>info</a:t>
            </a:r>
            <a:r>
              <a:rPr lang="es-MX" sz="2000" u="sng" dirty="0" smtClean="0"/>
              <a:t>-tecnología</a:t>
            </a:r>
            <a:r>
              <a:rPr lang="es-MX" sz="2000" dirty="0" smtClean="0"/>
              <a:t> es la que </a:t>
            </a:r>
            <a:r>
              <a:rPr lang="es-MX" sz="2000" dirty="0"/>
              <a:t>procesa toda la información de manera rápida para ser utilizada </a:t>
            </a:r>
            <a:r>
              <a:rPr lang="es-MX" sz="2000" dirty="0" smtClean="0"/>
              <a:t>por personas </a:t>
            </a:r>
            <a:r>
              <a:rPr lang="es-MX" sz="2000" dirty="0"/>
              <a:t>que lo </a:t>
            </a:r>
            <a:r>
              <a:rPr lang="es-MX" sz="2000" dirty="0" smtClean="0"/>
              <a:t>requieran. Además, de permitir </a:t>
            </a:r>
            <a:r>
              <a:rPr lang="es-MX" sz="2000" dirty="0"/>
              <a:t>crear, recrear y editar la información que sea enviada, </a:t>
            </a:r>
            <a:r>
              <a:rPr lang="es-MX" sz="2000" dirty="0" smtClean="0"/>
              <a:t>también hay que señalar que </a:t>
            </a:r>
            <a:r>
              <a:rPr lang="es-MX" sz="2000" dirty="0"/>
              <a:t>dicho envío no se llevaría a cabo efectivamente (eficaz y eficientemente) si no es a través de las TIC, </a:t>
            </a:r>
            <a:r>
              <a:rPr lang="es-MX" sz="2000" dirty="0" smtClean="0"/>
              <a:t>porque </a:t>
            </a:r>
            <a:r>
              <a:rPr lang="es-MX" sz="2000" dirty="0"/>
              <a:t>éstas son las que permiten que la información sea transmitida y recibida</a:t>
            </a:r>
            <a:r>
              <a:rPr lang="es-MX" sz="2000" dirty="0" smtClean="0"/>
              <a:t>.</a:t>
            </a:r>
          </a:p>
          <a:p>
            <a:pPr marL="0" indent="0">
              <a:buNone/>
            </a:pPr>
            <a:endParaRPr lang="es-MX" sz="2000" dirty="0"/>
          </a:p>
          <a:p>
            <a:pPr marL="0" indent="0" algn="just">
              <a:buNone/>
            </a:pPr>
            <a:r>
              <a:rPr lang="es-MX" sz="2000" dirty="0" smtClean="0"/>
              <a:t>IV.  </a:t>
            </a:r>
            <a:r>
              <a:rPr lang="es-MX" sz="2000" u="sng" dirty="0" smtClean="0"/>
              <a:t>La </a:t>
            </a:r>
            <a:r>
              <a:rPr lang="es-MX" sz="2000" u="sng" dirty="0" err="1" smtClean="0"/>
              <a:t>gogno</a:t>
            </a:r>
            <a:r>
              <a:rPr lang="es-MX" sz="2000" u="sng" dirty="0" smtClean="0"/>
              <a:t>-tecnología</a:t>
            </a:r>
            <a:r>
              <a:rPr lang="es-MX" sz="2000" dirty="0"/>
              <a:t> </a:t>
            </a:r>
            <a:r>
              <a:rPr lang="es-MX" sz="2000" dirty="0" smtClean="0"/>
              <a:t>es </a:t>
            </a:r>
            <a:r>
              <a:rPr lang="es-MX" sz="2000" dirty="0"/>
              <a:t>un desarrollo de la información, y está representada en la mente o en el cerebro de las </a:t>
            </a:r>
            <a:r>
              <a:rPr lang="es-MX" sz="2000" dirty="0" smtClean="0"/>
              <a:t>personas. </a:t>
            </a:r>
            <a:r>
              <a:rPr lang="es-MX" sz="2000" dirty="0"/>
              <a:t>E</a:t>
            </a:r>
            <a:r>
              <a:rPr lang="es-MX" sz="2000" dirty="0" smtClean="0"/>
              <a:t>n </a:t>
            </a:r>
            <a:r>
              <a:rPr lang="es-MX" sz="2000" dirty="0"/>
              <a:t>la actualidad (para bien o para mal) el hombre no tiene la necesidad de “pensar”, ya que los computadores actuales le resuelven al ser humano, casi todas sus inquietudes inmediatamente, con la consecuente desventaja de que el hombre ya no sienta total curiosidad e incertidumbre por las cosas, y ya no investigue y aprenda, ya que todo lo consigue “fácilmente” </a:t>
            </a:r>
            <a:r>
              <a:rPr lang="es-MX" sz="2000" dirty="0" smtClean="0"/>
              <a:t>a través </a:t>
            </a:r>
            <a:r>
              <a:rPr lang="es-MX" sz="2000" dirty="0"/>
              <a:t>de la Internet y no utiliza las fuentes primarias de la información (libros, revistas arbitradas, </a:t>
            </a:r>
            <a:r>
              <a:rPr lang="es-MX" sz="2000" dirty="0" smtClean="0"/>
              <a:t>investigaciones o tesis). </a:t>
            </a:r>
            <a:endParaRPr lang="es-MX" sz="2000" dirty="0"/>
          </a:p>
        </p:txBody>
      </p:sp>
    </p:spTree>
    <p:extLst>
      <p:ext uri="{BB962C8B-B14F-4D97-AF65-F5344CB8AC3E}">
        <p14:creationId xmlns:p14="http://schemas.microsoft.com/office/powerpoint/2010/main" val="3039292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Desarrollo tecnológico: sus implicaciones e impacto</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496202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4139952" y="2420888"/>
            <a:ext cx="4572000" cy="3693319"/>
          </a:xfrm>
          <a:prstGeom prst="rect">
            <a:avLst/>
          </a:prstGeom>
        </p:spPr>
        <p:txBody>
          <a:bodyPr>
            <a:spAutoFit/>
          </a:bodyPr>
          <a:lstStyle/>
          <a:p>
            <a:pPr algn="just"/>
            <a:r>
              <a:rPr lang="es-MX" dirty="0"/>
              <a:t>El desarrollo tecnológico requiere enormes e importantes inversiones, así como de políticas coherentes, viables, factibles y definidas a corto, mediano y largo plazo. En este sentido, México necesitará considerables inversiones en ciencia y tecnología para alcanzar su desarrollo, lo cual implicará inversiones por arriba de 1% del PIB. Actualmente, el gobierno solamente destina 0.4% del PIB, con una débil presencia de la iniciativa privada en este rubro de la investigación; mientras que en los países desarrollados, se invierte del 3 al 5% del Producto Nacional Bruto (PNB).</a:t>
            </a:r>
          </a:p>
        </p:txBody>
      </p:sp>
    </p:spTree>
    <p:extLst>
      <p:ext uri="{BB962C8B-B14F-4D97-AF65-F5344CB8AC3E}">
        <p14:creationId xmlns:p14="http://schemas.microsoft.com/office/powerpoint/2010/main" val="3752559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sz="2000" dirty="0"/>
              <a:t>El desarrollo tecnológico se entiende como la capacidad de innovar los procesos y los productos, con mejoras continuas (modelos tecnológicos, innovadores, creativos y vanguardistas), y ésta es la impronta de los mercados actuales. Será necesario, dicen los expertos, que las escuelas, los centros de investigación y los centros de producción se vuelvan espacios expansivos y multiplicadores de conocimiento.</a:t>
            </a:r>
          </a:p>
          <a:p>
            <a:pPr algn="just"/>
            <a:r>
              <a:rPr lang="es-MX" sz="2000" dirty="0" smtClean="0"/>
              <a:t>Los </a:t>
            </a:r>
            <a:r>
              <a:rPr lang="es-MX" sz="2000" dirty="0"/>
              <a:t>especialistas coinciden en que el desarrollo tecnológico precisa enfocarse a nichos de mercado, y a ellos dotarlos de infraestructura y de capital. México tendrá que especializarse en algo que represente su ventaja competitiva, y así vencer su dispersión. Se deben impulsar todas las áreas de las ingenierías para contar con una plataforma básica, sin embargo los verdaderos nichos de oportunidad hoy en día parecen ser la infraestructura, la energía, el agua y la petroquímica.</a:t>
            </a:r>
          </a:p>
        </p:txBody>
      </p:sp>
    </p:spTree>
    <p:extLst>
      <p:ext uri="{BB962C8B-B14F-4D97-AF65-F5344CB8AC3E}">
        <p14:creationId xmlns:p14="http://schemas.microsoft.com/office/powerpoint/2010/main" val="491589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Infraestructura: Características y su </a:t>
            </a:r>
            <a:r>
              <a:rPr lang="es-MX" sz="2800" dirty="0" smtClean="0"/>
              <a:t>impacto</a:t>
            </a:r>
            <a:endParaRPr lang="es-MX" sz="28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5776" y="1340768"/>
            <a:ext cx="492799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8855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7.4 INFRAESTRUCTURA</a:t>
            </a:r>
          </a:p>
        </p:txBody>
      </p:sp>
      <p:sp>
        <p:nvSpPr>
          <p:cNvPr id="4" name="3 Marcador de contenido"/>
          <p:cNvSpPr>
            <a:spLocks noGrp="1"/>
          </p:cNvSpPr>
          <p:nvPr>
            <p:ph idx="1"/>
          </p:nvPr>
        </p:nvSpPr>
        <p:spPr/>
        <p:txBody>
          <a:bodyPr>
            <a:normAutofit fontScale="70000" lnSpcReduction="20000"/>
          </a:bodyPr>
          <a:lstStyle/>
          <a:p>
            <a:r>
              <a:rPr lang="es-MX" dirty="0"/>
              <a:t>Sobre este eje de análisis, existe un claro consenso: La ingeniería mexicana deberá desarrollar su propia infraestructura básica, la que el país realmente necesita, como son: Puertos, carreteras, puentes, aeropuertos, ferrocarriles, obras hidráulicas, telecomunicaciones, unidades habitacionales, sistemas de riego, petroquímica, universidades, escuelas, hospitales, etc.</a:t>
            </a:r>
          </a:p>
          <a:p>
            <a:r>
              <a:rPr lang="es-MX" dirty="0" smtClean="0"/>
              <a:t>Esta </a:t>
            </a:r>
            <a:r>
              <a:rPr lang="es-MX" dirty="0"/>
              <a:t>infraestructura incluye la creación y la modernización de los centros de investigación alineada a los diferentes entornos de México.</a:t>
            </a:r>
          </a:p>
          <a:p>
            <a:r>
              <a:rPr lang="es-MX" dirty="0" smtClean="0"/>
              <a:t>La </a:t>
            </a:r>
            <a:r>
              <a:rPr lang="es-MX" dirty="0"/>
              <a:t>construcción de la infraestructura no sólo deberá diferenciarse regionalmente, sino incluso focalizarse con el objetivo de que sea pertinente a las diversas vocaciones tecno-productivas locales, y al mismo tiempo sea plataforma para dinamizar las cadenas productivas.</a:t>
            </a:r>
          </a:p>
        </p:txBody>
      </p:sp>
    </p:spTree>
    <p:extLst>
      <p:ext uri="{BB962C8B-B14F-4D97-AF65-F5344CB8AC3E}">
        <p14:creationId xmlns:p14="http://schemas.microsoft.com/office/powerpoint/2010/main" val="24414327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2520</Words>
  <Application>Microsoft Office PowerPoint</Application>
  <PresentationFormat>Presentación en pantalla (4:3)</PresentationFormat>
  <Paragraphs>59</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Wingdings</vt:lpstr>
      <vt:lpstr>Tema de Office</vt:lpstr>
      <vt:lpstr>CAPÍTULO 7 La prospectiva:  rediseñando el futuro de la ingeniería</vt:lpstr>
      <vt:lpstr>7.2 INTRODUCCIÓN</vt:lpstr>
      <vt:lpstr>7.3 DESARROLLO TECNOLÓGICO</vt:lpstr>
      <vt:lpstr>Los cuatro pilares de la Tecnología</vt:lpstr>
      <vt:lpstr>Presentación de PowerPoint</vt:lpstr>
      <vt:lpstr>Desarrollo tecnológico: sus implicaciones e impacto</vt:lpstr>
      <vt:lpstr>Presentación de PowerPoint</vt:lpstr>
      <vt:lpstr>Infraestructura: Características y su impacto</vt:lpstr>
      <vt:lpstr>7.4 INFRAESTRUCTURA</vt:lpstr>
      <vt:lpstr>Políticas públicas: Características y alcances</vt:lpstr>
      <vt:lpstr>Presentación de PowerPoint</vt:lpstr>
      <vt:lpstr>Presentación de PowerPoint</vt:lpstr>
      <vt:lpstr>7.6 CONCLUSIONES DE LA PROSPECTIVA DE LA INGENIERÍA EN MÉXICO Y EN EL MUNDO</vt:lpstr>
      <vt:lpstr>Presentación de PowerPoint</vt:lpstr>
      <vt:lpstr>7.6.2 Estrategias</vt:lpstr>
      <vt:lpstr>Presentación de PowerPoint</vt:lpstr>
      <vt:lpstr>Presentación de PowerPoint</vt:lpstr>
      <vt:lpstr>7.6.3 Mapa de ruta</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7 La prospectiva:  rediseñando el futuro de la ingeniería</dc:title>
  <dc:creator>user</dc:creator>
  <cp:lastModifiedBy>hvela</cp:lastModifiedBy>
  <cp:revision>10</cp:revision>
  <dcterms:created xsi:type="dcterms:W3CDTF">2016-10-19T21:27:31Z</dcterms:created>
  <dcterms:modified xsi:type="dcterms:W3CDTF">2016-11-16T22:34:21Z</dcterms:modified>
</cp:coreProperties>
</file>