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27271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164597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151886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241123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308557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359227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272912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1388005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176134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275607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97EB9D6-E085-4A8B-ACD9-C271BE4780CA}"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02D82B9-4112-450F-9B34-19E3841393F0}" type="slidenum">
              <a:rPr lang="es-MX" smtClean="0"/>
              <a:t>‹Nº›</a:t>
            </a:fld>
            <a:endParaRPr lang="es-MX"/>
          </a:p>
        </p:txBody>
      </p:sp>
    </p:spTree>
    <p:extLst>
      <p:ext uri="{BB962C8B-B14F-4D97-AF65-F5344CB8AC3E}">
        <p14:creationId xmlns:p14="http://schemas.microsoft.com/office/powerpoint/2010/main" val="301564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EB9D6-E085-4A8B-ACD9-C271BE4780CA}"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D82B9-4112-450F-9B34-19E3841393F0}" type="slidenum">
              <a:rPr lang="es-MX" smtClean="0"/>
              <a:t>‹Nº›</a:t>
            </a:fld>
            <a:endParaRPr lang="es-MX"/>
          </a:p>
        </p:txBody>
      </p:sp>
    </p:spTree>
    <p:extLst>
      <p:ext uri="{BB962C8B-B14F-4D97-AF65-F5344CB8AC3E}">
        <p14:creationId xmlns:p14="http://schemas.microsoft.com/office/powerpoint/2010/main" val="3562805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3"/>
            <a:ext cx="7772400" cy="2448272"/>
          </a:xfrm>
        </p:spPr>
        <p:txBody>
          <a:bodyPr>
            <a:noAutofit/>
          </a:bodyPr>
          <a:lstStyle/>
          <a:p>
            <a:r>
              <a:rPr lang="es-MX" sz="4000" dirty="0" smtClean="0"/>
              <a:t>CAPÍTULO 8</a:t>
            </a:r>
            <a:br>
              <a:rPr lang="es-MX" sz="4000" dirty="0" smtClean="0"/>
            </a:br>
            <a:r>
              <a:rPr lang="es-MX" sz="4000" dirty="0" smtClean="0"/>
              <a:t>La ingeniería</a:t>
            </a:r>
            <a:br>
              <a:rPr lang="es-MX" sz="4000" dirty="0" smtClean="0"/>
            </a:br>
            <a:r>
              <a:rPr lang="es-MX" sz="4000" dirty="0" smtClean="0"/>
              <a:t>y el</a:t>
            </a:r>
            <a:br>
              <a:rPr lang="es-MX" sz="4000" dirty="0" smtClean="0"/>
            </a:br>
            <a:r>
              <a:rPr lang="es-MX" sz="4000" dirty="0" smtClean="0"/>
              <a:t>medio ambiente</a:t>
            </a:r>
            <a:endParaRPr lang="es-MX" sz="4000" dirty="0"/>
          </a:p>
        </p:txBody>
      </p:sp>
    </p:spTree>
    <p:extLst>
      <p:ext uri="{BB962C8B-B14F-4D97-AF65-F5344CB8AC3E}">
        <p14:creationId xmlns:p14="http://schemas.microsoft.com/office/powerpoint/2010/main" val="20125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8.3.2 Análisis de los vectores de</a:t>
            </a:r>
            <a:br>
              <a:rPr lang="es-MX" sz="2800" dirty="0" smtClean="0"/>
            </a:br>
            <a:r>
              <a:rPr lang="es-MX" sz="2800" dirty="0" smtClean="0"/>
              <a:t>un desarrollo sustentable</a:t>
            </a:r>
            <a:endParaRPr lang="es-MX" sz="2800" dirty="0"/>
          </a:p>
        </p:txBody>
      </p:sp>
      <p:sp>
        <p:nvSpPr>
          <p:cNvPr id="3" name="2 Marcador de contenido"/>
          <p:cNvSpPr>
            <a:spLocks noGrp="1"/>
          </p:cNvSpPr>
          <p:nvPr>
            <p:ph idx="1"/>
          </p:nvPr>
        </p:nvSpPr>
        <p:spPr>
          <a:xfrm>
            <a:off x="457200" y="1927373"/>
            <a:ext cx="8229600" cy="4525963"/>
          </a:xfrm>
        </p:spPr>
        <p:txBody>
          <a:bodyPr>
            <a:normAutofit/>
          </a:bodyPr>
          <a:lstStyle/>
          <a:p>
            <a:pPr marL="0" indent="0">
              <a:buNone/>
            </a:pPr>
            <a:r>
              <a:rPr lang="es-MX" sz="2000" dirty="0" smtClean="0"/>
              <a:t>Es de aceptación generalizada, considerar que la posibilidad del verdadero y real desarrollo sustentable, requiere forzosamente de la integración de tres grandes e importantes componentes (vectores): El técnico-económico, el ambiental y el socio-político.</a:t>
            </a:r>
          </a:p>
          <a:p>
            <a:pPr marL="0" indent="0">
              <a:buNone/>
            </a:pPr>
            <a:r>
              <a:rPr lang="es-MX" sz="2000" b="1" dirty="0" smtClean="0"/>
              <a:t>El vector técnico-económico</a:t>
            </a:r>
            <a:r>
              <a:rPr lang="es-MX" sz="2000" dirty="0" smtClean="0"/>
              <a:t>: este vector, está íntimamente relacionado con la acción de la tecnología y la ingeniería en, y sus efectos en el medio ambiente. Implica también la identificación y la evaluación de los costos y los beneficios económicos y sociales relacionados con los procesos de apropiación y de utilización de los recursos naturales. Se refiere, también a la consideración sobre la equidad en la distribución de tales beneficios y los costos entre los diferentes actores sociales afectados, directa o indirectamente por dichos procesos.</a:t>
            </a:r>
            <a:endParaRPr lang="es-MX" sz="2000" dirty="0"/>
          </a:p>
        </p:txBody>
      </p:sp>
    </p:spTree>
    <p:extLst>
      <p:ext uri="{BB962C8B-B14F-4D97-AF65-F5344CB8AC3E}">
        <p14:creationId xmlns:p14="http://schemas.microsoft.com/office/powerpoint/2010/main" val="559588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s-MX" sz="2000" b="1" dirty="0" smtClean="0"/>
              <a:t>El vector ambiental</a:t>
            </a:r>
            <a:r>
              <a:rPr lang="es-MX" sz="2000" dirty="0" smtClean="0"/>
              <a:t>: se refiere a la </a:t>
            </a:r>
            <a:r>
              <a:rPr lang="es-MX" sz="2000" dirty="0" err="1" smtClean="0"/>
              <a:t>resiliencia</a:t>
            </a:r>
            <a:r>
              <a:rPr lang="es-MX" sz="2000" dirty="0" smtClean="0"/>
              <a:t> y robustez de los sistemas físicos y biológicos. Implica el mantenimiento de los procesos ecológicos, la preservación de la diversidad genética y la utilización sustentable de las especies y de los ecosistemas.</a:t>
            </a:r>
          </a:p>
          <a:p>
            <a:pPr marL="0" indent="0">
              <a:buNone/>
            </a:pPr>
            <a:endParaRPr lang="es-MX" sz="2000" dirty="0"/>
          </a:p>
          <a:p>
            <a:pPr marL="0" indent="0">
              <a:buNone/>
            </a:pPr>
            <a:r>
              <a:rPr lang="es-MX" sz="2000" b="1" dirty="0" smtClean="0"/>
              <a:t>El vector sociopolítico</a:t>
            </a:r>
            <a:r>
              <a:rPr lang="es-MX" sz="2000" dirty="0" smtClean="0"/>
              <a:t>: el vector socio-político de la sustentabilidad se refiere a los acuerdos sociales y a la representatividad de los múltiples intereses y perspectivas relacionadas con el desarrollo de la infraestructura. Esta variable se relaciona íntimamente con la gobernabilidad, entendida ésta, como la capacidad de los sectores público, privado y social de generar acuerdos entre los objetivos y metas del desarrollo, y trabajar coordinadamente para alcanzarlos.</a:t>
            </a:r>
            <a:endParaRPr lang="es-MX" sz="2000" dirty="0"/>
          </a:p>
        </p:txBody>
      </p:sp>
    </p:spTree>
    <p:extLst>
      <p:ext uri="{BB962C8B-B14F-4D97-AF65-F5344CB8AC3E}">
        <p14:creationId xmlns:p14="http://schemas.microsoft.com/office/powerpoint/2010/main" val="199132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85800"/>
            <a:ext cx="8229600" cy="1143000"/>
          </a:xfrm>
        </p:spPr>
        <p:txBody>
          <a:bodyPr>
            <a:normAutofit/>
          </a:bodyPr>
          <a:lstStyle/>
          <a:p>
            <a:r>
              <a:rPr lang="es-MX" sz="2800" dirty="0" smtClean="0"/>
              <a:t>8.4 CALENTAMIENTO GLOBAL Y CAMBIO CLIMÁTICO</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El tema del calentamiento global y del cambio climático inducido por éste, se incorporó formalmente a la preocupación mundial acerca de los efectos del crecimiento demográfico y los patrones de desarrollo económico a partir de 1988, cuando en Canadá, se llevó a cabo La Conferencia de Toronto sobre cambio en la atmósfera: «Implicaciones para la seguridad global». En ese mismo año de 1988, el Programa de las Naciones Unidas para el Medio Ambiente y la Organización Meteorológica Mundial constituyeron </a:t>
            </a:r>
            <a:r>
              <a:rPr lang="es-MX" sz="2000" i="1" dirty="0" smtClean="0"/>
              <a:t>El Panel Intergubernamental sobre Cambio Climático</a:t>
            </a:r>
            <a:r>
              <a:rPr lang="es-MX" sz="2000" dirty="0" smtClean="0"/>
              <a:t> (IPCC, por sus siglas en inglés).</a:t>
            </a:r>
            <a:endParaRPr lang="es-MX" sz="2000" dirty="0"/>
          </a:p>
        </p:txBody>
      </p:sp>
    </p:spTree>
    <p:extLst>
      <p:ext uri="{BB962C8B-B14F-4D97-AF65-F5344CB8AC3E}">
        <p14:creationId xmlns:p14="http://schemas.microsoft.com/office/powerpoint/2010/main" val="2205941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C</a:t>
            </a:r>
            <a:r>
              <a:rPr lang="es-MX" sz="2800" dirty="0" smtClean="0"/>
              <a:t>uatro reportes de evaluación</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u="sng" dirty="0" smtClean="0"/>
              <a:t>El primero </a:t>
            </a:r>
            <a:r>
              <a:rPr lang="es-MX" sz="2000" dirty="0" smtClean="0"/>
              <a:t>de ellos ya establecía que el patrón de calentamiento global no podía explicarse solamente por causas naturales, y que la actividad humana juega y jugará, un papel sumamente relevante en ese patrón. Hay numerosos indicios de que el planeta se está calentando cada día más (Estrada, 2007). Grupos independientes de científicos han analizado registros de más de un siglo (en algunos países se tienen registros de cerca de 300 años).</a:t>
            </a:r>
          </a:p>
          <a:p>
            <a:pPr marL="0" indent="0">
              <a:buNone/>
            </a:pPr>
            <a:endParaRPr lang="es-MX" sz="2000" dirty="0"/>
          </a:p>
          <a:p>
            <a:pPr marL="0" indent="0">
              <a:buNone/>
            </a:pPr>
            <a:r>
              <a:rPr lang="es-MX" sz="2000" dirty="0"/>
              <a:t>E</a:t>
            </a:r>
            <a:r>
              <a:rPr lang="es-MX" sz="2000" dirty="0" smtClean="0"/>
              <a:t>n años recientes, se han dado picos importantes de temperatura, con un máximo en 1998. Aun cuando el fenómeno conocido como “El Niño” jugó un papel importante en el incremento de ese año, los primeros cinco años del presente siglo, fueron los de las más altas temperaturas registradas, y probablemente sean los más calientes en los últimos mil años. Algunos de esos indicios se establecen a continuación:</a:t>
            </a:r>
          </a:p>
          <a:p>
            <a:pPr marL="0" indent="0">
              <a:buNone/>
            </a:pPr>
            <a:endParaRPr lang="es-MX" sz="2000" dirty="0" smtClean="0"/>
          </a:p>
          <a:p>
            <a:pPr marL="0" indent="0">
              <a:buNone/>
            </a:pPr>
            <a:endParaRPr lang="es-MX" sz="2000" dirty="0" smtClean="0"/>
          </a:p>
          <a:p>
            <a:pPr marL="0" indent="0">
              <a:buNone/>
            </a:pPr>
            <a:endParaRPr lang="es-MX" sz="2000" dirty="0"/>
          </a:p>
          <a:p>
            <a:pPr marL="0" indent="0">
              <a:buNone/>
            </a:pPr>
            <a:endParaRPr lang="es-MX" sz="2000" dirty="0"/>
          </a:p>
        </p:txBody>
      </p:sp>
    </p:spTree>
    <p:extLst>
      <p:ext uri="{BB962C8B-B14F-4D97-AF65-F5344CB8AC3E}">
        <p14:creationId xmlns:p14="http://schemas.microsoft.com/office/powerpoint/2010/main" val="162239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922114"/>
          </a:xfrm>
        </p:spPr>
        <p:txBody>
          <a:bodyPr>
            <a:normAutofit/>
          </a:bodyPr>
          <a:lstStyle/>
          <a:p>
            <a:r>
              <a:rPr lang="es-MX" sz="2800" dirty="0" smtClean="0"/>
              <a:t>Indicios del Calentamiento Global</a:t>
            </a:r>
            <a:endParaRPr lang="es-MX" sz="2800" dirty="0"/>
          </a:p>
        </p:txBody>
      </p:sp>
      <p:sp>
        <p:nvSpPr>
          <p:cNvPr id="3" name="2 Marcador de contenido"/>
          <p:cNvSpPr>
            <a:spLocks noGrp="1"/>
          </p:cNvSpPr>
          <p:nvPr>
            <p:ph idx="1"/>
          </p:nvPr>
        </p:nvSpPr>
        <p:spPr/>
        <p:txBody>
          <a:bodyPr>
            <a:normAutofit/>
          </a:bodyPr>
          <a:lstStyle/>
          <a:p>
            <a:pPr algn="just">
              <a:buFont typeface="Wingdings" pitchFamily="2" charset="2"/>
              <a:buChar char="Ø"/>
            </a:pPr>
            <a:r>
              <a:rPr lang="es-MX" sz="2000" dirty="0" smtClean="0"/>
              <a:t>Las masas de hielo en la tierra y en el mar, están disminuyendo considerablemente en el interior de la Antártida y en Groenlandia. El hielo del Mar Ártico ha perdido desde 1950, casi la mitad de su grosor promedio en la estación de Verano; de continuar ese ritmo de deshielo, el largamente buscado paso del Noreste para comunicar el Atlántico con el Pacífico, podría ser navegable.</a:t>
            </a:r>
          </a:p>
          <a:p>
            <a:pPr algn="just">
              <a:buFont typeface="Wingdings" pitchFamily="2" charset="2"/>
              <a:buChar char="Ø"/>
            </a:pPr>
            <a:r>
              <a:rPr lang="es-MX" sz="2000" dirty="0" smtClean="0"/>
              <a:t>Los períodos de florecimiento de algunas especies vegetales en buena parte del Hemisferio Norte se han adelantado en varios días, y en las latitudes mayores la temporada de crecimiento de cultivos se han alargado hasta dos semanas.</a:t>
            </a:r>
          </a:p>
          <a:p>
            <a:pPr algn="just">
              <a:buFont typeface="Wingdings" pitchFamily="2" charset="2"/>
              <a:buChar char="Ø"/>
            </a:pPr>
            <a:r>
              <a:rPr lang="es-MX" sz="2000" dirty="0" smtClean="0"/>
              <a:t>Algunas especies de insectos, de aves y de otros animales, se están moviendo a mayores latitudes y altitudes por el incremento de la temperatura.</a:t>
            </a:r>
            <a:endParaRPr lang="es-MX" sz="2000" dirty="0"/>
          </a:p>
        </p:txBody>
      </p:sp>
    </p:spTree>
    <p:extLst>
      <p:ext uri="{BB962C8B-B14F-4D97-AF65-F5344CB8AC3E}">
        <p14:creationId xmlns:p14="http://schemas.microsoft.com/office/powerpoint/2010/main" val="1756724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8.4.1 El origen del calentamiento global</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C</a:t>
            </a:r>
            <a:r>
              <a:rPr lang="es-MX" sz="2000" dirty="0" smtClean="0"/>
              <a:t>onforme se ha analizado más a fondo el fenómeno, crece la certidumbre de que el cambio climático es resultado fundamentalmente del uso intensivo de la atmósfera como receptora de emisiones de gases de efecto invernadero (GEI). El problema consiste en que los volúmenes de GEI (especialmente bióxido de carbono (CO2) emitidos durante los últimos ciento cincuenta años de industrialización), superan la capacidad de captura de la biosfera, y el resultado neto es el aumento constante de las concentraciones de estos gases que obstaculizan la emisión de energía hacia el espacio exterior y acrecientan el proceso natural de “Efecto Invernadero”. </a:t>
            </a:r>
          </a:p>
          <a:p>
            <a:pPr marL="0" indent="0">
              <a:buNone/>
            </a:pPr>
            <a:r>
              <a:rPr lang="es-MX" sz="2000" dirty="0" smtClean="0"/>
              <a:t>Este proceso de contaminación atmosférica ha hecho que las concentraciones de CO2 pasen de 280 ppm (partes por millón) antes de la Revolución Industrial, a más de 430 ppm si se considera a todos los GEI en términos de su equivalencia en términos de bióxido de carbono, lo que constituye la más alta concentración de GEI en los últimos 650 000 años.</a:t>
            </a:r>
            <a:endParaRPr lang="es-MX" sz="2000" dirty="0"/>
          </a:p>
        </p:txBody>
      </p:sp>
    </p:spTree>
    <p:extLst>
      <p:ext uri="{BB962C8B-B14F-4D97-AF65-F5344CB8AC3E}">
        <p14:creationId xmlns:p14="http://schemas.microsoft.com/office/powerpoint/2010/main" val="1562722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Reportes del cambio climático</a:t>
            </a:r>
            <a:endParaRPr lang="es-MX" sz="2800" dirty="0"/>
          </a:p>
        </p:txBody>
      </p:sp>
      <p:sp>
        <p:nvSpPr>
          <p:cNvPr id="3" name="2 Marcador de contenido"/>
          <p:cNvSpPr>
            <a:spLocks noGrp="1"/>
          </p:cNvSpPr>
          <p:nvPr>
            <p:ph idx="1"/>
          </p:nvPr>
        </p:nvSpPr>
        <p:spPr/>
        <p:txBody>
          <a:bodyPr>
            <a:normAutofit lnSpcReduction="10000"/>
          </a:bodyPr>
          <a:lstStyle/>
          <a:p>
            <a:pPr marL="0" indent="0">
              <a:buNone/>
            </a:pPr>
            <a:r>
              <a:rPr lang="es-MX" sz="2000" dirty="0" smtClean="0"/>
              <a:t>El más reciente reporte de El Panel Intergubernamental sobre Cambio Climático (IPCC, en el año 2007), se establece que:</a:t>
            </a:r>
          </a:p>
          <a:p>
            <a:r>
              <a:rPr lang="es-MX" sz="2000" dirty="0" smtClean="0"/>
              <a:t>El calentamiento del sistema climático es inequívoco, como ya lo evidencian los aumentos observados del promedio mundial de la temperatura del aire, y del océano, el deshielo generalizado de nieves y de hielos, y el aumento del promedio mundial del nivel del mar.</a:t>
            </a:r>
          </a:p>
          <a:p>
            <a:r>
              <a:rPr lang="es-MX" sz="2000" dirty="0" smtClean="0"/>
              <a:t>Observaciones efectuadas en todos los continentes y en la mayoría de los océanos, evidencian de manera importante que numerosos sistemas naturales, están siendo afectados por cambios del clima regional, particularmente por un aumento importante de la temperatura.</a:t>
            </a:r>
          </a:p>
          <a:p>
            <a:r>
              <a:rPr lang="es-MX" sz="2000" dirty="0" smtClean="0"/>
              <a:t>Están empezando a manifestarse otros efectos del cambio climático regional sobre el medio ambiente natural y humano, aunque muchos de ellos son difíciles de identificar a causa de la adaptación y de otros elementos no climáticos.</a:t>
            </a:r>
            <a:endParaRPr lang="es-MX" sz="2000" dirty="0"/>
          </a:p>
        </p:txBody>
      </p:sp>
    </p:spTree>
    <p:extLst>
      <p:ext uri="{BB962C8B-B14F-4D97-AF65-F5344CB8AC3E}">
        <p14:creationId xmlns:p14="http://schemas.microsoft.com/office/powerpoint/2010/main" val="95463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03845"/>
            <a:ext cx="8229600" cy="5649491"/>
          </a:xfrm>
        </p:spPr>
        <p:txBody>
          <a:bodyPr>
            <a:normAutofit/>
          </a:bodyPr>
          <a:lstStyle/>
          <a:p>
            <a:r>
              <a:rPr lang="es-MX" sz="2000" dirty="0" smtClean="0"/>
              <a:t>Las concentraciones atmosféricas mundiales de CO2, de metano (CH4) y de óxido nitroso (N2O), han aumentado notablemente por efecto de las actividades humanas desde el año de 1750, y son actualmente, muy superiores a los valores preindustriales, determinados a partir de núcleos de hielo que abarcan muchos milenios.</a:t>
            </a:r>
          </a:p>
          <a:p>
            <a:r>
              <a:rPr lang="es-MX" sz="2000" dirty="0" smtClean="0"/>
              <a:t>La mayor parte del aumento observado del promedio mundial de temperatura desde mediados del siglo XX, se debe muy probablemente al aumento observado de las concentraciones de gases de efecto invernadero (GEI) </a:t>
            </a:r>
            <a:r>
              <a:rPr lang="es-MX" sz="2000" dirty="0" err="1" smtClean="0"/>
              <a:t>antropogénicos</a:t>
            </a:r>
            <a:r>
              <a:rPr lang="es-MX" sz="2000" dirty="0" smtClean="0"/>
              <a:t>.  De proseguir las emisiones de gases de efecto invernadero (GEI), a una tasa igual o superior a la actual, el calentamiento aumentaría, y el sistema climático mundial experimentaría durante el siglo XXI numerosos cambios, muy probablemente mayores que los observados durante el siglo XX.</a:t>
            </a:r>
          </a:p>
          <a:p>
            <a:r>
              <a:rPr lang="es-MX" sz="2000" dirty="0" smtClean="0"/>
              <a:t>El calentamiento </a:t>
            </a:r>
            <a:r>
              <a:rPr lang="es-MX" sz="2000" dirty="0" err="1" smtClean="0"/>
              <a:t>antropogénico</a:t>
            </a:r>
            <a:r>
              <a:rPr lang="es-MX" sz="2000" dirty="0" smtClean="0"/>
              <a:t>, y el aumento del nivel del mar, proseguirán durante siglos, debido a la magnitud de las escalas de tiempo asociadas a los procesos y retro-efectos climáticos, incluso aunque se estabilizasen las concentraciones de GEI.</a:t>
            </a:r>
          </a:p>
          <a:p>
            <a:pPr marL="0" indent="0">
              <a:buNone/>
            </a:pPr>
            <a:endParaRPr lang="es-MX" sz="2000" dirty="0"/>
          </a:p>
        </p:txBody>
      </p:sp>
    </p:spTree>
    <p:extLst>
      <p:ext uri="{BB962C8B-B14F-4D97-AF65-F5344CB8AC3E}">
        <p14:creationId xmlns:p14="http://schemas.microsoft.com/office/powerpoint/2010/main" val="1180912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sz="2000" dirty="0" smtClean="0"/>
              <a:t>El calentamiento </a:t>
            </a:r>
            <a:r>
              <a:rPr lang="es-MX" sz="2000" dirty="0" err="1" smtClean="0"/>
              <a:t>antropogénico</a:t>
            </a:r>
            <a:r>
              <a:rPr lang="es-MX" sz="2000" dirty="0" smtClean="0"/>
              <a:t>, podría producir impactos abruptos o irreversibles, en función de la rapidez y la magnitud del cambio climático.</a:t>
            </a:r>
          </a:p>
          <a:p>
            <a:r>
              <a:rPr lang="es-MX" sz="2000" dirty="0" smtClean="0"/>
              <a:t>Se dispone de una gran diversidad de opciones de adaptación, pero será necesaria una capacidad de adaptación aún mayor que la actual, para reducir la vulnerabilidad al cambio La capacidad adaptativa está íntimamente relacionada con el desarrollo social, político y económico, aunque se halla desigualmente distribuida tanto entre las sociedades.</a:t>
            </a:r>
          </a:p>
          <a:p>
            <a:r>
              <a:rPr lang="es-MX" sz="2000" dirty="0" smtClean="0"/>
              <a:t>Existen múltiples opciones para reducir las emisiones mundiales de gases de efecto invernadero (GEI), mediante una verdadera cooperación internacional.</a:t>
            </a:r>
            <a:endParaRPr lang="es-MX" sz="2000" dirty="0"/>
          </a:p>
        </p:txBody>
      </p:sp>
    </p:spTree>
    <p:extLst>
      <p:ext uri="{BB962C8B-B14F-4D97-AF65-F5344CB8AC3E}">
        <p14:creationId xmlns:p14="http://schemas.microsoft.com/office/powerpoint/2010/main" val="1655185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85800"/>
            <a:ext cx="8229600" cy="1143000"/>
          </a:xfrm>
        </p:spPr>
        <p:txBody>
          <a:bodyPr>
            <a:normAutofit/>
          </a:bodyPr>
          <a:lstStyle/>
          <a:p>
            <a:r>
              <a:rPr lang="es-MX" sz="2800" dirty="0" smtClean="0"/>
              <a:t>8.5 IMPORTANCIA DE CONOCER LAS CONSECUENCIAS</a:t>
            </a:r>
            <a:br>
              <a:rPr lang="es-MX" sz="2800" dirty="0" smtClean="0"/>
            </a:br>
            <a:r>
              <a:rPr lang="es-MX" sz="2800" dirty="0" smtClean="0"/>
              <a:t>DE LOS GASES DE EFECTO INVERNADERO (GEI)</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21914"/>
            <a:ext cx="8229600" cy="228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539552" y="4388911"/>
            <a:ext cx="7848872" cy="1200329"/>
          </a:xfrm>
          <a:prstGeom prst="rect">
            <a:avLst/>
          </a:prstGeom>
        </p:spPr>
        <p:txBody>
          <a:bodyPr wrap="square">
            <a:spAutoFit/>
          </a:bodyPr>
          <a:lstStyle/>
          <a:p>
            <a:r>
              <a:rPr lang="es-MX" dirty="0" smtClean="0"/>
              <a:t>El bióxido de carbono (CO2) es el más importante de los GEI. Su concentración actual respecto al total de moléculas en el aire, es de 380 partes por millón; aunque se mantuvo durante siglos en niveles más o menos estables, alrededor de 270 partes por millón hasta el inicio de la Revolución Industrial (CICC, 2007).</a:t>
            </a:r>
            <a:endParaRPr lang="es-MX" dirty="0"/>
          </a:p>
        </p:txBody>
      </p:sp>
    </p:spTree>
    <p:extLst>
      <p:ext uri="{BB962C8B-B14F-4D97-AF65-F5344CB8AC3E}">
        <p14:creationId xmlns:p14="http://schemas.microsoft.com/office/powerpoint/2010/main" val="411313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8.1 PRELIMINAR</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smtClean="0"/>
              <a:t>«La intervención humana en la naturaleza, a lo largo de la historia, ha generado impactos que afectan negativamente la integridad de los ecosistemas, de los cuales depende en gran medida, el bienestar de la humanidad, y que, en algunos casos, han llegado a amenazar la integridad de la vida misma en el planeta, tal como se evidencia en forma dramática con el calentamiento global».</a:t>
            </a:r>
          </a:p>
          <a:p>
            <a:pPr marL="0" indent="0" algn="just">
              <a:buNone/>
            </a:pPr>
            <a:r>
              <a:rPr lang="es-MX" sz="2000" dirty="0" smtClean="0"/>
              <a:t>Así se concluye en el estudio e investigación: “Evaluación de los Ecosistemas del Milenio”, publicado en el año 2005 por la Organización de las Naciones Unidas (ONU); y en el cual, participaron cerca de 1 300 científicos de todo el mundo. </a:t>
            </a:r>
            <a:endParaRPr lang="es-MX" sz="2000" dirty="0"/>
          </a:p>
        </p:txBody>
      </p:sp>
    </p:spTree>
    <p:extLst>
      <p:ext uri="{BB962C8B-B14F-4D97-AF65-F5344CB8AC3E}">
        <p14:creationId xmlns:p14="http://schemas.microsoft.com/office/powerpoint/2010/main" val="192134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4784"/>
            <a:ext cx="8229600" cy="4641379"/>
          </a:xfrm>
        </p:spPr>
        <p:txBody>
          <a:bodyPr>
            <a:normAutofit/>
          </a:bodyPr>
          <a:lstStyle/>
          <a:p>
            <a:pPr marL="0" indent="0" algn="just">
              <a:buNone/>
            </a:pPr>
            <a:r>
              <a:rPr lang="es-MX" sz="2000" dirty="0" smtClean="0"/>
              <a:t>El metano (CH4), permanece en la atmósfera por cerca de una década, pero sus moléculas absorben 20 a 25 veces más de energía infrarroja en esa década, que las moléculas de CO2 en aproximadamente 100 años.</a:t>
            </a:r>
          </a:p>
          <a:p>
            <a:pPr marL="0" indent="0" algn="just">
              <a:buNone/>
            </a:pPr>
            <a:r>
              <a:rPr lang="es-MX" sz="2000" dirty="0" smtClean="0"/>
              <a:t>Como resultado, el impacto total del metano es de un tercio del CO2, aunque su concentración en el aire es sólo de 2 ppm. Los clorofluorocarbonos (CFC), son uno de los gases de efecto invernadero (GEI) más potentes, aunque como resultado de “El Protocolo de Montreal”, su concentración está tendiendo a nivelarse. Otros actores menores, son el vapor de agua, que no es un potente gas de efecto invernadero (GEI), y el ozono, aunque su efecto bien puede ser el de disminuir la temperatura.</a:t>
            </a:r>
          </a:p>
          <a:p>
            <a:pPr marL="0" indent="0">
              <a:buNone/>
            </a:pPr>
            <a:endParaRPr lang="es-MX" sz="2000" dirty="0"/>
          </a:p>
        </p:txBody>
      </p:sp>
    </p:spTree>
    <p:extLst>
      <p:ext uri="{BB962C8B-B14F-4D97-AF65-F5344CB8AC3E}">
        <p14:creationId xmlns:p14="http://schemas.microsoft.com/office/powerpoint/2010/main" val="2542657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8.2 INTRODUCCIÓN</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La aproximación de la ingeniería frente a la naturaleza, en el siglo XIX y en la primera mitad del siglo XX, comenzó a transformarse y a visualizarse de una manera muy diferente con el surgimiento del ambientalismo, como un movimiento global que sea alimentó de la creación de una conciencia pública sobre el imperativo de proteger el medio ambiente, frente a la constatación de la existencia de graves problemas ambientales y la necesidad de actuar para enfrentarlos. Fue una conciencia que se detonó con fuerza en los países desarrollados a mediados de los años sesenta, y que comenzó a gestarse muy lentamente desde principios de los setenta en los países en desarrollo.</a:t>
            </a:r>
            <a:endParaRPr lang="es-MX" sz="2000" dirty="0"/>
          </a:p>
        </p:txBody>
      </p:sp>
    </p:spTree>
    <p:extLst>
      <p:ext uri="{BB962C8B-B14F-4D97-AF65-F5344CB8AC3E}">
        <p14:creationId xmlns:p14="http://schemas.microsoft.com/office/powerpoint/2010/main" val="299496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Medio Ambiente Humano</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Al nivel gubernamental, este ímpetu se concretó en “La Conferencia de Estocolmo”, sobre Medio Ambiente Humano, realizada en 1972; en la cual, los países del mundo, acordaron adelantar acciones colectivas para resolver problemas de naturaleza transnacional como “la lluvia ácida”, y de la contaminación de los mares, y en establecer capacidades nacionales para enfrentar los diversos problemas ambientales en el ámbito interno, lo cual permitió que se incorporara así el tema, en la agenda de los gobiernos.</a:t>
            </a:r>
            <a:endParaRPr lang="es-MX" sz="2000" dirty="0"/>
          </a:p>
        </p:txBody>
      </p:sp>
    </p:spTree>
    <p:extLst>
      <p:ext uri="{BB962C8B-B14F-4D97-AF65-F5344CB8AC3E}">
        <p14:creationId xmlns:p14="http://schemas.microsoft.com/office/powerpoint/2010/main" val="3045505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Ingeniería avanzada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L</a:t>
            </a:r>
            <a:r>
              <a:rPr lang="es-MX" sz="2000" dirty="0" smtClean="0"/>
              <a:t>a ingeniería de hoy en día, desde sus múltiples especialidades, busca contribuir a enfrentar los diversos problemas ambientales, entre los cuales se mencionan: El calentamiento global, la contaminación del aire, el declive de la capa de ozono, el deterioro de los recursos de agua dulce, el deterioro del medio ambiente marino, el declive de la biodiversidad, el empobrecimiento y la pérdida de suelos y los contaminantes orgánicos persistentes. </a:t>
            </a:r>
          </a:p>
          <a:p>
            <a:pPr marL="0" indent="0" algn="just">
              <a:buNone/>
            </a:pPr>
            <a:r>
              <a:rPr lang="es-MX" sz="2000" dirty="0" smtClean="0"/>
              <a:t>La ingeniería más avanzada, busca producir tecnologías, no solamente para prever y mitigar los impactos ambientales, sino también para ofrecer orientación a los gobiernos, al sector privado y al tercer sector (usuarios), sobre las diferentes alternativas que permitirían crear un futuro que sea más sostenible desde la perspectiva ambiental.</a:t>
            </a:r>
            <a:endParaRPr lang="es-MX" sz="2000" dirty="0"/>
          </a:p>
        </p:txBody>
      </p:sp>
    </p:spTree>
    <p:extLst>
      <p:ext uri="{BB962C8B-B14F-4D97-AF65-F5344CB8AC3E}">
        <p14:creationId xmlns:p14="http://schemas.microsoft.com/office/powerpoint/2010/main" val="82270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Relación entre ingeniería y el medio ambiente</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0550" y="1984853"/>
            <a:ext cx="3762900" cy="375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84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8.3 INGENIERÍA Y SUSTENTABILIDAD</a:t>
            </a:r>
            <a:endParaRPr lang="es-MX" sz="2800" dirty="0"/>
          </a:p>
        </p:txBody>
      </p:sp>
      <p:sp>
        <p:nvSpPr>
          <p:cNvPr id="3" name="2 Marcador de contenido"/>
          <p:cNvSpPr>
            <a:spLocks noGrp="1"/>
          </p:cNvSpPr>
          <p:nvPr>
            <p:ph idx="1"/>
          </p:nvPr>
        </p:nvSpPr>
        <p:spPr>
          <a:xfrm>
            <a:off x="457200" y="1196752"/>
            <a:ext cx="8229600" cy="5184576"/>
          </a:xfrm>
        </p:spPr>
        <p:txBody>
          <a:bodyPr>
            <a:normAutofit/>
          </a:bodyPr>
          <a:lstStyle/>
          <a:p>
            <a:pPr marL="0" indent="0" algn="just">
              <a:buNone/>
            </a:pPr>
            <a:r>
              <a:rPr lang="es-MX" sz="2000" dirty="0"/>
              <a:t>L</a:t>
            </a:r>
            <a:r>
              <a:rPr lang="es-MX" sz="2000" dirty="0" smtClean="0"/>
              <a:t>a capacidad de la tecnología, de la técnica y de la ingeniería para alterar sin límite las condiciones naturales es, a la larga, perjudicial; pero también hay el convencimiento de que, éstas mismas, con la orientación adecuada y la aplicación del conocimiento serán capaces de lograr y mantener niveles aceptables de bienestar para la población mundial (</a:t>
            </a:r>
            <a:r>
              <a:rPr lang="es-MX" sz="2000" dirty="0" err="1" smtClean="0"/>
              <a:t>Barocio</a:t>
            </a:r>
            <a:r>
              <a:rPr lang="es-MX" sz="2000" dirty="0" smtClean="0"/>
              <a:t>, 2002).</a:t>
            </a:r>
          </a:p>
          <a:p>
            <a:pPr marL="0" indent="0" algn="just">
              <a:buNone/>
            </a:pPr>
            <a:r>
              <a:rPr lang="es-MX" sz="2000" dirty="0" smtClean="0"/>
              <a:t>En </a:t>
            </a:r>
            <a:r>
              <a:rPr lang="es-MX" sz="2000" dirty="0"/>
              <a:t>el año de 1987, se inició formalmente, la popularización del concepto de </a:t>
            </a:r>
            <a:r>
              <a:rPr lang="es-MX" sz="2000" i="1" dirty="0"/>
              <a:t>sustentabilidad</a:t>
            </a:r>
            <a:r>
              <a:rPr lang="es-MX" sz="2000" dirty="0"/>
              <a:t>, a raíz de la publicación del reporte intitulado “</a:t>
            </a:r>
            <a:r>
              <a:rPr lang="es-MX" sz="2000" i="1" dirty="0"/>
              <a:t>Nuestro futuro común</a:t>
            </a:r>
            <a:r>
              <a:rPr lang="es-MX" sz="2000" dirty="0"/>
              <a:t>”, publicado por la Comisión Mundial del Medio Ambiente y Desarrollo, conocida como: </a:t>
            </a:r>
            <a:r>
              <a:rPr lang="es-MX" sz="2000" i="1" dirty="0"/>
              <a:t>La Comisión </a:t>
            </a:r>
            <a:r>
              <a:rPr lang="es-MX" sz="2000" i="1" dirty="0" err="1"/>
              <a:t>Brundtland</a:t>
            </a:r>
            <a:r>
              <a:rPr lang="es-MX" sz="2000" dirty="0"/>
              <a:t>. </a:t>
            </a:r>
          </a:p>
        </p:txBody>
      </p:sp>
    </p:spTree>
    <p:extLst>
      <p:ext uri="{BB962C8B-B14F-4D97-AF65-F5344CB8AC3E}">
        <p14:creationId xmlns:p14="http://schemas.microsoft.com/office/powerpoint/2010/main" val="237684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Definición de Sustentabilidad</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 a partir de la conferencia en la cumbre sobre medio ambiente y desarrollo, celebrada en Río de Janeiro en Junio de 1992, cuando se origina una de las definiciones más repetidas, entre las muchas que se han generado sobre la sustentabilidad: </a:t>
            </a:r>
          </a:p>
          <a:p>
            <a:pPr marL="0" indent="0" algn="just">
              <a:buNone/>
            </a:pPr>
            <a:r>
              <a:rPr lang="es-MX" sz="2000" i="1" dirty="0" smtClean="0"/>
              <a:t>“Proceso que permite a las generaciones actuales satisfacer sus necesidades, sin comprometer la capacidad de futuras generaciones de hacer lo propio”</a:t>
            </a:r>
            <a:r>
              <a:rPr lang="es-MX" sz="2000" dirty="0" smtClean="0"/>
              <a:t>.</a:t>
            </a:r>
          </a:p>
          <a:p>
            <a:pPr marL="0" indent="0" algn="just">
              <a:buNone/>
            </a:pPr>
            <a:r>
              <a:rPr lang="es-MX" sz="2000" dirty="0" smtClean="0"/>
              <a:t>Concepto poderoso a pesar de las dificultades que con frecuencia hay, para plasmarlo en términos operativos y en contra de los intereses del gran capital hegemónico internacional (Neoliberalismo). </a:t>
            </a:r>
          </a:p>
          <a:p>
            <a:pPr marL="0" indent="0" algn="just">
              <a:buNone/>
            </a:pPr>
            <a:endParaRPr lang="es-MX" sz="2000" dirty="0" smtClean="0"/>
          </a:p>
          <a:p>
            <a:pPr marL="0" indent="0" algn="just">
              <a:buNone/>
            </a:pPr>
            <a:endParaRPr lang="es-MX" sz="2000" dirty="0"/>
          </a:p>
        </p:txBody>
      </p:sp>
    </p:spTree>
    <p:extLst>
      <p:ext uri="{BB962C8B-B14F-4D97-AF65-F5344CB8AC3E}">
        <p14:creationId xmlns:p14="http://schemas.microsoft.com/office/powerpoint/2010/main" val="274593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8.3.1 El papel de la tecnología y de la ingeniería</a:t>
            </a:r>
            <a:endParaRPr lang="es-MX" sz="2800" dirty="0"/>
          </a:p>
        </p:txBody>
      </p:sp>
      <p:sp>
        <p:nvSpPr>
          <p:cNvPr id="3" name="2 Marcador de contenido"/>
          <p:cNvSpPr>
            <a:spLocks noGrp="1"/>
          </p:cNvSpPr>
          <p:nvPr>
            <p:ph idx="1"/>
          </p:nvPr>
        </p:nvSpPr>
        <p:spPr/>
        <p:txBody>
          <a:bodyPr>
            <a:normAutofit lnSpcReduction="10000"/>
          </a:bodyPr>
          <a:lstStyle/>
          <a:p>
            <a:pPr marL="0" indent="0">
              <a:buNone/>
            </a:pPr>
            <a:r>
              <a:rPr lang="es-MX" sz="2000" dirty="0" smtClean="0"/>
              <a:t>Una de las definiciones de desarrollo sustentable, particularmente explícita en lo que se refiere, por ejemplo, al papel de la tecnología y de la ingeniería, establece que: </a:t>
            </a:r>
          </a:p>
          <a:p>
            <a:pPr marL="0" indent="0" algn="just">
              <a:buNone/>
            </a:pPr>
            <a:r>
              <a:rPr lang="es-MX" sz="2000" i="1" dirty="0" smtClean="0"/>
              <a:t>El desarrollo sustentable implica no comprometer el sustrato biofísico que lo hace posible, de tal manera que se transmita a las generaciones futuras un acervo de capital (ecológico, económico, humano, etcétera), igual o superior al que ha tenido en disponibilidad, la población actual.</a:t>
            </a:r>
          </a:p>
          <a:p>
            <a:pPr marL="0" indent="0" algn="just">
              <a:buNone/>
            </a:pPr>
            <a:endParaRPr lang="es-MX" sz="2000" i="1" dirty="0" smtClean="0"/>
          </a:p>
          <a:p>
            <a:pPr marL="0" indent="0" algn="just">
              <a:buNone/>
            </a:pPr>
            <a:r>
              <a:rPr lang="es-MX" sz="2000" dirty="0" smtClean="0"/>
              <a:t>En este sentido, el capital ecológico, es un conjunto de sistemas biofísicos que desempeñan una gran cantidad de funciones ambientales. Éstas, incluyen funciones de conservación de recursos tales como: El agua, el suelo, el aire limpio, los recursos naturales renovables, los alimentos, el clima, la biodiversidad, y de servicios y capacidades de asimilación de contaminantes a través de la dilución de emisiones, descargas y residuos.</a:t>
            </a:r>
            <a:endParaRPr lang="es-MX" sz="2000" dirty="0"/>
          </a:p>
          <a:p>
            <a:pPr marL="0" indent="0" algn="just">
              <a:buNone/>
            </a:pPr>
            <a:endParaRPr lang="es-MX" sz="2000" u="sng" dirty="0" smtClean="0"/>
          </a:p>
          <a:p>
            <a:pPr marL="0" indent="0" algn="just">
              <a:buNone/>
            </a:pPr>
            <a:endParaRPr lang="es-MX" sz="2000" u="sng" dirty="0"/>
          </a:p>
          <a:p>
            <a:pPr marL="0" indent="0" algn="just">
              <a:buNone/>
            </a:pPr>
            <a:endParaRPr lang="es-MX" sz="2000" u="sng" dirty="0"/>
          </a:p>
        </p:txBody>
      </p:sp>
    </p:spTree>
    <p:extLst>
      <p:ext uri="{BB962C8B-B14F-4D97-AF65-F5344CB8AC3E}">
        <p14:creationId xmlns:p14="http://schemas.microsoft.com/office/powerpoint/2010/main" val="40429100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2380</Words>
  <Application>Microsoft Office PowerPoint</Application>
  <PresentationFormat>Presentación en pantalla (4:3)</PresentationFormat>
  <Paragraphs>61</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Wingdings</vt:lpstr>
      <vt:lpstr>Tema de Office</vt:lpstr>
      <vt:lpstr>CAPÍTULO 8 La ingeniería y el medio ambiente</vt:lpstr>
      <vt:lpstr>8.1 PRELIMINAR</vt:lpstr>
      <vt:lpstr>8.2 INTRODUCCIÓN</vt:lpstr>
      <vt:lpstr>Medio Ambiente Humano</vt:lpstr>
      <vt:lpstr>Ingeniería avanzada</vt:lpstr>
      <vt:lpstr>Relación entre ingeniería y el medio ambiente</vt:lpstr>
      <vt:lpstr>8.3 INGENIERÍA Y SUSTENTABILIDAD</vt:lpstr>
      <vt:lpstr>Definición de Sustentabilidad</vt:lpstr>
      <vt:lpstr>8.3.1 El papel de la tecnología y de la ingeniería</vt:lpstr>
      <vt:lpstr>8.3.2 Análisis de los vectores de un desarrollo sustentable</vt:lpstr>
      <vt:lpstr>Presentación de PowerPoint</vt:lpstr>
      <vt:lpstr>8.4 CALENTAMIENTO GLOBAL Y CAMBIO CLIMÁTICO</vt:lpstr>
      <vt:lpstr>Cuatro reportes de evaluación</vt:lpstr>
      <vt:lpstr>Indicios del Calentamiento Global</vt:lpstr>
      <vt:lpstr>8.4.1 El origen del calentamiento global</vt:lpstr>
      <vt:lpstr>Reportes del cambio climático</vt:lpstr>
      <vt:lpstr>Presentación de PowerPoint</vt:lpstr>
      <vt:lpstr>Presentación de PowerPoint</vt:lpstr>
      <vt:lpstr>8.5 IMPORTANCIA DE CONOCER LAS CONSECUENCIAS DE LOS GASES DE EFECTO INVERNADERO (GEI)</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8 La ingeniería y el medio ambiente</dc:title>
  <dc:creator>user</dc:creator>
  <cp:lastModifiedBy>hvela</cp:lastModifiedBy>
  <cp:revision>9</cp:revision>
  <dcterms:created xsi:type="dcterms:W3CDTF">2016-10-20T17:32:45Z</dcterms:created>
  <dcterms:modified xsi:type="dcterms:W3CDTF">2016-11-16T22:57:12Z</dcterms:modified>
</cp:coreProperties>
</file>