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2379063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209817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18262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24202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425110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325003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316439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334591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383410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414029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1099E6-E1E7-47BC-BA69-6F8BB9EEB09B}"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F0DB4E-039D-4952-B61C-CC8B7DE6E419}" type="slidenum">
              <a:rPr lang="es-MX" smtClean="0"/>
              <a:t>‹Nº›</a:t>
            </a:fld>
            <a:endParaRPr lang="es-MX"/>
          </a:p>
        </p:txBody>
      </p:sp>
    </p:spTree>
    <p:extLst>
      <p:ext uri="{BB962C8B-B14F-4D97-AF65-F5344CB8AC3E}">
        <p14:creationId xmlns:p14="http://schemas.microsoft.com/office/powerpoint/2010/main" val="35365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099E6-E1E7-47BC-BA69-6F8BB9EEB09B}"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0DB4E-039D-4952-B61C-CC8B7DE6E419}" type="slidenum">
              <a:rPr lang="es-MX" smtClean="0"/>
              <a:t>‹Nº›</a:t>
            </a:fld>
            <a:endParaRPr lang="es-MX"/>
          </a:p>
        </p:txBody>
      </p:sp>
    </p:spTree>
    <p:extLst>
      <p:ext uri="{BB962C8B-B14F-4D97-AF65-F5344CB8AC3E}">
        <p14:creationId xmlns:p14="http://schemas.microsoft.com/office/powerpoint/2010/main" val="3136311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6752"/>
            <a:ext cx="7772400" cy="3528391"/>
          </a:xfrm>
        </p:spPr>
        <p:txBody>
          <a:bodyPr>
            <a:normAutofit/>
          </a:bodyPr>
          <a:lstStyle/>
          <a:p>
            <a:r>
              <a:rPr lang="es-MX" dirty="0" smtClean="0"/>
              <a:t>CAPÍTULO 9</a:t>
            </a:r>
            <a:br>
              <a:rPr lang="es-MX" dirty="0" smtClean="0"/>
            </a:br>
            <a:r>
              <a:rPr lang="es-MX" dirty="0" smtClean="0"/>
              <a:t>Cómo presentar </a:t>
            </a:r>
            <a:br>
              <a:rPr lang="es-MX" dirty="0" smtClean="0"/>
            </a:br>
            <a:r>
              <a:rPr lang="es-MX" dirty="0" smtClean="0"/>
              <a:t>un proyecto de investigación</a:t>
            </a:r>
            <a:br>
              <a:rPr lang="es-MX" dirty="0" smtClean="0"/>
            </a:br>
            <a:r>
              <a:rPr lang="es-MX" dirty="0" smtClean="0"/>
              <a:t>en las diversas especialidades </a:t>
            </a:r>
            <a:br>
              <a:rPr lang="es-MX" dirty="0" smtClean="0"/>
            </a:br>
            <a:r>
              <a:rPr lang="es-MX" dirty="0" smtClean="0"/>
              <a:t>de</a:t>
            </a:r>
            <a:r>
              <a:rPr lang="es-MX" dirty="0"/>
              <a:t> </a:t>
            </a:r>
            <a:r>
              <a:rPr lang="es-MX" dirty="0" smtClean="0"/>
              <a:t>la ingeniería</a:t>
            </a:r>
            <a:endParaRPr lang="es-MX" dirty="0"/>
          </a:p>
        </p:txBody>
      </p:sp>
    </p:spTree>
    <p:extLst>
      <p:ext uri="{BB962C8B-B14F-4D97-AF65-F5344CB8AC3E}">
        <p14:creationId xmlns:p14="http://schemas.microsoft.com/office/powerpoint/2010/main" val="1200957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MX" sz="2800" dirty="0"/>
          </a:p>
        </p:txBody>
      </p:sp>
      <p:sp>
        <p:nvSpPr>
          <p:cNvPr id="3" name="2 Marcador de contenido"/>
          <p:cNvSpPr>
            <a:spLocks noGrp="1"/>
          </p:cNvSpPr>
          <p:nvPr>
            <p:ph idx="1"/>
          </p:nvPr>
        </p:nvSpPr>
        <p:spPr/>
        <p:txBody>
          <a:bodyPr>
            <a:normAutofit fontScale="92500" lnSpcReduction="20000"/>
          </a:bodyPr>
          <a:lstStyle/>
          <a:p>
            <a:pPr>
              <a:buFont typeface="Courier New" pitchFamily="49" charset="0"/>
              <a:buChar char="o"/>
            </a:pPr>
            <a:r>
              <a:rPr lang="es-MX" sz="2000" b="1" dirty="0" smtClean="0"/>
              <a:t>Planteamiento del problema</a:t>
            </a:r>
            <a:r>
              <a:rPr lang="es-MX" sz="2000" dirty="0" smtClean="0"/>
              <a:t>: Definir un problema es caracterizarlo, definirlo, enmarcarlo teóricamente. Generalmente, un problema se formula a través de un interrogante, pero también existe la opción de presentarlo de manera descriptiva. Un trabajo de investigación cualitativo suele llevar más de una interrogante de investigación. La clarificación y delimitación del objeto de estudio, posibilita identificar un propósito de acción, ello demanda dos tareas: Acercarse a la realidad del fenómeno y por el otro, documentarse para obtener el mayor número de datos posibles que permitan identificar qué se sabe acerca del tema, cuáles son los vacíos de conocimiento, quiénes lo han investigado, en qué contextos y momento histórico, con qué tipo de instrumentos, qué variables han sido contempladas, y ello permitirá establecer un núcleo temático de indagación y la pertinencia o no de seguir con el proceso.</a:t>
            </a:r>
          </a:p>
          <a:p>
            <a:pPr>
              <a:buFont typeface="Courier New" pitchFamily="49" charset="0"/>
              <a:buChar char="o"/>
            </a:pPr>
            <a:r>
              <a:rPr lang="es-MX" sz="2000" b="1" dirty="0" smtClean="0"/>
              <a:t> Justificación</a:t>
            </a:r>
            <a:r>
              <a:rPr lang="es-MX" sz="2000" dirty="0" smtClean="0"/>
              <a:t>: Es necesario, presentar las razones por las cuales se realiza el estudio, así como expresar las motivaciones que llevan al investigador a desarrollar el proyecto y responder a la pregunta-problema. Se espera que en este apartado se exponga brevemente el estado actual del problema planteado.</a:t>
            </a:r>
            <a:endParaRPr lang="es-MX" sz="2000" dirty="0"/>
          </a:p>
        </p:txBody>
      </p:sp>
    </p:spTree>
    <p:extLst>
      <p:ext uri="{BB962C8B-B14F-4D97-AF65-F5344CB8AC3E}">
        <p14:creationId xmlns:p14="http://schemas.microsoft.com/office/powerpoint/2010/main" val="162532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buNone/>
            </a:pPr>
            <a:r>
              <a:rPr lang="es-MX" sz="2000" dirty="0" smtClean="0"/>
              <a:t>En la justificación se sugiere que se dé respuesta a las siguientes preguntas:</a:t>
            </a:r>
          </a:p>
          <a:p>
            <a:pPr>
              <a:buFont typeface="Wingdings" pitchFamily="2" charset="2"/>
              <a:buChar char="§"/>
            </a:pPr>
            <a:r>
              <a:rPr lang="es-MX" sz="2000" dirty="0" smtClean="0"/>
              <a:t>Trascendencia</a:t>
            </a:r>
            <a:r>
              <a:rPr lang="es-MX" sz="2000" dirty="0"/>
              <a:t>: ¿A quién(es) afecta o a quién(es) beneficia?, ¿qué tan importante es el problema? </a:t>
            </a:r>
          </a:p>
          <a:p>
            <a:pPr>
              <a:buFont typeface="Wingdings" pitchFamily="2" charset="2"/>
              <a:buChar char="§"/>
            </a:pPr>
            <a:r>
              <a:rPr lang="es-MX" sz="2000" dirty="0" smtClean="0"/>
              <a:t>Magnitud</a:t>
            </a:r>
            <a:r>
              <a:rPr lang="es-MX" sz="2000" dirty="0"/>
              <a:t>: ¿Qué tan grande es? </a:t>
            </a:r>
          </a:p>
          <a:p>
            <a:pPr>
              <a:buFont typeface="Wingdings" pitchFamily="2" charset="2"/>
              <a:buChar char="§"/>
            </a:pPr>
            <a:r>
              <a:rPr lang="es-MX" sz="2000" dirty="0" smtClean="0"/>
              <a:t>Vulnerabilidad</a:t>
            </a:r>
            <a:r>
              <a:rPr lang="es-MX" sz="2000" dirty="0"/>
              <a:t>: ¿Qué tan posible es resolverlo? </a:t>
            </a:r>
            <a:endParaRPr lang="es-MX" sz="2000" dirty="0" smtClean="0"/>
          </a:p>
          <a:p>
            <a:pPr>
              <a:buFont typeface="Wingdings" pitchFamily="2" charset="2"/>
              <a:buChar char="§"/>
            </a:pPr>
            <a:r>
              <a:rPr lang="es-MX" sz="2000" dirty="0" smtClean="0"/>
              <a:t>Factibilidad</a:t>
            </a:r>
            <a:r>
              <a:rPr lang="es-MX" sz="2000" dirty="0"/>
              <a:t>: Desde su ámbito de competencia, ¿qué tanto se puede modificar</a:t>
            </a:r>
            <a:r>
              <a:rPr lang="es-MX" sz="2000" dirty="0" smtClean="0"/>
              <a:t>?</a:t>
            </a:r>
          </a:p>
          <a:p>
            <a:pPr marL="0" indent="0">
              <a:buNone/>
            </a:pPr>
            <a:endParaRPr lang="es-MX" sz="2000" dirty="0"/>
          </a:p>
          <a:p>
            <a:pPr>
              <a:buFont typeface="Courier New" pitchFamily="49" charset="0"/>
              <a:buChar char="o"/>
            </a:pPr>
            <a:r>
              <a:rPr lang="es-MX" sz="2000" b="1" dirty="0" smtClean="0"/>
              <a:t> Objetivos</a:t>
            </a:r>
            <a:r>
              <a:rPr lang="es-MX" sz="2000" dirty="0" smtClean="0"/>
              <a:t>: General y específicos: El objetivo general indica la meta o finalidad que persigue la investigación para alcanzar, y de esta forma responder la pregunta del problema de investigación. También, expresa el conocimiento que se desea obtener, por lo tanto tiene correspondencia con la o las preguntas de investigación. Si hay más de una pregunta, se formula más de un objetivo general.</a:t>
            </a:r>
            <a:endParaRPr lang="es-MX" sz="2000" dirty="0"/>
          </a:p>
          <a:p>
            <a:pPr marL="0" indent="0">
              <a:buNone/>
            </a:pPr>
            <a:endParaRPr lang="es-MX" sz="2000" dirty="0"/>
          </a:p>
        </p:txBody>
      </p:sp>
    </p:spTree>
    <p:extLst>
      <p:ext uri="{BB962C8B-B14F-4D97-AF65-F5344CB8AC3E}">
        <p14:creationId xmlns:p14="http://schemas.microsoft.com/office/powerpoint/2010/main" val="15243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Redacción de objetivos</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Se redacta con verbos en infinitivo que se puedan evaluar, verificar, refutar, contrastar o evidenciar en un momento dado. Se sugiere que el investigador conteste las siguientes preguntas para poder definir su objetivo general:</a:t>
            </a:r>
          </a:p>
          <a:p>
            <a:pPr>
              <a:buFont typeface="Wingdings" pitchFamily="2" charset="2"/>
              <a:buChar char="Ø"/>
            </a:pPr>
            <a:r>
              <a:rPr lang="es-MX" sz="2000" dirty="0" smtClean="0"/>
              <a:t> ¿Qué se va a hacer? Es decir, cuál es la acción central a realizar.</a:t>
            </a:r>
          </a:p>
          <a:p>
            <a:pPr>
              <a:buFont typeface="Wingdings" pitchFamily="2" charset="2"/>
              <a:buChar char="Ø"/>
            </a:pPr>
            <a:r>
              <a:rPr lang="es-MX" sz="2000" dirty="0" smtClean="0"/>
              <a:t> ¿En quién se va a realizar? Es decir, cuál es la unidad de análisis.</a:t>
            </a:r>
          </a:p>
          <a:p>
            <a:pPr>
              <a:buFont typeface="Wingdings" pitchFamily="2" charset="2"/>
              <a:buChar char="Ø"/>
            </a:pPr>
            <a:r>
              <a:rPr lang="es-MX" sz="2000" dirty="0" smtClean="0"/>
              <a:t> ¿Dónde se va a efectuar? Es decir, el lugar en donde se va llevar a cabo el estudio o la investigación.</a:t>
            </a:r>
          </a:p>
          <a:p>
            <a:pPr>
              <a:buFont typeface="Wingdings" pitchFamily="2" charset="2"/>
              <a:buChar char="Ø"/>
            </a:pPr>
            <a:r>
              <a:rPr lang="es-MX" sz="2000" dirty="0" smtClean="0"/>
              <a:t> ¿Cuándo y cuánto tiempo se va a operar? Es decir, el periodo para el desarrollo del estudio o de la investigación.</a:t>
            </a:r>
          </a:p>
          <a:p>
            <a:pPr marL="0" indent="0">
              <a:buNone/>
            </a:pPr>
            <a:r>
              <a:rPr lang="es-MX" sz="2000" dirty="0" smtClean="0"/>
              <a:t>El logro del objetivo general requiere abordar etapas o aspectos particulares que se indican en los objetivos específicos. Estos son partes más reducidas y conectadas que especifican lo que se hará en el estudio, en dónde y con qué fin. Se redactan en forma clara, coherente, realista y medible.</a:t>
            </a:r>
            <a:endParaRPr lang="es-MX" sz="2000" dirty="0"/>
          </a:p>
        </p:txBody>
      </p:sp>
    </p:spTree>
    <p:extLst>
      <p:ext uri="{BB962C8B-B14F-4D97-AF65-F5344CB8AC3E}">
        <p14:creationId xmlns:p14="http://schemas.microsoft.com/office/powerpoint/2010/main" val="285296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Font typeface="Courier New" pitchFamily="49" charset="0"/>
              <a:buChar char="o"/>
            </a:pPr>
            <a:r>
              <a:rPr lang="es-MX" sz="2000" b="1" dirty="0" smtClean="0"/>
              <a:t>Marco de referencia</a:t>
            </a:r>
            <a:r>
              <a:rPr lang="es-MX" sz="2000" dirty="0" smtClean="0"/>
              <a:t>: Este apartado del trabajo, busca exponer, analizar y sustentar en forma sintética ante el lector, los antecedentes teóricos o factuales sobre el fenómeno que le ocupa, principalmente para dar cuenta de las teorías que explican o interpretan esa realidad, acudiendo a textos de reciente publicación y de carácter especializado (no más de diez años).</a:t>
            </a:r>
          </a:p>
          <a:p>
            <a:pPr marL="0" indent="0">
              <a:buNone/>
            </a:pPr>
            <a:r>
              <a:rPr lang="es-MX" sz="2000" dirty="0" smtClean="0"/>
              <a:t>Entendiendo la teoría como la explica </a:t>
            </a:r>
            <a:r>
              <a:rPr lang="es-MX" sz="2000" dirty="0" err="1" smtClean="0"/>
              <a:t>Kerlinger</a:t>
            </a:r>
            <a:r>
              <a:rPr lang="es-MX" sz="2000" dirty="0" smtClean="0"/>
              <a:t> (2005): “Es un conjunto de constructos (conceptos), definiciones y proposiciones relacionadas entre sí, que presentan un punto de vista sistemático de fenómenos especificando relaciones entre variables, con el objeto de explicar y predecir los fenómenos”.</a:t>
            </a:r>
            <a:endParaRPr lang="es-MX" sz="2000" dirty="0"/>
          </a:p>
        </p:txBody>
      </p:sp>
    </p:spTree>
    <p:extLst>
      <p:ext uri="{BB962C8B-B14F-4D97-AF65-F5344CB8AC3E}">
        <p14:creationId xmlns:p14="http://schemas.microsoft.com/office/powerpoint/2010/main" val="281736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buFont typeface="Courier New" pitchFamily="49" charset="0"/>
              <a:buChar char="o"/>
            </a:pPr>
            <a:r>
              <a:rPr lang="es-MX" sz="2000" b="1" dirty="0" smtClean="0"/>
              <a:t>Diseño metodológico</a:t>
            </a:r>
            <a:r>
              <a:rPr lang="es-MX" sz="2000" dirty="0" smtClean="0"/>
              <a:t>: Este apartado es de gran relevancia en un trabajo de investigación, porque describe el diseño de dicha investigación, incluyendo premisas y limitaciones. Explica cómo se llevará a la práctica el proceso, justificando la elección de métodos y de técnicas. Sólo se incluye en investigaciones de laboratorio o de campo. Es conveniente que se tome en consideración los objetivos planteados para poder determinar cuál es el tipo de estudio a realizar y desde qué marco epistémico se elabora el enfoque. Habrá que identificarlo así:</a:t>
            </a:r>
          </a:p>
          <a:p>
            <a:pPr>
              <a:buFont typeface="Wingdings" pitchFamily="2" charset="2"/>
              <a:buChar char="§"/>
            </a:pPr>
            <a:r>
              <a:rPr lang="es-MX" sz="2000" dirty="0" smtClean="0"/>
              <a:t>Descriptivo: ¿Es conocido el problema y sólo se quiere medir su magnitud?</a:t>
            </a:r>
          </a:p>
          <a:p>
            <a:pPr>
              <a:buFont typeface="Wingdings" pitchFamily="2" charset="2"/>
              <a:buChar char="§"/>
            </a:pPr>
            <a:r>
              <a:rPr lang="es-MX" sz="2000" dirty="0" smtClean="0"/>
              <a:t>Transversal: ¿Se hará un corte en el tiempo?</a:t>
            </a:r>
          </a:p>
          <a:p>
            <a:pPr>
              <a:buFont typeface="Wingdings" pitchFamily="2" charset="2"/>
              <a:buChar char="§"/>
            </a:pPr>
            <a:r>
              <a:rPr lang="es-MX" sz="2000" dirty="0" smtClean="0"/>
              <a:t>Longitudinal: ¿Se dará seguimiento a un fenómeno?</a:t>
            </a:r>
          </a:p>
          <a:p>
            <a:pPr>
              <a:buFont typeface="Wingdings" pitchFamily="2" charset="2"/>
              <a:buChar char="§"/>
            </a:pPr>
            <a:r>
              <a:rPr lang="es-MX" sz="2000" dirty="0" smtClean="0"/>
              <a:t>Analítico (comparativo): ¿Están algunos factores realmente asociados con el problema?</a:t>
            </a:r>
          </a:p>
          <a:p>
            <a:pPr>
              <a:buFont typeface="Wingdings" pitchFamily="2" charset="2"/>
              <a:buChar char="§"/>
            </a:pPr>
            <a:r>
              <a:rPr lang="es-MX" sz="2000" dirty="0" smtClean="0"/>
              <a:t>Cuasi-experimental: ¿Se realizará una intervención en un grupo, y después se comparará con otro?</a:t>
            </a:r>
            <a:endParaRPr lang="es-MX" sz="2000" dirty="0"/>
          </a:p>
        </p:txBody>
      </p:sp>
    </p:spTree>
    <p:extLst>
      <p:ext uri="{BB962C8B-B14F-4D97-AF65-F5344CB8AC3E}">
        <p14:creationId xmlns:p14="http://schemas.microsoft.com/office/powerpoint/2010/main" val="200239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Font typeface="Courier New" pitchFamily="49" charset="0"/>
              <a:buChar char="o"/>
            </a:pPr>
            <a:r>
              <a:rPr lang="es-MX" sz="2000" dirty="0" smtClean="0"/>
              <a:t> </a:t>
            </a:r>
            <a:r>
              <a:rPr lang="es-MX" sz="2000" b="1" dirty="0" smtClean="0"/>
              <a:t>Sistema de hipótesis y variables o de presupuestos y categorías de análisis</a:t>
            </a:r>
            <a:r>
              <a:rPr lang="es-MX" sz="2000" dirty="0" smtClean="0"/>
              <a:t>: Una hipótesis es una suposición que se admite provisionalmente para contestar la pregunta-problema, ésta expresa la relación probable que hay entre dos variables. Se redacta en forma afirmativa, con el fin de ser aceptada o rechazada estadísticamente. Las variables son fenómenos, cualidades, rasgos, atributos o propiedades que toman diferentes valores, magnitudes, o intensidades en un grupo de elementos. Desde el punto de vista metodológico, las variables se dividen en: Dependientes (VD), Independientes (VI) y Extrañas (VE).</a:t>
            </a:r>
            <a:endParaRPr lang="es-MX" sz="2000" dirty="0"/>
          </a:p>
        </p:txBody>
      </p:sp>
    </p:spTree>
    <p:extLst>
      <p:ext uri="{BB962C8B-B14F-4D97-AF65-F5344CB8AC3E}">
        <p14:creationId xmlns:p14="http://schemas.microsoft.com/office/powerpoint/2010/main" val="4233110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Font typeface="Wingdings" pitchFamily="2" charset="2"/>
              <a:buChar char="§"/>
            </a:pPr>
            <a:r>
              <a:rPr lang="es-MX" sz="2000" dirty="0" smtClean="0"/>
              <a:t>La Variable Independiente: Es la característica que se pretende manipular, para modificar las características de la VD.</a:t>
            </a:r>
          </a:p>
          <a:p>
            <a:pPr>
              <a:buFont typeface="Wingdings" pitchFamily="2" charset="2"/>
              <a:buChar char="§"/>
            </a:pPr>
            <a:r>
              <a:rPr lang="es-MX" sz="2000" dirty="0" smtClean="0"/>
              <a:t>La Variable Dependiente: Es una característica asociada o relacionada con la presencia de la variable independiente.</a:t>
            </a:r>
          </a:p>
          <a:p>
            <a:pPr>
              <a:buFont typeface="Wingdings" pitchFamily="2" charset="2"/>
              <a:buChar char="§"/>
            </a:pPr>
            <a:r>
              <a:rPr lang="es-MX" sz="2000" dirty="0" smtClean="0"/>
              <a:t>Las Variables Extrañas: Son características que pueden aparecer concomitantemente con la VI para determinar un cambio en los valores de la VD. Para fines estadísticos las variables se clasifican según el nivel de medición en:</a:t>
            </a:r>
          </a:p>
          <a:p>
            <a:pPr>
              <a:buFont typeface="Wingdings" pitchFamily="2" charset="2"/>
              <a:buChar char="Ø"/>
            </a:pPr>
            <a:r>
              <a:rPr lang="es-MX" sz="2000" dirty="0" smtClean="0"/>
              <a:t>Cualitativas: Nominales: sexo, profesión, nacionalidad, etc.</a:t>
            </a:r>
          </a:p>
          <a:p>
            <a:pPr>
              <a:buFont typeface="Wingdings" pitchFamily="2" charset="2"/>
              <a:buChar char="Ø"/>
            </a:pPr>
            <a:r>
              <a:rPr lang="es-MX" sz="2000" dirty="0" smtClean="0"/>
              <a:t>Ordinales: Grado escolar o nivel socioeconómico, etc.</a:t>
            </a:r>
          </a:p>
          <a:p>
            <a:pPr>
              <a:buFont typeface="Wingdings" pitchFamily="2" charset="2"/>
              <a:buChar char="Ø"/>
            </a:pPr>
            <a:r>
              <a:rPr lang="es-MX" sz="2000" dirty="0" smtClean="0"/>
              <a:t>Cuantitativas: Discontinuas: Número de hijos, habitaciones, errores. Continuas: altura, talla, peso, etc.</a:t>
            </a:r>
            <a:endParaRPr lang="es-MX" sz="2000" dirty="0"/>
          </a:p>
        </p:txBody>
      </p:sp>
    </p:spTree>
    <p:extLst>
      <p:ext uri="{BB962C8B-B14F-4D97-AF65-F5344CB8AC3E}">
        <p14:creationId xmlns:p14="http://schemas.microsoft.com/office/powerpoint/2010/main" val="2968025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lnSpcReduction="10000"/>
          </a:bodyPr>
          <a:lstStyle/>
          <a:p>
            <a:pPr>
              <a:buFont typeface="Courier New" pitchFamily="49" charset="0"/>
              <a:buChar char="o"/>
            </a:pPr>
            <a:r>
              <a:rPr lang="es-MX" sz="2000" b="1" dirty="0" smtClean="0"/>
              <a:t>Población o muestra</a:t>
            </a:r>
            <a:r>
              <a:rPr lang="es-MX" sz="2000" dirty="0" smtClean="0"/>
              <a:t>: Población o universo es el conjunto de unidades o elementos como: Personas, instituciones, estados, organizaciones y otros, claramente definidos para calcular las estimaciones en la búsqueda de la información. Es importante definir las unidades, su contenido y extensión. Cuando es imposible estudiar todo el universo se extrae una muestra, o subconjunto del universo, que sea representativa. Una muestra es representativa cuando como mínimo considera un 10 % de la población total.</a:t>
            </a:r>
          </a:p>
          <a:p>
            <a:pPr>
              <a:buFont typeface="Courier New" pitchFamily="49" charset="0"/>
              <a:buChar char="o"/>
            </a:pPr>
            <a:endParaRPr lang="es-MX" sz="2000" dirty="0"/>
          </a:p>
          <a:p>
            <a:pPr>
              <a:buFont typeface="Courier New" pitchFamily="49" charset="0"/>
              <a:buChar char="o"/>
            </a:pPr>
            <a:r>
              <a:rPr lang="es-MX" sz="2000" b="1" dirty="0" smtClean="0"/>
              <a:t>Instrumentos de medición</a:t>
            </a:r>
            <a:r>
              <a:rPr lang="es-MX" sz="2000" dirty="0" smtClean="0"/>
              <a:t>: Los instrumentos de medición, tienen que ver con los elementos que se utilizan para la obtención o recolección de la información relacionada con el objeto de estudio. Las grandes estrategias para registrar los fenómenos son: La observación, la indagación directa de los actores, revisión documental, aplicación de pruebas, o instrumentos estandarizados, las encuestas sociales, el registro mediante aparatos electrónicos, la valoración por jueces de situaciones, entre muchas otras. Estos instrumentos deben posibilitar medir o inferir las variables o fenómenos en estudio. En este apartado se definen las características de estos instrumentos, su validez y su confiabilidad.</a:t>
            </a:r>
          </a:p>
          <a:p>
            <a:pPr>
              <a:buFont typeface="Courier New" pitchFamily="49" charset="0"/>
              <a:buChar char="o"/>
            </a:pPr>
            <a:endParaRPr lang="es-MX" sz="2000" dirty="0"/>
          </a:p>
        </p:txBody>
      </p:sp>
    </p:spTree>
    <p:extLst>
      <p:ext uri="{BB962C8B-B14F-4D97-AF65-F5344CB8AC3E}">
        <p14:creationId xmlns:p14="http://schemas.microsoft.com/office/powerpoint/2010/main" val="4101420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buFont typeface="Courier New" pitchFamily="49" charset="0"/>
              <a:buChar char="o"/>
            </a:pPr>
            <a:r>
              <a:rPr lang="es-MX" sz="2000" b="1" dirty="0" smtClean="0"/>
              <a:t>Equipos</a:t>
            </a:r>
            <a:r>
              <a:rPr lang="es-MX" sz="2000" dirty="0" smtClean="0"/>
              <a:t>: Sólo se indica si reúnen condiciones técnicas especiales dentro del proceso investigativo, tales como: Videograbadoras, cámaras fotográficas, filmadoras, etcétera.</a:t>
            </a:r>
          </a:p>
          <a:p>
            <a:pPr>
              <a:buFont typeface="Courier New" pitchFamily="49" charset="0"/>
              <a:buChar char="o"/>
            </a:pPr>
            <a:r>
              <a:rPr lang="es-MX" sz="2000" b="1" dirty="0" smtClean="0"/>
              <a:t>Instalaciones</a:t>
            </a:r>
            <a:r>
              <a:rPr lang="es-MX" sz="2000" dirty="0" smtClean="0"/>
              <a:t>: Sólo se indican cuando cumplen condiciones estandarizadas para el estudio o investigación.</a:t>
            </a:r>
          </a:p>
          <a:p>
            <a:pPr>
              <a:buFont typeface="Courier New" pitchFamily="49" charset="0"/>
              <a:buChar char="o"/>
            </a:pPr>
            <a:r>
              <a:rPr lang="es-MX" sz="2000" b="1" dirty="0" smtClean="0"/>
              <a:t>Procedimiento</a:t>
            </a:r>
            <a:r>
              <a:rPr lang="es-MX" sz="2000" dirty="0" smtClean="0"/>
              <a:t>: Se indica en este apartado cómo se va a realizar la fase de campo o de laboratorio, que responda a la pregunta-problema (pregunta(s) de investigación). Es importante incluir las instrucciones y condiciones de aplicación.</a:t>
            </a:r>
          </a:p>
          <a:p>
            <a:pPr>
              <a:buFont typeface="Courier New" pitchFamily="49" charset="0"/>
              <a:buChar char="o"/>
            </a:pPr>
            <a:r>
              <a:rPr lang="es-MX" sz="2000" b="1" dirty="0" smtClean="0"/>
              <a:t>Técnica de análisis y procesamiento de la información</a:t>
            </a:r>
            <a:r>
              <a:rPr lang="es-MX" sz="2000" dirty="0" smtClean="0"/>
              <a:t>: Consiste en la explicación de las técnicas de organización y clasificación de los datos se van a utilizar, con base en las hipótesis generales, se elabora un plan tentativo de las diferentes correlaciones, o análisis de información que se realizará, especificando: Sistema de codificación y tabulación. Las técnicas estadísticas son vitales para evaluar los datos y determinar la calidad de los mismos, comprobar las hipótesis, y obtener conclusiones.</a:t>
            </a:r>
            <a:endParaRPr lang="es-MX" sz="2000" dirty="0"/>
          </a:p>
        </p:txBody>
      </p:sp>
    </p:spTree>
    <p:extLst>
      <p:ext uri="{BB962C8B-B14F-4D97-AF65-F5344CB8AC3E}">
        <p14:creationId xmlns:p14="http://schemas.microsoft.com/office/powerpoint/2010/main" val="222031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buFont typeface="Courier New" pitchFamily="49" charset="0"/>
              <a:buChar char="o"/>
            </a:pPr>
            <a:r>
              <a:rPr lang="es-MX" sz="2000" b="1" dirty="0" smtClean="0"/>
              <a:t>Consideraciones éticas</a:t>
            </a:r>
            <a:r>
              <a:rPr lang="es-MX" sz="2000" dirty="0" smtClean="0"/>
              <a:t>: Es el conjunto de reflexiones en torno a las posibles implicaciones que tiene la realización del estudio, y el compromiso del investigador frente a las personas participantes, a los datos obtenidos, al grupo de control si la experiencia es benéfica, y acerca del manejo de las fuentes de consulta, entre otros aspectos.</a:t>
            </a:r>
          </a:p>
          <a:p>
            <a:pPr>
              <a:buFont typeface="Courier New" pitchFamily="49" charset="0"/>
              <a:buChar char="o"/>
            </a:pPr>
            <a:r>
              <a:rPr lang="es-MX" sz="2000" b="1" dirty="0" smtClean="0"/>
              <a:t>Aspectos administrativos</a:t>
            </a:r>
            <a:r>
              <a:rPr lang="es-MX" sz="2000" dirty="0" smtClean="0"/>
              <a:t>: En este apartado, se indica los aspectos administrativos del proyecto, los cuales son prioritarios cuando se espera obtener financiación. La mayoría de las entidades que aportan recursos financieros hacia proyectos de investigación, han elaborado matrices específicas para delimitar los recursos y elementos financiables y la forma de costearlos.</a:t>
            </a:r>
          </a:p>
          <a:p>
            <a:pPr>
              <a:buFont typeface="Courier New" pitchFamily="49" charset="0"/>
              <a:buChar char="o"/>
            </a:pPr>
            <a:r>
              <a:rPr lang="es-MX" sz="2000" b="1" dirty="0" smtClean="0"/>
              <a:t>Recursos</a:t>
            </a:r>
            <a:r>
              <a:rPr lang="es-MX" sz="2000" dirty="0" smtClean="0"/>
              <a:t>: Relación de las personas que participarán: Asesores, investigadores, equipo de recolección de datos, digitación, apoyo estadístico, etc., especificando la calificación profesional y su función en la investigación.</a:t>
            </a:r>
            <a:endParaRPr lang="es-MX" sz="2000" dirty="0"/>
          </a:p>
        </p:txBody>
      </p:sp>
    </p:spTree>
    <p:extLst>
      <p:ext uri="{BB962C8B-B14F-4D97-AF65-F5344CB8AC3E}">
        <p14:creationId xmlns:p14="http://schemas.microsoft.com/office/powerpoint/2010/main" val="131328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9.1 PRELIMINAR</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El </a:t>
            </a:r>
            <a:r>
              <a:rPr lang="es-MX" sz="2000" u="sng" dirty="0" smtClean="0"/>
              <a:t>proyecto</a:t>
            </a:r>
            <a:r>
              <a:rPr lang="es-MX" sz="2000" dirty="0" smtClean="0"/>
              <a:t> es un documento que especifica qué es lo que el investigador se propone estudiar y cómo tiene planificada la realización del estudio, por lo que siempre debe elaborarse antes de iniciar la investigación. El proyecto recibe también las denominaciones de “Protocolo” y/o de “Propuesta”; sin embargo, si se entiende la investigación como un proyecto que debe realizarse, el protocolo puede visualizarse como el documento que resume el proyecto de investigación que se ejecutará. Así, puede afirmarse que el Proyecto de Investigación constituye el documento base del investigador, cuyas especificaciones le permiten orientarse al ejecutar el trabajo.</a:t>
            </a:r>
            <a:endParaRPr lang="es-MX" sz="2000" dirty="0"/>
          </a:p>
        </p:txBody>
      </p:sp>
    </p:spTree>
    <p:extLst>
      <p:ext uri="{BB962C8B-B14F-4D97-AF65-F5344CB8AC3E}">
        <p14:creationId xmlns:p14="http://schemas.microsoft.com/office/powerpoint/2010/main" val="3722849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a:buFont typeface="Courier New" pitchFamily="49" charset="0"/>
              <a:buChar char="o"/>
            </a:pPr>
            <a:r>
              <a:rPr lang="es-MX" sz="2000" b="1" dirty="0" smtClean="0"/>
              <a:t>Presupuesto</a:t>
            </a:r>
            <a:r>
              <a:rPr lang="es-MX" sz="2000" dirty="0" smtClean="0"/>
              <a:t>: Se presentan en un cuadro los costos del proyecto indicando las diferentes fuentes, si existen, discriminando la cuantía de cada sector o renglón en la investigación. El cronograma financiero cubre todo el desarrollo del proyecto en cada una de las etapas y fases.</a:t>
            </a:r>
          </a:p>
          <a:p>
            <a:pPr>
              <a:buFont typeface="Courier New" pitchFamily="49" charset="0"/>
              <a:buChar char="o"/>
            </a:pPr>
            <a:r>
              <a:rPr lang="es-MX" sz="2000" b="1" dirty="0" smtClean="0"/>
              <a:t>Cronograma</a:t>
            </a:r>
            <a:r>
              <a:rPr lang="es-MX" sz="2000" dirty="0" smtClean="0"/>
              <a:t>: Es un plan de trabajo o un plan de actividades, que muestra en un orden lógico y secuencial la duración del proceso investigativo, en una forma gráfica o de tabla. La especificación de las actividades depende del tipo de estudio que se desea realizar.</a:t>
            </a:r>
          </a:p>
          <a:p>
            <a:pPr>
              <a:buFont typeface="Courier New" pitchFamily="49" charset="0"/>
              <a:buChar char="o"/>
            </a:pPr>
            <a:r>
              <a:rPr lang="es-MX" sz="2000" b="1" dirty="0" smtClean="0"/>
              <a:t>Referencia</a:t>
            </a:r>
            <a:r>
              <a:rPr lang="es-MX" sz="2000" dirty="0" smtClean="0"/>
              <a:t>s: Se registran en orden alfabético las obras y demás materiales de carácter informativo que se han consultado para la elaboración del trabajo. Es importante incluir las fuentes citadas en los diferentes apartados del trabajo.</a:t>
            </a:r>
            <a:endParaRPr lang="es-MX" sz="2000" dirty="0"/>
          </a:p>
        </p:txBody>
      </p:sp>
    </p:spTree>
    <p:extLst>
      <p:ext uri="{BB962C8B-B14F-4D97-AF65-F5344CB8AC3E}">
        <p14:creationId xmlns:p14="http://schemas.microsoft.com/office/powerpoint/2010/main" val="246972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9.2 INTRODUCCIÓN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El </a:t>
            </a:r>
            <a:r>
              <a:rPr lang="es-MX" sz="2000" u="sng" dirty="0" smtClean="0"/>
              <a:t>contenido</a:t>
            </a:r>
            <a:r>
              <a:rPr lang="es-MX" sz="2000" dirty="0" smtClean="0"/>
              <a:t> debe ser lo suficientemente detallado y completo para que cualquier persona pueda realizar el estudio con resultados semejantes, o evaluar su calidad, su validez y su confiabilidad. Cualquier duda o incoherencia que se encuentre en lo descrito, debe someterse a un mayor análisis. A los investigadores que estén iniciándose en estas actividades, se les aconseja someter el proyecto a personas con mayor experiencia en el tema y en su elaboración, a fin de que sus opiniones contribuyan a precisar lo que se desea exponer y realizar.</a:t>
            </a:r>
            <a:endParaRPr lang="es-MX" sz="2000" dirty="0"/>
          </a:p>
        </p:txBody>
      </p:sp>
    </p:spTree>
    <p:extLst>
      <p:ext uri="{BB962C8B-B14F-4D97-AF65-F5344CB8AC3E}">
        <p14:creationId xmlns:p14="http://schemas.microsoft.com/office/powerpoint/2010/main" val="290001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MX" sz="2000" dirty="0" smtClean="0"/>
              <a:t>El </a:t>
            </a:r>
            <a:r>
              <a:rPr lang="es-MX" sz="2000" u="sng" dirty="0" smtClean="0"/>
              <a:t>protocolo</a:t>
            </a:r>
            <a:r>
              <a:rPr lang="es-MX" sz="2000" dirty="0" smtClean="0"/>
              <a:t> de investigación describe los objetivos, diseño, metodología y consideraciones tomadas en cuenta para la implementación y organización de una investigación o experimento científico. Incluye el diseño de los procedimientos a ser utilizados para la observación, el análisis e interpretación de los resultados.</a:t>
            </a:r>
          </a:p>
          <a:p>
            <a:pPr marL="0" indent="0">
              <a:buNone/>
            </a:pPr>
            <a:r>
              <a:rPr lang="es-MX" sz="2000" dirty="0" smtClean="0"/>
              <a:t>La </a:t>
            </a:r>
            <a:r>
              <a:rPr lang="es-MX" sz="2000" u="sng" dirty="0" smtClean="0"/>
              <a:t>documentación </a:t>
            </a:r>
            <a:r>
              <a:rPr lang="es-MX" sz="2000" dirty="0" smtClean="0"/>
              <a:t>que proporciona permite demostrar que la investigación en sí cumple con los requisitos para ser considerada científica. Por ejemplo, muestra que se han cumplido los procesos de control de calidad necesarios para que la investigación sea válida en su ámbito de estudio.</a:t>
            </a:r>
            <a:endParaRPr lang="es-MX" sz="2000" dirty="0"/>
          </a:p>
        </p:txBody>
      </p:sp>
    </p:spTree>
    <p:extLst>
      <p:ext uri="{BB962C8B-B14F-4D97-AF65-F5344CB8AC3E}">
        <p14:creationId xmlns:p14="http://schemas.microsoft.com/office/powerpoint/2010/main" val="348724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57808"/>
            <a:ext cx="8229600" cy="1143000"/>
          </a:xfrm>
        </p:spPr>
        <p:txBody>
          <a:bodyPr>
            <a:normAutofit/>
          </a:bodyPr>
          <a:lstStyle/>
          <a:p>
            <a:r>
              <a:rPr lang="es-MX" sz="2800" dirty="0" smtClean="0"/>
              <a:t>9.3 GUÍA PARA LA ELABORACIÓN Y PRESENTACIÓN DE</a:t>
            </a:r>
            <a:br>
              <a:rPr lang="es-MX" sz="2800" dirty="0" smtClean="0"/>
            </a:br>
            <a:r>
              <a:rPr lang="es-MX" sz="2800" dirty="0" smtClean="0"/>
              <a:t>PROYECTOS DE INVESTIGACIÓN EN INGENIERÍA</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dirty="0"/>
              <a:t>E</a:t>
            </a:r>
            <a:r>
              <a:rPr lang="es-MX" sz="2000" dirty="0" smtClean="0"/>
              <a:t>xisten diversas modalidades de trabajo investigativo que pueden ser considerados en la entrega final de una experiencia de indagación, tales como:</a:t>
            </a:r>
          </a:p>
          <a:p>
            <a:pPr>
              <a:buFont typeface="Wingdings" pitchFamily="2" charset="2"/>
              <a:buChar char="ü"/>
            </a:pPr>
            <a:r>
              <a:rPr lang="es-MX" sz="2000" b="1" dirty="0" smtClean="0"/>
              <a:t>Perfil de proyecto</a:t>
            </a:r>
            <a:r>
              <a:rPr lang="es-MX" sz="2000" dirty="0" smtClean="0"/>
              <a:t>. Documento en el que se identifica y se precisa la idea que constituye el núcleo del problema de investigación. Permite argumentar y determinar la factibilidad del trabajo.</a:t>
            </a:r>
          </a:p>
          <a:p>
            <a:pPr>
              <a:buFont typeface="Wingdings" pitchFamily="2" charset="2"/>
              <a:buChar char="ü"/>
            </a:pPr>
            <a:r>
              <a:rPr lang="es-MX" sz="2000" b="1" dirty="0" smtClean="0"/>
              <a:t>Proyecto</a:t>
            </a:r>
            <a:r>
              <a:rPr lang="es-MX" sz="2000" dirty="0"/>
              <a:t>. Documento que define el plan de trabajo, en cual se especifican los elementos científicos, técnicos y administrativos del trabajo de investigación. </a:t>
            </a:r>
          </a:p>
          <a:p>
            <a:pPr>
              <a:buFont typeface="Wingdings" pitchFamily="2" charset="2"/>
              <a:buChar char="ü"/>
            </a:pPr>
            <a:r>
              <a:rPr lang="es-MX" sz="2000" b="1" dirty="0" smtClean="0"/>
              <a:t>Trabajo </a:t>
            </a:r>
            <a:r>
              <a:rPr lang="es-MX" sz="2000" b="1" dirty="0"/>
              <a:t>de investigación</a:t>
            </a:r>
            <a:r>
              <a:rPr lang="es-MX" sz="2000" dirty="0"/>
              <a:t>. Presentación formal del resultado de un proceso y actividad de observación, exploración, descripción, interpretación, explicación o construcción del conocimiento frente a objetos, fenómenos y sujetos individuales o colectivos. Da cuenta de los conocimientos que se han adquirido y responden a los objetivos formulados. </a:t>
            </a:r>
          </a:p>
          <a:p>
            <a:pPr>
              <a:buFont typeface="Wingdings" pitchFamily="2" charset="2"/>
              <a:buChar char="ü"/>
            </a:pPr>
            <a:endParaRPr lang="es-MX" sz="2000" dirty="0"/>
          </a:p>
        </p:txBody>
      </p:sp>
    </p:spTree>
    <p:extLst>
      <p:ext uri="{BB962C8B-B14F-4D97-AF65-F5344CB8AC3E}">
        <p14:creationId xmlns:p14="http://schemas.microsoft.com/office/powerpoint/2010/main" val="379007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08720"/>
            <a:ext cx="8229600" cy="4525963"/>
          </a:xfrm>
        </p:spPr>
        <p:txBody>
          <a:bodyPr>
            <a:normAutofit fontScale="92500" lnSpcReduction="10000"/>
          </a:bodyPr>
          <a:lstStyle/>
          <a:p>
            <a:pPr>
              <a:buFont typeface="Wingdings" pitchFamily="2" charset="2"/>
              <a:buChar char="ü"/>
            </a:pPr>
            <a:r>
              <a:rPr lang="es-MX" sz="2000" b="1" dirty="0" smtClean="0"/>
              <a:t>Trabajo de grado</a:t>
            </a:r>
            <a:r>
              <a:rPr lang="es-MX" sz="2000" dirty="0" smtClean="0"/>
              <a:t>. Estudio dirigido que corresponde sistemáticamente a necesidades o problemas concretos de determinada área de una carrera. Implica un proceso de observación, descripción, articulación, interpretación y explicación.</a:t>
            </a:r>
          </a:p>
          <a:p>
            <a:pPr>
              <a:buFont typeface="Wingdings" pitchFamily="2" charset="2"/>
              <a:buChar char="ü"/>
            </a:pPr>
            <a:r>
              <a:rPr lang="es-MX" sz="2000" b="1" dirty="0" smtClean="0"/>
              <a:t>Estado del arte, estado del conocimiento, o estado de la cuestión</a:t>
            </a:r>
            <a:r>
              <a:rPr lang="es-MX" sz="2000" dirty="0" smtClean="0"/>
              <a:t>. Tienen el objetivo de recopilar y documentar el acervo teórico o metodológico en forma sistemática para determinar los problemas o vacíos de interés científico y social, sobre los cuales se podrán encaminar proyectos de investigación en el futuro, tanto a escala nacional como internacional (Valdés Puentes; Fernández Aquino, y Da Silva </a:t>
            </a:r>
            <a:r>
              <a:rPr lang="es-MX" sz="2000" dirty="0" err="1" smtClean="0"/>
              <a:t>Faquim</a:t>
            </a:r>
            <a:r>
              <a:rPr lang="es-MX" sz="2000" dirty="0" smtClean="0"/>
              <a:t>, 2005).</a:t>
            </a:r>
          </a:p>
          <a:p>
            <a:pPr>
              <a:buFont typeface="Wingdings" pitchFamily="2" charset="2"/>
              <a:buChar char="ü"/>
            </a:pPr>
            <a:r>
              <a:rPr lang="es-MX" sz="2000" b="1" dirty="0" smtClean="0"/>
              <a:t>La monografía</a:t>
            </a:r>
            <a:r>
              <a:rPr lang="es-MX" sz="2000" dirty="0" smtClean="0"/>
              <a:t>. Es una revisión bibliográfica acerca de un tema, tratado en forma delimitada y precisa, y por ello de menor extensión, donde se prioriza la profundidad. Sus apartes son introducción, desarrollo y conclusión. El informe final de la investigación es la exposición de los principales hallazgos de la fase de campo, que utiliza los datos primarios.</a:t>
            </a:r>
            <a:endParaRPr lang="es-MX" sz="2000" dirty="0"/>
          </a:p>
        </p:txBody>
      </p:sp>
    </p:spTree>
    <p:extLst>
      <p:ext uri="{BB962C8B-B14F-4D97-AF65-F5344CB8AC3E}">
        <p14:creationId xmlns:p14="http://schemas.microsoft.com/office/powerpoint/2010/main" val="111954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9.4 PROYECTO(S) DE INVESTIGACIÓN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Tipo de proyectos:</a:t>
            </a:r>
          </a:p>
          <a:p>
            <a:pPr>
              <a:buFont typeface="Wingdings" pitchFamily="2" charset="2"/>
              <a:buChar char="q"/>
            </a:pPr>
            <a:r>
              <a:rPr lang="es-MX" sz="2000" dirty="0" smtClean="0"/>
              <a:t> La investigación básica. Es un estudio o trabajo fundamental que tiene por objetivo, construir nuevos conocimientos científicos, formulando nuevas teorías o modificando las ya existentes, analizando propiedades, estructuras y relaciones con el objetivo de formular hipótesis, teorías y leyes. Busca establecer los fundamentos de los fenómenos sin atender a aplicaciones particulares.</a:t>
            </a:r>
          </a:p>
          <a:p>
            <a:pPr>
              <a:buFont typeface="Wingdings" pitchFamily="2" charset="2"/>
              <a:buChar char="q"/>
            </a:pPr>
            <a:r>
              <a:rPr lang="es-MX" sz="2000" dirty="0" smtClean="0"/>
              <a:t> La investigación aplicada. Son estudios que retoman los avances alcanzados en la investigación básica, con el objetivo de orientarlos hacia un objetivo práctico, hacer avances empíricos, en provecho de la sociedad. Los resultados de estos estudios son susceptibles de ser patentados, para una futura explotación comercial.</a:t>
            </a:r>
            <a:endParaRPr lang="es-MX" sz="2000" dirty="0"/>
          </a:p>
        </p:txBody>
      </p:sp>
    </p:spTree>
    <p:extLst>
      <p:ext uri="{BB962C8B-B14F-4D97-AF65-F5344CB8AC3E}">
        <p14:creationId xmlns:p14="http://schemas.microsoft.com/office/powerpoint/2010/main" val="3278313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Font typeface="Wingdings" pitchFamily="2" charset="2"/>
              <a:buChar char="q"/>
            </a:pPr>
            <a:r>
              <a:rPr lang="es-MX" sz="2000" dirty="0" smtClean="0"/>
              <a:t>La investigación experimental. Se presenta mediante la manipulación de una variable experimental no comprobada en condiciones rigurosamente controladas, con el objetivo de describir de qué modo, o por qué causa(s) se produce una situación o acontecimiento particular.</a:t>
            </a:r>
          </a:p>
          <a:p>
            <a:pPr>
              <a:buFont typeface="Wingdings" pitchFamily="2" charset="2"/>
              <a:buChar char="q"/>
            </a:pPr>
            <a:r>
              <a:rPr lang="es-MX" sz="2000" dirty="0" smtClean="0"/>
              <a:t>El desarrollo tecnológico o experimental. Consiste en trabajos sistemáticos basados en conocimientos existentes, obtenidos mediante investigación o experiencia, con vistas a la elaboración de nuevos productos, materiales, dispositivos, procesos, sistemas, servicios; o a la mejora de los ya existentes.</a:t>
            </a:r>
            <a:endParaRPr lang="es-MX" sz="2000" dirty="0"/>
          </a:p>
        </p:txBody>
      </p:sp>
    </p:spTree>
    <p:extLst>
      <p:ext uri="{BB962C8B-B14F-4D97-AF65-F5344CB8AC3E}">
        <p14:creationId xmlns:p14="http://schemas.microsoft.com/office/powerpoint/2010/main" val="351230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Aspectos del proyecto o protocolo de investigación</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dirty="0" smtClean="0"/>
              <a:t>o</a:t>
            </a:r>
            <a:r>
              <a:rPr lang="es-MX" sz="2000" b="1" dirty="0" smtClean="0"/>
              <a:t> Páginas preliminares</a:t>
            </a:r>
            <a:r>
              <a:rPr lang="es-MX" sz="2000" dirty="0" smtClean="0"/>
              <a:t>: Portada, contraportada y tabla de contenido.</a:t>
            </a:r>
          </a:p>
          <a:p>
            <a:pPr marL="0" indent="0">
              <a:buNone/>
            </a:pPr>
            <a:r>
              <a:rPr lang="es-MX" sz="2000" dirty="0" smtClean="0"/>
              <a:t>o</a:t>
            </a:r>
            <a:r>
              <a:rPr lang="es-MX" sz="2000" b="1" dirty="0" smtClean="0"/>
              <a:t> Título del Trabajo</a:t>
            </a:r>
            <a:r>
              <a:rPr lang="es-MX" sz="2000" dirty="0" smtClean="0"/>
              <a:t>: Se debe redactar en forma clara, precisa y completa. Indica el tema central que se va a investigar, así como las unidades de medición (variables), lugar en que se desarrolló y el tiempo de ejecución. Expresa, de manera sintética, el contenido del anteproyecto.</a:t>
            </a:r>
          </a:p>
          <a:p>
            <a:pPr marL="0" indent="0">
              <a:buNone/>
            </a:pPr>
            <a:r>
              <a:rPr lang="es-MX" sz="2000" dirty="0" smtClean="0"/>
              <a:t>Es recomendable (pero no excluyente) que no exceda de quince palabras. El título evidencia la relación de dos o más variables de indagación que componen el problema.</a:t>
            </a:r>
          </a:p>
          <a:p>
            <a:pPr marL="0" indent="0">
              <a:buNone/>
            </a:pPr>
            <a:r>
              <a:rPr lang="es-MX" sz="2000" dirty="0" smtClean="0"/>
              <a:t>o </a:t>
            </a:r>
            <a:r>
              <a:rPr lang="es-MX" sz="2000" b="1" dirty="0" smtClean="0"/>
              <a:t>Antecedentes del problema</a:t>
            </a:r>
            <a:r>
              <a:rPr lang="es-MX" sz="2000" dirty="0" smtClean="0"/>
              <a:t>: Presenta los aspectos empíricos o teóricos que llevan a evidenciar el problema que se propone investigar, delimita los vacíos de conocimiento, así como las respuestas parciales o insuficientes al mismo. Se relacionan los trabajos previos sobre el tema, en determinado período de tiempo. El interés que suscita un tema de investigación puede originarse en aspectos intelectuales, profesionales, académicos, económicos, o una combinación de los anteriores.</a:t>
            </a:r>
            <a:endParaRPr lang="es-MX" sz="2000" dirty="0"/>
          </a:p>
        </p:txBody>
      </p:sp>
    </p:spTree>
    <p:extLst>
      <p:ext uri="{BB962C8B-B14F-4D97-AF65-F5344CB8AC3E}">
        <p14:creationId xmlns:p14="http://schemas.microsoft.com/office/powerpoint/2010/main" val="19214386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2727</Words>
  <Application>Microsoft Office PowerPoint</Application>
  <PresentationFormat>Presentación en pantalla (4:3)</PresentationFormat>
  <Paragraphs>70</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Courier New</vt:lpstr>
      <vt:lpstr>Wingdings</vt:lpstr>
      <vt:lpstr>Tema de Office</vt:lpstr>
      <vt:lpstr>CAPÍTULO 9 Cómo presentar  un proyecto de investigación en las diversas especialidades  de la ingeniería</vt:lpstr>
      <vt:lpstr>9.1 PRELIMINAR</vt:lpstr>
      <vt:lpstr>9.2 INTRODUCCIÓN</vt:lpstr>
      <vt:lpstr>Presentación de PowerPoint</vt:lpstr>
      <vt:lpstr>9.3 GUÍA PARA LA ELABORACIÓN Y PRESENTACIÓN DE PROYECTOS DE INVESTIGACIÓN EN INGENIERÍA</vt:lpstr>
      <vt:lpstr>Presentación de PowerPoint</vt:lpstr>
      <vt:lpstr>9.4 PROYECTO(S) DE INVESTIGACIÓN</vt:lpstr>
      <vt:lpstr>Presentación de PowerPoint</vt:lpstr>
      <vt:lpstr>Aspectos del proyecto o protocolo de investigación</vt:lpstr>
      <vt:lpstr>Presentación de PowerPoint</vt:lpstr>
      <vt:lpstr>Presentación de PowerPoint</vt:lpstr>
      <vt:lpstr>Redacción de objetivos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9 Cómo presentar  un proyecto de investigación en las diversas especialidades  de la ingeniería</dc:title>
  <dc:creator>user</dc:creator>
  <cp:lastModifiedBy>hvela</cp:lastModifiedBy>
  <cp:revision>5</cp:revision>
  <dcterms:created xsi:type="dcterms:W3CDTF">2016-10-20T18:31:18Z</dcterms:created>
  <dcterms:modified xsi:type="dcterms:W3CDTF">2016-11-16T22:59:16Z</dcterms:modified>
</cp:coreProperties>
</file>