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8" r:id="rId21"/>
  </p:sldIdLst>
  <p:sldSz cx="9144000" cy="6858000" type="screen4x3"/>
  <p:notesSz cx="6858000" cy="9144000"/>
  <p:custDataLst>
    <p:tags r:id="rId22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846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125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919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25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380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00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73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92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0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1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99B5-F3E4-4844-939A-18F1189E4001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DB18-3F3F-441C-9C05-B9BDB0CFA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79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38735"/>
          </a:xfrm>
        </p:spPr>
        <p:txBody>
          <a:bodyPr>
            <a:normAutofit/>
          </a:bodyPr>
          <a:lstStyle/>
          <a:p>
            <a:r>
              <a:rPr lang="es-MX" dirty="0" smtClean="0"/>
              <a:t>TECNOLOGÍAS DE LA INFORMACIÓN</a:t>
            </a: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>Ángel Gutiérrez González</a:t>
            </a:r>
            <a:br>
              <a:rPr lang="es-MX" sz="4000" dirty="0" smtClean="0"/>
            </a:b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720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0609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Big Data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Cuando </a:t>
            </a:r>
            <a:r>
              <a:rPr lang="es-MX" sz="2000" dirty="0"/>
              <a:t>hablamos de </a:t>
            </a:r>
            <a:r>
              <a:rPr lang="es-MX" sz="2000" dirty="0" err="1"/>
              <a:t>petabytes</a:t>
            </a:r>
            <a:r>
              <a:rPr lang="es-MX" sz="2000" dirty="0"/>
              <a:t> estamos </a:t>
            </a:r>
            <a:r>
              <a:rPr lang="es-MX" sz="2000" dirty="0" smtClean="0"/>
              <a:t>entrando a </a:t>
            </a:r>
            <a:r>
              <a:rPr lang="es-MX" sz="2000" dirty="0"/>
              <a:t>un nuevo </a:t>
            </a:r>
            <a:r>
              <a:rPr lang="es-MX" sz="2000" dirty="0" smtClean="0"/>
              <a:t>concepto denominado </a:t>
            </a:r>
            <a:r>
              <a:rPr lang="es-MX" sz="2000" dirty="0"/>
              <a:t>Big Data (Grandes Datos</a:t>
            </a:r>
            <a:r>
              <a:rPr lang="es-MX" sz="2000" dirty="0" smtClean="0"/>
              <a:t>).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Big Data: término </a:t>
            </a:r>
            <a:r>
              <a:rPr lang="es-MX" sz="2000" dirty="0" smtClean="0"/>
              <a:t>general utilizado </a:t>
            </a:r>
            <a:r>
              <a:rPr lang="es-MX" sz="2000" dirty="0"/>
              <a:t>para describir </a:t>
            </a:r>
            <a:r>
              <a:rPr lang="es-MX" sz="2000" dirty="0" smtClean="0"/>
              <a:t>los grandes </a:t>
            </a:r>
            <a:r>
              <a:rPr lang="es-MX" sz="2000" dirty="0"/>
              <a:t>volúmenes de </a:t>
            </a:r>
            <a:r>
              <a:rPr lang="es-MX" sz="2000" dirty="0" smtClean="0"/>
              <a:t>datos estructurados</a:t>
            </a:r>
            <a:r>
              <a:rPr lang="es-MX" sz="2000" dirty="0"/>
              <a:t>, no </a:t>
            </a:r>
            <a:r>
              <a:rPr lang="es-MX" sz="2000" dirty="0" smtClean="0"/>
              <a:t>estructurados y </a:t>
            </a:r>
            <a:r>
              <a:rPr lang="es-MX" sz="2000" dirty="0" err="1" smtClean="0"/>
              <a:t>semiestructurados</a:t>
            </a:r>
            <a:r>
              <a:rPr lang="es-MX" sz="2000" dirty="0"/>
              <a:t> </a:t>
            </a:r>
            <a:r>
              <a:rPr lang="es-MX" sz="2000" dirty="0" smtClean="0"/>
              <a:t>que </a:t>
            </a:r>
            <a:r>
              <a:rPr lang="es-MX" sz="2000" dirty="0"/>
              <a:t>crea una compañía. </a:t>
            </a:r>
            <a:r>
              <a:rPr lang="es-MX" sz="2000" dirty="0" smtClean="0"/>
              <a:t>Aunque no </a:t>
            </a:r>
            <a:r>
              <a:rPr lang="es-MX" sz="2000" dirty="0"/>
              <a:t>denota una </a:t>
            </a:r>
            <a:r>
              <a:rPr lang="es-MX" sz="2000" dirty="0" smtClean="0"/>
              <a:t>cantidad específica</a:t>
            </a:r>
            <a:r>
              <a:rPr lang="es-MX" sz="2000" dirty="0"/>
              <a:t>, suele referirse </a:t>
            </a:r>
            <a:r>
              <a:rPr lang="es-MX" sz="2000" dirty="0" smtClean="0"/>
              <a:t>a </a:t>
            </a:r>
            <a:r>
              <a:rPr lang="es-MX" sz="2000" dirty="0" err="1" smtClean="0"/>
              <a:t>petabytes</a:t>
            </a:r>
            <a:r>
              <a:rPr lang="es-MX" sz="2000" dirty="0" smtClean="0"/>
              <a:t> </a:t>
            </a:r>
            <a:r>
              <a:rPr lang="es-MX" sz="2000" dirty="0"/>
              <a:t>y exabytes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780097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78098"/>
          </a:xfrm>
        </p:spPr>
        <p:txBody>
          <a:bodyPr>
            <a:normAutofit/>
          </a:bodyPr>
          <a:lstStyle/>
          <a:p>
            <a:r>
              <a:rPr lang="es-MX" sz="2800" dirty="0"/>
              <a:t>Tipos de códigos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s-MX" sz="2000" dirty="0" smtClean="0"/>
              <a:t>Codificación </a:t>
            </a:r>
            <a:r>
              <a:rPr lang="es-MX" sz="2000" dirty="0" err="1"/>
              <a:t>Baudot</a:t>
            </a:r>
            <a:r>
              <a:rPr lang="es-MX" sz="2000" dirty="0"/>
              <a:t>: fue desarrollada por Jean-Maurice-</a:t>
            </a:r>
            <a:r>
              <a:rPr lang="es-MX" sz="2000" dirty="0" err="1"/>
              <a:t>Émile</a:t>
            </a:r>
            <a:r>
              <a:rPr lang="es-MX" sz="2000" dirty="0"/>
              <a:t> </a:t>
            </a:r>
            <a:r>
              <a:rPr lang="es-MX" sz="2000" dirty="0" err="1"/>
              <a:t>Baudot</a:t>
            </a:r>
            <a:r>
              <a:rPr lang="es-MX" sz="2000" dirty="0"/>
              <a:t>, </a:t>
            </a:r>
            <a:r>
              <a:rPr lang="es-MX" sz="2000" dirty="0" smtClean="0"/>
              <a:t>empleaba 5 </a:t>
            </a:r>
            <a:r>
              <a:rPr lang="es-MX" sz="2000" dirty="0"/>
              <a:t>bits para representar un carácter y se utilizaba en telegrafía.</a:t>
            </a:r>
          </a:p>
          <a:p>
            <a:pPr algn="just">
              <a:buFont typeface="Wingdings" pitchFamily="2" charset="2"/>
              <a:buChar char="v"/>
            </a:pPr>
            <a:r>
              <a:rPr lang="es-MX" sz="2000" dirty="0" smtClean="0"/>
              <a:t>Alfabeto </a:t>
            </a:r>
            <a:r>
              <a:rPr lang="es-MX" sz="2000" dirty="0"/>
              <a:t>Internacional Nº 2: Donald Murray añadió nuevos caracteres y </a:t>
            </a:r>
            <a:r>
              <a:rPr lang="es-MX" sz="2000" dirty="0" smtClean="0"/>
              <a:t>códigos de </a:t>
            </a:r>
            <a:r>
              <a:rPr lang="es-MX" sz="2000" dirty="0"/>
              <a:t>desplazamiento a la codificación anterior. Cada carácter estaba representado </a:t>
            </a:r>
            <a:r>
              <a:rPr lang="es-MX" sz="2000" dirty="0" smtClean="0"/>
              <a:t>por 5 </a:t>
            </a:r>
            <a:r>
              <a:rPr lang="es-MX" sz="2000" dirty="0"/>
              <a:t>bits. Incluyó algunos caracteres de control. Inicialmente se utilizó en los teletipos.</a:t>
            </a:r>
          </a:p>
          <a:p>
            <a:pPr algn="just">
              <a:buFont typeface="Wingdings" pitchFamily="2" charset="2"/>
              <a:buChar char="v"/>
            </a:pPr>
            <a:r>
              <a:rPr lang="es-MX" sz="2000" dirty="0" smtClean="0"/>
              <a:t>Codificación </a:t>
            </a:r>
            <a:r>
              <a:rPr lang="es-MX" sz="2000" dirty="0"/>
              <a:t>FIELDATA: utilizaba bloques de 6 dígitos para representar los </a:t>
            </a:r>
            <a:r>
              <a:rPr lang="es-MX" sz="2000" dirty="0" smtClean="0"/>
              <a:t>caracteres. Sólo </a:t>
            </a:r>
            <a:r>
              <a:rPr lang="es-MX" sz="2000" dirty="0"/>
              <a:t>se pueden representar 26 datos, es decir, 64 caracteres.</a:t>
            </a:r>
          </a:p>
          <a:p>
            <a:pPr algn="just">
              <a:buFont typeface="Wingdings" pitchFamily="2" charset="2"/>
              <a:buChar char="v"/>
            </a:pPr>
            <a:r>
              <a:rPr lang="es-MX" sz="2000" dirty="0" smtClean="0"/>
              <a:t>Codificación </a:t>
            </a:r>
            <a:r>
              <a:rPr lang="es-MX" sz="2000" dirty="0"/>
              <a:t>EBCDIC: fue implementada en equipos de cómputo del tipo </a:t>
            </a:r>
            <a:r>
              <a:rPr lang="es-MX" sz="2000" dirty="0" smtClean="0"/>
              <a:t>mainframe de </a:t>
            </a:r>
            <a:r>
              <a:rPr lang="es-MX" sz="2000" dirty="0"/>
              <a:t>IBM. Utilizaba 8 bits para cada carácter, por lo que se podían </a:t>
            </a:r>
            <a:r>
              <a:rPr lang="es-MX" sz="2000" dirty="0" smtClean="0"/>
              <a:t>representar 256 </a:t>
            </a:r>
            <a:r>
              <a:rPr lang="es-MX" sz="2000" dirty="0"/>
              <a:t>caracteres</a:t>
            </a:r>
            <a:r>
              <a:rPr lang="es-MX" sz="20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s-MX" sz="2000" dirty="0"/>
              <a:t>Codificación ASCII: dispone de 8 bits, aunque sólo utiliza los 7 primeros para </a:t>
            </a:r>
            <a:r>
              <a:rPr lang="es-MX" sz="2000" dirty="0" smtClean="0"/>
              <a:t>el uso </a:t>
            </a:r>
            <a:r>
              <a:rPr lang="es-MX" sz="2000" dirty="0"/>
              <a:t>de letras, números y caracteres especiales. Con 7 bits se pueden representar </a:t>
            </a:r>
            <a:r>
              <a:rPr lang="es-MX" sz="2000" dirty="0" smtClean="0"/>
              <a:t>128 caracteres </a:t>
            </a:r>
            <a:r>
              <a:rPr lang="es-MX" sz="2000" dirty="0"/>
              <a:t>diferentes. Se pueden representar todos los números, letras </a:t>
            </a:r>
            <a:r>
              <a:rPr lang="es-MX" sz="2000" dirty="0" smtClean="0"/>
              <a:t>mayúsculas, minúsculas</a:t>
            </a:r>
            <a:r>
              <a:rPr lang="es-MX" sz="2000" dirty="0"/>
              <a:t>, caracteres especiales y de control. El resto de las combinaciones, de </a:t>
            </a:r>
            <a:r>
              <a:rPr lang="es-MX" sz="2000" dirty="0" smtClean="0"/>
              <a:t>la 128 </a:t>
            </a:r>
            <a:r>
              <a:rPr lang="es-MX" sz="2000" dirty="0"/>
              <a:t>a la 255, se usan para representar caracteres gráficos.</a:t>
            </a:r>
          </a:p>
          <a:p>
            <a:pPr algn="just">
              <a:buFont typeface="Wingdings" pitchFamily="2" charset="2"/>
              <a:buChar char="v"/>
            </a:pPr>
            <a:r>
              <a:rPr lang="es-MX" sz="2000" dirty="0" smtClean="0"/>
              <a:t>Codificación </a:t>
            </a:r>
            <a:r>
              <a:rPr lang="es-MX" sz="2000" dirty="0"/>
              <a:t>Unicode: estándar de codificación internacional establecido por </a:t>
            </a:r>
            <a:r>
              <a:rPr lang="es-MX" sz="2000" dirty="0" smtClean="0"/>
              <a:t>el Consorcio </a:t>
            </a:r>
            <a:r>
              <a:rPr lang="es-MX" sz="2000" dirty="0"/>
              <a:t>Unicode (Microsoft, Apple, Adobe, IBM, Oracle, SAP, Google o </a:t>
            </a:r>
            <a:r>
              <a:rPr lang="es-MX" sz="2000" dirty="0" err="1" smtClean="0"/>
              <a:t>Yahoo</a:t>
            </a:r>
            <a:r>
              <a:rPr lang="es-MX" sz="2000" dirty="0" smtClean="0"/>
              <a:t>, entre </a:t>
            </a:r>
            <a:r>
              <a:rPr lang="es-MX" sz="2000" dirty="0"/>
              <a:t>otras) y diseñado para facilitar el tratamiento informático, así como la </a:t>
            </a:r>
            <a:r>
              <a:rPr lang="es-MX" sz="2000" dirty="0" smtClean="0"/>
              <a:t>transmisión y </a:t>
            </a:r>
            <a:r>
              <a:rPr lang="es-MX" sz="2000" dirty="0"/>
              <a:t>visualización de textos de múltiples lenguajes de programación y de </a:t>
            </a:r>
            <a:r>
              <a:rPr lang="es-MX" sz="2000" dirty="0" smtClean="0"/>
              <a:t>diferentes sistemas </a:t>
            </a:r>
            <a:r>
              <a:rPr lang="es-MX" sz="2000" dirty="0"/>
              <a:t>operativos.</a:t>
            </a:r>
            <a:endParaRPr lang="es-MX" sz="2000" dirty="0" smtClean="0"/>
          </a:p>
          <a:p>
            <a:pPr algn="just">
              <a:buFont typeface="Wingdings" pitchFamily="2" charset="2"/>
              <a:buChar char="v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2327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06090"/>
          </a:xfrm>
        </p:spPr>
        <p:txBody>
          <a:bodyPr>
            <a:normAutofit/>
          </a:bodyPr>
          <a:lstStyle/>
          <a:p>
            <a:r>
              <a:rPr lang="es-MX" sz="2800" dirty="0"/>
              <a:t>Compresión de datos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En general, las aplicaciones que emplean varios medios (texto, </a:t>
            </a:r>
            <a:r>
              <a:rPr lang="es-MX" sz="2000" dirty="0" smtClean="0"/>
              <a:t>imágenes, video</a:t>
            </a:r>
            <a:r>
              <a:rPr lang="es-MX" sz="2000" dirty="0"/>
              <a:t>, </a:t>
            </a:r>
            <a:r>
              <a:rPr lang="es-MX" sz="2000" dirty="0" smtClean="0"/>
              <a:t>sonido) utilizan </a:t>
            </a:r>
            <a:r>
              <a:rPr lang="es-MX" sz="2000" dirty="0"/>
              <a:t>archivos que demandan gran capacidad </a:t>
            </a:r>
            <a:r>
              <a:rPr lang="es-MX" sz="2000" dirty="0" smtClean="0"/>
              <a:t>de almacenamiento. </a:t>
            </a:r>
          </a:p>
          <a:p>
            <a:pPr marL="0" indent="0" algn="just">
              <a:buNone/>
            </a:pPr>
            <a:r>
              <a:rPr lang="es-MX" sz="2000" dirty="0"/>
              <a:t>Existe una gran variedad de algoritmos y técnicas para comprimir o reducir el tamaño </a:t>
            </a:r>
            <a:r>
              <a:rPr lang="es-MX" sz="2000" dirty="0" smtClean="0"/>
              <a:t>de un </a:t>
            </a:r>
            <a:r>
              <a:rPr lang="es-MX" sz="2000" dirty="0"/>
              <a:t>archivo antes de ser almacenado o transmitido, así </a:t>
            </a:r>
            <a:r>
              <a:rPr lang="es-MX" sz="2000" dirty="0" smtClean="0"/>
              <a:t>como técnicas </a:t>
            </a:r>
            <a:r>
              <a:rPr lang="es-MX" sz="2000" dirty="0"/>
              <a:t>inversas para </a:t>
            </a:r>
            <a:r>
              <a:rPr lang="es-MX" sz="2000" dirty="0" smtClean="0"/>
              <a:t>descomprimirlo y </a:t>
            </a:r>
            <a:r>
              <a:rPr lang="es-MX" sz="2000" dirty="0"/>
              <a:t>visualizarlo. Por ejemplo, uno de los programas más conocidos para realizar </a:t>
            </a:r>
            <a:r>
              <a:rPr lang="es-MX" sz="2000" dirty="0" smtClean="0"/>
              <a:t>este proceso </a:t>
            </a:r>
            <a:r>
              <a:rPr lang="es-MX" sz="2000" dirty="0"/>
              <a:t>es el WinZip, cuyos comandos </a:t>
            </a:r>
            <a:r>
              <a:rPr lang="es-MX" sz="2000" dirty="0" err="1" smtClean="0"/>
              <a:t>zip</a:t>
            </a:r>
            <a:r>
              <a:rPr lang="es-MX" sz="2000" dirty="0"/>
              <a:t> </a:t>
            </a:r>
            <a:r>
              <a:rPr lang="es-MX" sz="2000" dirty="0" smtClean="0"/>
              <a:t>y un </a:t>
            </a:r>
            <a:r>
              <a:rPr lang="es-MX" sz="2000" dirty="0" err="1" smtClean="0"/>
              <a:t>zip</a:t>
            </a:r>
            <a:r>
              <a:rPr lang="es-MX" sz="2000" dirty="0" smtClean="0"/>
              <a:t> </a:t>
            </a:r>
            <a:r>
              <a:rPr lang="es-MX" sz="2000" dirty="0"/>
              <a:t>comprimen y descomprimen </a:t>
            </a:r>
            <a:r>
              <a:rPr lang="es-MX" sz="2000" dirty="0" smtClean="0"/>
              <a:t>archivos. 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17032"/>
            <a:ext cx="2932989" cy="245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2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Tipos de datos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800" b="1" dirty="0"/>
              <a:t>E</a:t>
            </a:r>
            <a:r>
              <a:rPr lang="es-MX" sz="1800" b="1" dirty="0" smtClean="0"/>
              <a:t>structurados</a:t>
            </a:r>
            <a:r>
              <a:rPr lang="es-MX" sz="1800" dirty="0" smtClean="0"/>
              <a:t> </a:t>
            </a:r>
            <a:r>
              <a:rPr lang="es-MX" sz="1800" dirty="0"/>
              <a:t>(tradicionales): se usan comúnmente en bases de datos </a:t>
            </a:r>
            <a:r>
              <a:rPr lang="es-MX" sz="1800" dirty="0" smtClean="0"/>
              <a:t>relacionales.</a:t>
            </a:r>
          </a:p>
          <a:p>
            <a:pPr marL="0" indent="0" algn="just">
              <a:buNone/>
            </a:pPr>
            <a:r>
              <a:rPr lang="es-MX" sz="1800" b="1" dirty="0"/>
              <a:t>S</a:t>
            </a:r>
            <a:r>
              <a:rPr lang="es-MX" sz="1800" b="1" dirty="0" smtClean="0"/>
              <a:t>emiestructurados</a:t>
            </a:r>
            <a:r>
              <a:rPr lang="es-MX" sz="1800" dirty="0"/>
              <a:t>: la forma en que se presentan carece de un formato fijo y </a:t>
            </a:r>
            <a:r>
              <a:rPr lang="es-MX" sz="1800" dirty="0" smtClean="0"/>
              <a:t>son difíciles </a:t>
            </a:r>
            <a:r>
              <a:rPr lang="es-MX" sz="1800" dirty="0"/>
              <a:t>de entender. Están compuestos por segmentos de archivos y con referencias de </a:t>
            </a:r>
            <a:r>
              <a:rPr lang="es-MX" sz="1800" dirty="0" smtClean="0"/>
              <a:t>unos a </a:t>
            </a:r>
            <a:r>
              <a:rPr lang="es-MX" sz="1800" dirty="0"/>
              <a:t>otros, como por ejemplo los marcadores que contienen las etiquetas de XML y HTML.</a:t>
            </a:r>
          </a:p>
          <a:p>
            <a:pPr marL="0" indent="0" algn="just">
              <a:buNone/>
            </a:pPr>
            <a:r>
              <a:rPr lang="es-MX" sz="1800" b="1" dirty="0"/>
              <a:t>N</a:t>
            </a:r>
            <a:r>
              <a:rPr lang="es-MX" sz="1800" b="1" dirty="0" smtClean="0"/>
              <a:t>o </a:t>
            </a:r>
            <a:r>
              <a:rPr lang="es-MX" sz="1800" b="1" dirty="0"/>
              <a:t>estructurados</a:t>
            </a:r>
            <a:r>
              <a:rPr lang="es-MX" sz="1800" dirty="0"/>
              <a:t>: carecen de estructura y tipo predefinidos; por ejemplo, datos </a:t>
            </a:r>
            <a:r>
              <a:rPr lang="es-MX" sz="1800" dirty="0" smtClean="0"/>
              <a:t>en texto</a:t>
            </a:r>
            <a:r>
              <a:rPr lang="es-MX" sz="1800" dirty="0"/>
              <a:t>, audio, fotografías, video, hojas electrónicas, mensajes de correo y una serie de </a:t>
            </a:r>
            <a:r>
              <a:rPr lang="es-MX" sz="1800" dirty="0" smtClean="0"/>
              <a:t>archivos generados </a:t>
            </a:r>
            <a:r>
              <a:rPr lang="es-MX" sz="1800" dirty="0"/>
              <a:t>por diferentes medios y que no tienen un formato específico. Es </a:t>
            </a:r>
            <a:r>
              <a:rPr lang="es-MX" sz="1800" dirty="0" smtClean="0"/>
              <a:t>importante resaltar </a:t>
            </a:r>
            <a:r>
              <a:rPr lang="es-MX" sz="1800" dirty="0"/>
              <a:t>su desmedido crecimiento y su difícil manipulación para fines de control</a:t>
            </a:r>
            <a:r>
              <a:rPr lang="es-MX" sz="1800" dirty="0" smtClean="0"/>
              <a:t>.</a:t>
            </a:r>
          </a:p>
          <a:p>
            <a:pPr marL="0" indent="0" algn="ctr">
              <a:buNone/>
            </a:pPr>
            <a:r>
              <a:rPr lang="es-MX" sz="1800" dirty="0"/>
              <a:t>1.2 Necesidades de información en la </a:t>
            </a:r>
            <a:r>
              <a:rPr lang="es-MX" sz="1800" dirty="0" smtClean="0"/>
              <a:t>organización</a:t>
            </a:r>
          </a:p>
          <a:p>
            <a:pPr marL="0" indent="0" algn="just">
              <a:buNone/>
            </a:pPr>
            <a:r>
              <a:rPr lang="es-MX" sz="1800" dirty="0"/>
              <a:t>Gran parte del éxito de muchas organizaciones se debe a su capacidad de resaltar el conocimiento como producto de los diferentes tipos de datos e información de que disponen. Mucho de ello se debe a que la organización utiliza los recursos que brindan las Tecnologías de Información, entre los que se encuentran diferentes sistemas para monitorear y obtener datos  e información de todas sus áreas de negocio.</a:t>
            </a:r>
          </a:p>
          <a:p>
            <a:pPr marL="0" indent="0" algn="just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4394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El </a:t>
            </a:r>
            <a:r>
              <a:rPr lang="es-MX" sz="2800" dirty="0"/>
              <a:t>mundo digital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000" dirty="0"/>
              <a:t>La </a:t>
            </a:r>
            <a:r>
              <a:rPr lang="es-MX" sz="2000" dirty="0" smtClean="0"/>
              <a:t>gran mayoría </a:t>
            </a:r>
            <a:r>
              <a:rPr lang="es-MX" sz="2000" dirty="0"/>
              <a:t>de las personas llevan consigo un dispositivo móvil, ya sea un teléfono </a:t>
            </a:r>
            <a:r>
              <a:rPr lang="es-MX" sz="2000" dirty="0" smtClean="0"/>
              <a:t>celular, una </a:t>
            </a:r>
            <a:r>
              <a:rPr lang="es-MX" sz="2000" dirty="0" err="1"/>
              <a:t>tablet</a:t>
            </a:r>
            <a:r>
              <a:rPr lang="es-MX" sz="2000" dirty="0"/>
              <a:t> o una laptop. Es muy común ver esto en las terminales aéreas, en el </a:t>
            </a:r>
            <a:r>
              <a:rPr lang="es-MX" sz="2000" dirty="0" smtClean="0"/>
              <a:t>transporte público</a:t>
            </a:r>
            <a:r>
              <a:rPr lang="es-MX" sz="2000" dirty="0"/>
              <a:t>, en los campus universitarios, en los parques y en un sinfín de lugares. Los </a:t>
            </a:r>
            <a:r>
              <a:rPr lang="es-MX" sz="2000" dirty="0" smtClean="0"/>
              <a:t>dueños de </a:t>
            </a:r>
            <a:r>
              <a:rPr lang="es-MX" sz="2000" dirty="0"/>
              <a:t>los dispositivos móviles tienen una gran cantidad de aplicaciones (</a:t>
            </a:r>
            <a:r>
              <a:rPr lang="es-MX" sz="2000" dirty="0" err="1"/>
              <a:t>apps</a:t>
            </a:r>
            <a:r>
              <a:rPr lang="es-MX" sz="2000" dirty="0"/>
              <a:t>) instaladas </a:t>
            </a:r>
            <a:r>
              <a:rPr lang="es-MX" sz="2000" dirty="0" smtClean="0"/>
              <a:t>que ya </a:t>
            </a:r>
            <a:r>
              <a:rPr lang="es-MX" sz="2000" dirty="0"/>
              <a:t>forman parte de su vida cotidiana. En muchos casos, cuando se trata de empleados </a:t>
            </a:r>
            <a:r>
              <a:rPr lang="es-MX" sz="2000" dirty="0" smtClean="0"/>
              <a:t>de alguna </a:t>
            </a:r>
            <a:r>
              <a:rPr lang="es-MX" sz="2000" dirty="0"/>
              <a:t>empresa, las aplicaciones tienen relación con su trabajo, </a:t>
            </a:r>
            <a:r>
              <a:rPr lang="es-MX" sz="2000" dirty="0" smtClean="0"/>
              <a:t>en particular </a:t>
            </a:r>
            <a:r>
              <a:rPr lang="es-MX" sz="2000" dirty="0"/>
              <a:t>para </a:t>
            </a:r>
            <a:r>
              <a:rPr lang="es-MX" sz="2000" dirty="0" smtClean="0"/>
              <a:t>consultar o </a:t>
            </a:r>
            <a:r>
              <a:rPr lang="es-MX" sz="2000" dirty="0"/>
              <a:t>enviar algún tipo de información. Lo anterior ha generado un nuevo concepto al que </a:t>
            </a:r>
            <a:r>
              <a:rPr lang="es-MX" sz="2000" dirty="0" smtClean="0"/>
              <a:t>se le </a:t>
            </a:r>
            <a:r>
              <a:rPr lang="es-MX" sz="2000" dirty="0"/>
              <a:t>denomina BYOD (</a:t>
            </a:r>
            <a:r>
              <a:rPr lang="es-MX" sz="2000" dirty="0" err="1"/>
              <a:t>Bring</a:t>
            </a:r>
            <a:r>
              <a:rPr lang="es-MX" sz="2000" dirty="0"/>
              <a:t> </a:t>
            </a:r>
            <a:r>
              <a:rPr lang="es-MX" sz="2000" dirty="0" err="1"/>
              <a:t>Your</a:t>
            </a:r>
            <a:r>
              <a:rPr lang="es-MX" sz="2000" dirty="0"/>
              <a:t> </a:t>
            </a:r>
            <a:r>
              <a:rPr lang="es-MX" sz="2000" dirty="0" err="1"/>
              <a:t>Own</a:t>
            </a:r>
            <a:r>
              <a:rPr lang="es-MX" sz="2000" dirty="0"/>
              <a:t> </a:t>
            </a:r>
            <a:r>
              <a:rPr lang="es-MX" sz="2000" dirty="0" err="1"/>
              <a:t>Device</a:t>
            </a:r>
            <a:r>
              <a:rPr lang="es-MX" sz="2000" dirty="0"/>
              <a:t>), que significa “trae tu propio dispositivo</a:t>
            </a:r>
            <a:r>
              <a:rPr lang="es-MX" sz="2000" dirty="0" smtClean="0"/>
              <a:t>”.</a:t>
            </a:r>
          </a:p>
          <a:p>
            <a:pPr marL="0" indent="0" algn="just">
              <a:buNone/>
            </a:pPr>
            <a:r>
              <a:rPr lang="es-MX" sz="2000" dirty="0"/>
              <a:t>Otra de las tendencias que está generando gran expectativa es lo que se conoce como </a:t>
            </a:r>
            <a:r>
              <a:rPr lang="es-MX" sz="2000" dirty="0" smtClean="0"/>
              <a:t>el Internet </a:t>
            </a:r>
            <a:r>
              <a:rPr lang="es-MX" sz="2000" dirty="0"/>
              <a:t>de las Cosas (Internet of </a:t>
            </a:r>
            <a:r>
              <a:rPr lang="es-MX" sz="2000" dirty="0" err="1"/>
              <a:t>Things</a:t>
            </a:r>
            <a:r>
              <a:rPr lang="es-MX" sz="2000" dirty="0"/>
              <a:t>), que no es más que el control de los datos que </a:t>
            </a:r>
            <a:r>
              <a:rPr lang="es-MX" sz="2000" dirty="0" smtClean="0"/>
              <a:t>emiten las </a:t>
            </a:r>
            <a:r>
              <a:rPr lang="es-MX" sz="2000" dirty="0"/>
              <a:t>máquinas y que son captados e interpretados por otras para que mediante una </a:t>
            </a:r>
            <a:r>
              <a:rPr lang="es-MX" sz="2000" dirty="0" smtClean="0"/>
              <a:t>interacción conjunta </a:t>
            </a:r>
            <a:r>
              <a:rPr lang="es-MX" sz="2000" dirty="0"/>
              <a:t>ejecuten como </a:t>
            </a:r>
            <a:r>
              <a:rPr lang="es-MX" sz="2000" dirty="0" smtClean="0"/>
              <a:t>respuesta.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6297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La revolución digital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000" dirty="0"/>
              <a:t>La revolución informática, como en </a:t>
            </a:r>
            <a:r>
              <a:rPr lang="es-MX" sz="2000" dirty="0" smtClean="0"/>
              <a:t>sus días </a:t>
            </a:r>
            <a:r>
              <a:rPr lang="es-MX" sz="2000" dirty="0"/>
              <a:t>la revolución industrial, ha transformado todos los aspectos de </a:t>
            </a:r>
            <a:r>
              <a:rPr lang="es-MX" sz="2000" dirty="0" smtClean="0"/>
              <a:t>la vida </a:t>
            </a:r>
            <a:r>
              <a:rPr lang="es-MX" sz="2000" dirty="0"/>
              <a:t>diaria. Hoy no se puede imaginar un modo de vida sin </a:t>
            </a:r>
            <a:r>
              <a:rPr lang="es-MX" sz="2000" dirty="0" smtClean="0"/>
              <a:t>tecnología.</a:t>
            </a:r>
          </a:p>
          <a:p>
            <a:pPr marL="0" indent="0" algn="just">
              <a:buNone/>
            </a:pPr>
            <a:r>
              <a:rPr lang="es-MX" sz="2000" dirty="0" smtClean="0"/>
              <a:t>Este es un proceso constante que repercute en lo social, lo político y lo económico, movido por ese acelerado crecimiento de la tecnología digital, la convergencia tecnológica, la electrónica, las computadoras y las telecomunicaciones, que juntos han dado origen a lo que hoy se denomina revolución digital</a:t>
            </a:r>
            <a:r>
              <a:rPr lang="es-MX" sz="2000" dirty="0"/>
              <a:t>. </a:t>
            </a:r>
            <a:endParaRPr lang="es-MX" sz="2000" dirty="0" smtClean="0"/>
          </a:p>
          <a:p>
            <a:pPr marL="0" indent="0" algn="just">
              <a:buNone/>
            </a:pPr>
            <a:r>
              <a:rPr lang="es-MX" sz="2200" dirty="0" smtClean="0"/>
              <a:t>Uno </a:t>
            </a:r>
            <a:r>
              <a:rPr lang="es-MX" sz="2200" dirty="0"/>
              <a:t>de los mayores avances ha sido la </a:t>
            </a:r>
            <a:r>
              <a:rPr lang="es-MX" sz="2200" u="sng" dirty="0"/>
              <a:t>digitalización</a:t>
            </a:r>
            <a:r>
              <a:rPr lang="es-MX" sz="2200" dirty="0"/>
              <a:t>, es decir, el proceso de </a:t>
            </a:r>
            <a:r>
              <a:rPr lang="es-MX" sz="2200" dirty="0" smtClean="0"/>
              <a:t>convertir texto</a:t>
            </a:r>
            <a:r>
              <a:rPr lang="es-MX" sz="2200" dirty="0"/>
              <a:t>, números, sonido, fotografías y video en datos que se pueden reproducir en </a:t>
            </a:r>
            <a:r>
              <a:rPr lang="es-MX" sz="2200" dirty="0" smtClean="0"/>
              <a:t>dispositivos que </a:t>
            </a:r>
            <a:r>
              <a:rPr lang="es-MX" sz="2200" dirty="0"/>
              <a:t>utilizan circuitos electrónicos para representarlos. No podemos dejar pasar por </a:t>
            </a:r>
            <a:r>
              <a:rPr lang="es-MX" sz="2200" dirty="0" smtClean="0"/>
              <a:t>alto estos </a:t>
            </a:r>
            <a:r>
              <a:rPr lang="es-MX" sz="2200" dirty="0"/>
              <a:t>dispositivos que han ido evolucionando con el paso del tiempo: los relojes </a:t>
            </a:r>
            <a:r>
              <a:rPr lang="es-MX" sz="2200" dirty="0" smtClean="0"/>
              <a:t>digitales, las </a:t>
            </a:r>
            <a:r>
              <a:rPr lang="es-MX" sz="2200" dirty="0"/>
              <a:t>calculadoras electrónicas, las computadoras, los reproductores de medios, las </a:t>
            </a:r>
            <a:r>
              <a:rPr lang="es-MX" sz="2200" dirty="0" smtClean="0"/>
              <a:t>cámaras digitales</a:t>
            </a:r>
            <a:r>
              <a:rPr lang="es-MX" sz="2200" dirty="0"/>
              <a:t>, los teléfonos móviles, el GPS, las consolas de juegos, los tableros de control </a:t>
            </a:r>
            <a:r>
              <a:rPr lang="es-MX" sz="2200" dirty="0" smtClean="0"/>
              <a:t>de los </a:t>
            </a:r>
            <a:r>
              <a:rPr lang="es-MX" sz="2200" dirty="0"/>
              <a:t>nuevos automóviles, y una infinidad de aparatos que en determinado momento </a:t>
            </a:r>
            <a:r>
              <a:rPr lang="es-MX" sz="2200" dirty="0" smtClean="0"/>
              <a:t>pueden comunicarse </a:t>
            </a:r>
            <a:r>
              <a:rPr lang="es-MX" sz="2200" dirty="0"/>
              <a:t>entre ellos. Esto da un panorama inicial de lo que se conoce </a:t>
            </a:r>
            <a:r>
              <a:rPr lang="es-MX" sz="2200" dirty="0" smtClean="0"/>
              <a:t>como </a:t>
            </a:r>
            <a:r>
              <a:rPr lang="es-MX" sz="2200" u="sng" dirty="0" smtClean="0"/>
              <a:t>Internet </a:t>
            </a:r>
            <a:r>
              <a:rPr lang="es-MX" sz="2200" u="sng" dirty="0"/>
              <a:t>de las Cosas</a:t>
            </a:r>
            <a:r>
              <a:rPr lang="es-MX" sz="2200" dirty="0"/>
              <a:t>.</a:t>
            </a:r>
          </a:p>
          <a:p>
            <a:pPr marL="0" indent="0" algn="just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4125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Las redes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800" dirty="0"/>
              <a:t>En un primer momento, la </a:t>
            </a:r>
            <a:r>
              <a:rPr lang="es-MX" sz="1800" u="sng" dirty="0"/>
              <a:t>telefonía </a:t>
            </a:r>
            <a:r>
              <a:rPr lang="es-MX" sz="1800" u="sng" dirty="0" smtClean="0"/>
              <a:t>fija </a:t>
            </a:r>
            <a:r>
              <a:rPr lang="es-MX" sz="1800" dirty="0" smtClean="0"/>
              <a:t>representó </a:t>
            </a:r>
            <a:r>
              <a:rPr lang="es-MX" sz="1800" dirty="0"/>
              <a:t>la mejor forma de realizar una conexión a Internet mediante el uso del </a:t>
            </a:r>
            <a:r>
              <a:rPr lang="es-MX" sz="1800" dirty="0" smtClean="0"/>
              <a:t>módem con </a:t>
            </a:r>
            <a:r>
              <a:rPr lang="es-MX" sz="1800" dirty="0"/>
              <a:t>acceso telefónico básico, pero la </a:t>
            </a:r>
            <a:r>
              <a:rPr lang="es-MX" sz="1800" u="sng" dirty="0"/>
              <a:t>telefonía móvil </a:t>
            </a:r>
            <a:r>
              <a:rPr lang="es-MX" sz="1800" dirty="0"/>
              <a:t>se ha extendido muy rápidamente</a:t>
            </a:r>
            <a:r>
              <a:rPr lang="es-MX" sz="1800" dirty="0" smtClean="0"/>
              <a:t>.</a:t>
            </a:r>
          </a:p>
          <a:p>
            <a:pPr marL="0" indent="0" algn="just">
              <a:buNone/>
            </a:pPr>
            <a:r>
              <a:rPr lang="es-MX" sz="1800" dirty="0"/>
              <a:t>Sucede algo similar con la </a:t>
            </a:r>
            <a:r>
              <a:rPr lang="es-MX" sz="1800" u="sng" dirty="0"/>
              <a:t>banda ancha</a:t>
            </a:r>
            <a:r>
              <a:rPr lang="es-MX" sz="1800" dirty="0"/>
              <a:t>, un medio de transmisión de información </a:t>
            </a:r>
            <a:r>
              <a:rPr lang="es-MX" sz="1800" dirty="0" smtClean="0"/>
              <a:t>de gran </a:t>
            </a:r>
            <a:r>
              <a:rPr lang="es-MX" sz="1800" dirty="0"/>
              <a:t>capacidad que permite la interconexión de varias redes mediante un único cable. </a:t>
            </a:r>
            <a:r>
              <a:rPr lang="es-MX" sz="1800" dirty="0" smtClean="0"/>
              <a:t>Este mecanismo </a:t>
            </a:r>
            <a:r>
              <a:rPr lang="es-MX" sz="1800" dirty="0"/>
              <a:t>funciona a partir de la adición de un equipo a la línea telefónica de los </a:t>
            </a:r>
            <a:r>
              <a:rPr lang="es-MX" sz="1800" dirty="0" smtClean="0"/>
              <a:t>usuarios, aumentando </a:t>
            </a:r>
            <a:r>
              <a:rPr lang="es-MX" sz="1800" dirty="0"/>
              <a:t>la capacidad de transmisión de datos. La velocidad de conexión de la </a:t>
            </a:r>
            <a:r>
              <a:rPr lang="es-MX" sz="1800" dirty="0" smtClean="0"/>
              <a:t>banda ancha </a:t>
            </a:r>
            <a:r>
              <a:rPr lang="es-MX" sz="1800" dirty="0"/>
              <a:t>se ha incrementado con el correr de los </a:t>
            </a:r>
            <a:r>
              <a:rPr lang="es-MX" sz="1800" dirty="0" smtClean="0"/>
              <a:t>años: de </a:t>
            </a:r>
            <a:r>
              <a:rPr lang="es-MX" sz="1800" dirty="0"/>
              <a:t>los 256 Kb/s que </a:t>
            </a:r>
            <a:r>
              <a:rPr lang="es-MX" sz="1800" dirty="0" smtClean="0"/>
              <a:t>proporcionaban las </a:t>
            </a:r>
            <a:r>
              <a:rPr lang="es-MX" sz="1800" dirty="0"/>
              <a:t>conexiones ADSL se ha pasado a tecnologías que ofrecen 100 Mb/s o más</a:t>
            </a:r>
            <a:r>
              <a:rPr lang="es-MX" sz="1800" dirty="0" smtClean="0"/>
              <a:t>.</a:t>
            </a:r>
          </a:p>
          <a:p>
            <a:pPr marL="0" indent="0" algn="just">
              <a:buNone/>
            </a:pPr>
            <a:r>
              <a:rPr lang="es-MX" sz="1800" dirty="0" smtClean="0"/>
              <a:t>Hay un </a:t>
            </a:r>
            <a:r>
              <a:rPr lang="es-MX" sz="1800" dirty="0"/>
              <a:t>cúmulo de servicios, contenidos y aplicaciones</a:t>
            </a:r>
            <a:r>
              <a:rPr lang="es-MX" sz="1800" dirty="0" smtClean="0"/>
              <a:t>: el correo electrónico</a:t>
            </a:r>
            <a:r>
              <a:rPr lang="es-MX" sz="1800" dirty="0"/>
              <a:t>, los blogs, audio y música; la participación en comunidades virtuales articuladas por intereses </a:t>
            </a:r>
            <a:r>
              <a:rPr lang="es-MX" sz="1800" dirty="0" smtClean="0"/>
              <a:t>comunes, como </a:t>
            </a:r>
            <a:r>
              <a:rPr lang="es-MX" sz="1800" dirty="0"/>
              <a:t>MySpace, Facebook, </a:t>
            </a:r>
            <a:r>
              <a:rPr lang="es-MX" sz="1800" dirty="0" err="1"/>
              <a:t>LinkedIn</a:t>
            </a:r>
            <a:r>
              <a:rPr lang="es-MX" sz="1800" dirty="0"/>
              <a:t> o </a:t>
            </a:r>
            <a:r>
              <a:rPr lang="es-MX" sz="1800" dirty="0" err="1"/>
              <a:t>Twitter</a:t>
            </a:r>
            <a:r>
              <a:rPr lang="es-MX" sz="1800" dirty="0" smtClean="0"/>
              <a:t>, </a:t>
            </a:r>
            <a:r>
              <a:rPr lang="es-MX" sz="1800" dirty="0" err="1" smtClean="0"/>
              <a:t>etc</a:t>
            </a:r>
            <a:r>
              <a:rPr lang="es-MX" sz="1800" dirty="0"/>
              <a:t>; la banca en </a:t>
            </a:r>
            <a:r>
              <a:rPr lang="es-MX" sz="1800" dirty="0" smtClean="0"/>
              <a:t>línea; </a:t>
            </a:r>
            <a:r>
              <a:rPr lang="es-MX" sz="1800" dirty="0"/>
              <a:t>el comercio </a:t>
            </a:r>
            <a:r>
              <a:rPr lang="es-MX" sz="1800" dirty="0" smtClean="0"/>
              <a:t>electrónico;</a:t>
            </a:r>
            <a:r>
              <a:rPr lang="es-MX" sz="1800" dirty="0"/>
              <a:t> la educación </a:t>
            </a:r>
            <a:r>
              <a:rPr lang="es-MX" sz="1800" dirty="0" smtClean="0"/>
              <a:t>en línea </a:t>
            </a:r>
            <a:r>
              <a:rPr lang="es-MX" sz="1800" dirty="0"/>
              <a:t>(e-</a:t>
            </a:r>
            <a:r>
              <a:rPr lang="es-MX" sz="1800" dirty="0" err="1"/>
              <a:t>learning</a:t>
            </a:r>
            <a:r>
              <a:rPr lang="es-MX" sz="1800" dirty="0"/>
              <a:t>); el e-gobierno, es decir, los servicios públicos que ofrecen </a:t>
            </a:r>
            <a:r>
              <a:rPr lang="es-MX" sz="1800" dirty="0" smtClean="0"/>
              <a:t>a </a:t>
            </a:r>
            <a:r>
              <a:rPr lang="es-MX" sz="1800" dirty="0"/>
              <a:t>la</a:t>
            </a:r>
          </a:p>
          <a:p>
            <a:pPr marL="0" indent="0" algn="just">
              <a:buNone/>
            </a:pPr>
            <a:r>
              <a:rPr lang="es-MX" sz="1800" dirty="0"/>
              <a:t>ciudadanía; y los videojuegos, que pueden servir como </a:t>
            </a:r>
            <a:r>
              <a:rPr lang="es-MX" sz="1800" dirty="0" smtClean="0"/>
              <a:t>entretenimiento.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2325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850106"/>
          </a:xfrm>
        </p:spPr>
        <p:txBody>
          <a:bodyPr>
            <a:normAutofit/>
          </a:bodyPr>
          <a:lstStyle/>
          <a:p>
            <a:r>
              <a:rPr lang="es-MX" sz="4000" dirty="0" smtClean="0"/>
              <a:t>Ciudad digital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000" dirty="0" smtClean="0"/>
              <a:t>Es </a:t>
            </a:r>
            <a:r>
              <a:rPr lang="es-MX" sz="2000" dirty="0"/>
              <a:t>un entorno donde las personas, el ambiente </a:t>
            </a:r>
            <a:r>
              <a:rPr lang="es-MX" sz="2000" dirty="0" smtClean="0"/>
              <a:t>y la </a:t>
            </a:r>
            <a:r>
              <a:rPr lang="es-MX" sz="2000" dirty="0"/>
              <a:t>tecnología tienen una convergencia mediante la utilización de </a:t>
            </a:r>
            <a:r>
              <a:rPr lang="es-MX" sz="2000" dirty="0" smtClean="0"/>
              <a:t>la información</a:t>
            </a:r>
            <a:r>
              <a:rPr lang="es-MX" sz="2000" dirty="0"/>
              <a:t>, los sistemas y las herramientas de comunicación, </a:t>
            </a:r>
            <a:r>
              <a:rPr lang="es-MX" sz="2000" dirty="0" smtClean="0"/>
              <a:t>que bajo </a:t>
            </a:r>
            <a:r>
              <a:rPr lang="es-MX" sz="2000" dirty="0"/>
              <a:t>la utilización de espacios urbanos pueden adoptar </a:t>
            </a:r>
            <a:r>
              <a:rPr lang="es-MX" sz="2000" dirty="0" smtClean="0"/>
              <a:t>modelos encaminados </a:t>
            </a:r>
            <a:r>
              <a:rPr lang="es-MX" sz="2000" dirty="0"/>
              <a:t>a mejorar la calidad de vida de los habitantes y </a:t>
            </a:r>
            <a:r>
              <a:rPr lang="es-MX" sz="2000" dirty="0" smtClean="0"/>
              <a:t>en constante </a:t>
            </a:r>
            <a:r>
              <a:rPr lang="es-MX" sz="2000" dirty="0"/>
              <a:t>armonía con la </a:t>
            </a:r>
            <a:r>
              <a:rPr lang="es-MX" sz="2000" dirty="0" smtClean="0"/>
              <a:t>naturaleza.</a:t>
            </a:r>
          </a:p>
          <a:p>
            <a:pPr marL="0" indent="0" algn="ctr">
              <a:buNone/>
            </a:pPr>
            <a:r>
              <a:rPr lang="es-MX" sz="3600" dirty="0" smtClean="0"/>
              <a:t>Empresa digital</a:t>
            </a:r>
          </a:p>
          <a:p>
            <a:pPr marL="0" indent="0" algn="just">
              <a:buNone/>
            </a:pPr>
            <a:r>
              <a:rPr lang="es-MX" sz="2200" dirty="0" smtClean="0"/>
              <a:t>Es </a:t>
            </a:r>
            <a:r>
              <a:rPr lang="es-MX" sz="2200" dirty="0"/>
              <a:t>aquella en la que una gran cantidad de operaciones y </a:t>
            </a:r>
            <a:r>
              <a:rPr lang="es-MX" sz="2200" dirty="0" smtClean="0"/>
              <a:t>relaciones significativas </a:t>
            </a:r>
            <a:r>
              <a:rPr lang="es-MX" sz="2200" dirty="0"/>
              <a:t>con clientes, proveedores y empleados se realizan y controlan a través de medios y redes digitales, a la vez que se enlazan con una infinidad de organizaciones. </a:t>
            </a:r>
            <a:endParaRPr lang="es-MX" sz="2200" dirty="0" smtClean="0"/>
          </a:p>
          <a:p>
            <a:pPr marL="0" indent="0" algn="just">
              <a:buNone/>
            </a:pPr>
            <a:r>
              <a:rPr lang="es-MX" sz="2200" dirty="0" smtClean="0"/>
              <a:t>Las </a:t>
            </a:r>
            <a:r>
              <a:rPr lang="es-MX" sz="2200" dirty="0"/>
              <a:t>empresas que tienen un uso emergente de las </a:t>
            </a:r>
            <a:r>
              <a:rPr lang="es-MX" sz="2200" dirty="0" smtClean="0"/>
              <a:t>TI (Tecnologías de la Información) </a:t>
            </a:r>
            <a:r>
              <a:rPr lang="es-MX" sz="2200" dirty="0"/>
              <a:t>de tipo genérico y las combinan </a:t>
            </a:r>
            <a:r>
              <a:rPr lang="es-MX" sz="2200" dirty="0" smtClean="0"/>
              <a:t>con tecnologías </a:t>
            </a:r>
            <a:r>
              <a:rPr lang="es-MX" sz="2200" dirty="0"/>
              <a:t>clásicas gestionan sus principales procesos mediante herramientas que </a:t>
            </a:r>
            <a:r>
              <a:rPr lang="es-MX" sz="2200" dirty="0" smtClean="0"/>
              <a:t>permiten automatizar </a:t>
            </a:r>
            <a:r>
              <a:rPr lang="es-MX" sz="2200" dirty="0"/>
              <a:t>gran parte de las tareas, siendo el uso de Internet parte de la actividad </a:t>
            </a:r>
            <a:r>
              <a:rPr lang="es-MX" sz="2200" dirty="0" smtClean="0"/>
              <a:t>cotidiana de </a:t>
            </a:r>
            <a:r>
              <a:rPr lang="es-MX" sz="2200" dirty="0"/>
              <a:t>la organización, que ya cuenta con una presencia básica en este medio y permite a </a:t>
            </a:r>
            <a:r>
              <a:rPr lang="es-MX" sz="2200" dirty="0" smtClean="0"/>
              <a:t>sus clientes </a:t>
            </a:r>
            <a:r>
              <a:rPr lang="es-MX" sz="2200" dirty="0"/>
              <a:t>acceder a información básica.</a:t>
            </a:r>
          </a:p>
        </p:txBody>
      </p:sp>
    </p:spTree>
    <p:extLst>
      <p:ext uri="{BB962C8B-B14F-4D97-AF65-F5344CB8AC3E}">
        <p14:creationId xmlns:p14="http://schemas.microsoft.com/office/powerpoint/2010/main" val="10146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03" y="620688"/>
            <a:ext cx="7054393" cy="55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3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sociedad digital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La tecnología digital es un elemento primordial en todas las economías a nivel </a:t>
            </a:r>
            <a:r>
              <a:rPr lang="es-MX" sz="2000" dirty="0" smtClean="0"/>
              <a:t>mundial, pero </a:t>
            </a:r>
            <a:r>
              <a:rPr lang="es-MX" sz="2000" dirty="0"/>
              <a:t>también tiene efectos en el estado económico de los individuos que conforman la sociedad. Al respecto todavía hay mucho que </a:t>
            </a:r>
            <a:r>
              <a:rPr lang="es-MX" sz="2000" dirty="0" smtClean="0"/>
              <a:t>hacer: comercios</a:t>
            </a:r>
            <a:r>
              <a:rPr lang="es-MX" sz="2000" dirty="0"/>
              <a:t>, industrias, </a:t>
            </a:r>
            <a:r>
              <a:rPr lang="es-MX" sz="2000" dirty="0" smtClean="0"/>
              <a:t>universidades, la </a:t>
            </a:r>
            <a:r>
              <a:rPr lang="es-MX" sz="2000" dirty="0"/>
              <a:t>política o las entidades que imparten justicia siguen sin entender este concepto de </a:t>
            </a:r>
            <a:r>
              <a:rPr lang="es-MX" sz="2000" dirty="0" smtClean="0"/>
              <a:t>globalidad, pues </a:t>
            </a:r>
            <a:r>
              <a:rPr lang="es-MX" sz="2000" dirty="0"/>
              <a:t>sus acciones no trascienden más allá del ámbito que los rodea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4152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4000" dirty="0" smtClean="0"/>
          </a:p>
          <a:p>
            <a:pPr marL="0" indent="0" algn="ctr">
              <a:buNone/>
            </a:pPr>
            <a:r>
              <a:rPr lang="es-MX" sz="4000" dirty="0" smtClean="0"/>
              <a:t>Capítulo 1</a:t>
            </a:r>
          </a:p>
          <a:p>
            <a:pPr marL="0" indent="0" algn="ctr">
              <a:buNone/>
            </a:pPr>
            <a:r>
              <a:rPr lang="es-MX" sz="4000" dirty="0"/>
              <a:t>L</a:t>
            </a:r>
            <a:r>
              <a:rPr lang="es-MX" sz="4000" dirty="0" smtClean="0"/>
              <a:t>a información en</a:t>
            </a:r>
          </a:p>
          <a:p>
            <a:pPr marL="0" indent="0" algn="ctr">
              <a:buNone/>
            </a:pPr>
            <a:r>
              <a:rPr lang="es-MX" sz="4000" dirty="0" smtClean="0"/>
              <a:t>las organizaciones</a:t>
            </a:r>
          </a:p>
          <a:p>
            <a:pPr marL="0" indent="0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52014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/>
              <a:t>Fuentes de información en las organizaciones</a:t>
            </a:r>
            <a:br>
              <a:rPr lang="es-MX" sz="2800" dirty="0"/>
            </a:br>
            <a:r>
              <a:rPr lang="es-MX" sz="2800" dirty="0"/>
              <a:t>y sus problemas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Para que los datos sean pertinentes se requiere que cumplan con ciertos</a:t>
            </a:r>
          </a:p>
          <a:p>
            <a:pPr marL="0" indent="0" algn="just">
              <a:buNone/>
            </a:pPr>
            <a:r>
              <a:rPr lang="es-MX" sz="2000" dirty="0"/>
              <a:t>criterios básicos:</a:t>
            </a:r>
          </a:p>
          <a:p>
            <a:pPr marL="0" indent="0" algn="just">
              <a:buNone/>
            </a:pPr>
            <a:r>
              <a:rPr lang="es-MX" sz="2000" dirty="0"/>
              <a:t>1. Confiabilidad y precisión. Los datos deben provenir de fuentes confiables y </a:t>
            </a:r>
            <a:r>
              <a:rPr lang="es-MX" sz="2000" dirty="0" smtClean="0"/>
              <a:t>su precisión </a:t>
            </a:r>
            <a:r>
              <a:rPr lang="es-MX" sz="2000" dirty="0"/>
              <a:t>no debe ser </a:t>
            </a:r>
            <a:r>
              <a:rPr lang="es-MX" sz="2000" dirty="0" smtClean="0"/>
              <a:t>cuestionable.</a:t>
            </a: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2. Pertinencia. Los datos deben representar la naturaleza circunstancial respecto a </a:t>
            </a:r>
            <a:r>
              <a:rPr lang="es-MX" sz="2000" dirty="0" smtClean="0"/>
              <a:t>la situación </a:t>
            </a:r>
            <a:r>
              <a:rPr lang="es-MX" sz="2000" dirty="0"/>
              <a:t>para la que serán </a:t>
            </a:r>
            <a:r>
              <a:rPr lang="es-MX" sz="2000" dirty="0" smtClean="0"/>
              <a:t>utilizados.</a:t>
            </a: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3. Consistencia. Los datos deberán ser uniformes en su presentación y ser </a:t>
            </a:r>
            <a:r>
              <a:rPr lang="es-MX" sz="2000" dirty="0" smtClean="0"/>
              <a:t>susceptibles de </a:t>
            </a:r>
            <a:r>
              <a:rPr lang="es-MX" sz="2000" dirty="0"/>
              <a:t>ajustes para mantener su </a:t>
            </a:r>
            <a:r>
              <a:rPr lang="es-MX" sz="2000" dirty="0" smtClean="0"/>
              <a:t>consistencia.</a:t>
            </a: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4. Periodicidad. La recopilación, compendio y publicación de los datos deberá </a:t>
            </a:r>
            <a:r>
              <a:rPr lang="es-MX" sz="2000" dirty="0" smtClean="0"/>
              <a:t>cumplir con </a:t>
            </a:r>
            <a:r>
              <a:rPr lang="es-MX" sz="2000" dirty="0"/>
              <a:t>una periodicidad.</a:t>
            </a:r>
          </a:p>
        </p:txBody>
      </p:sp>
    </p:spTree>
    <p:extLst>
      <p:ext uri="{BB962C8B-B14F-4D97-AF65-F5344CB8AC3E}">
        <p14:creationId xmlns:p14="http://schemas.microsoft.com/office/powerpoint/2010/main" val="37829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3100" dirty="0" smtClean="0"/>
              <a:t/>
            </a:r>
            <a:br>
              <a:rPr lang="es-MX" sz="3100" dirty="0" smtClean="0"/>
            </a:br>
            <a:r>
              <a:rPr lang="es-MX" sz="3100" dirty="0" smtClean="0"/>
              <a:t>1. 1 Datos e información, conceptos e importancia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s-MX" sz="2000" dirty="0" smtClean="0"/>
              <a:t>La </a:t>
            </a:r>
            <a:r>
              <a:rPr lang="es-MX" sz="2000" dirty="0"/>
              <a:t>información en las </a:t>
            </a:r>
            <a:r>
              <a:rPr lang="es-MX" sz="2000" dirty="0" smtClean="0"/>
              <a:t>organizaciones</a:t>
            </a:r>
          </a:p>
          <a:p>
            <a:pPr marL="0" indent="0" algn="just">
              <a:buNone/>
            </a:pPr>
            <a:r>
              <a:rPr lang="es-MX" sz="2000" dirty="0" smtClean="0"/>
              <a:t>Una </a:t>
            </a:r>
            <a:r>
              <a:rPr lang="es-MX" sz="2000" u="sng" dirty="0" smtClean="0"/>
              <a:t>organización</a:t>
            </a:r>
            <a:r>
              <a:rPr lang="es-MX" sz="2000" dirty="0" smtClean="0"/>
              <a:t> es un conjunto de personas o entidades sociales que coordinan su comportamiento para cumplir con metas y objetivos comunes establecidos. Normalmente están integradas por recursos humanos, económicos, tecnológicos, materiales, bienes inmuebles, su cultura, su estructura, su entorno social, así como su medio ambiente.</a:t>
            </a: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La innovación es una importante fuente de crecimiento y </a:t>
            </a:r>
            <a:r>
              <a:rPr lang="es-MX" sz="2000" dirty="0" smtClean="0"/>
              <a:t>representa un </a:t>
            </a:r>
            <a:r>
              <a:rPr lang="es-MX" sz="2000" dirty="0"/>
              <a:t>factor determinante para que las organizaciones </a:t>
            </a:r>
            <a:r>
              <a:rPr lang="es-MX" sz="2000" dirty="0" smtClean="0"/>
              <a:t>tengan mayores </a:t>
            </a:r>
            <a:r>
              <a:rPr lang="es-MX" sz="2000" dirty="0"/>
              <a:t>y mejores ventajas competitivas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r>
              <a:rPr lang="es-MX" sz="2000" dirty="0"/>
              <a:t>Es una condición sin </a:t>
            </a:r>
            <a:r>
              <a:rPr lang="es-MX" sz="2000" dirty="0" smtClean="0"/>
              <a:t>la que </a:t>
            </a:r>
            <a:r>
              <a:rPr lang="es-MX" sz="2000" dirty="0"/>
              <a:t>no puede darse una utilización eficaz de nuevas tecnologías </a:t>
            </a:r>
            <a:r>
              <a:rPr lang="es-MX" sz="2000" dirty="0" smtClean="0"/>
              <a:t>y de </a:t>
            </a:r>
            <a:r>
              <a:rPr lang="es-MX" sz="2000" dirty="0"/>
              <a:t>los recursos inventivos, lo que obliga a mantener un </a:t>
            </a:r>
            <a:r>
              <a:rPr lang="es-MX" sz="2000" dirty="0" smtClean="0"/>
              <a:t>equilibrio coordinado </a:t>
            </a:r>
            <a:r>
              <a:rPr lang="es-MX" sz="2000" dirty="0"/>
              <a:t>y constante de acuerdo a la dinámica que se genera </a:t>
            </a:r>
            <a:r>
              <a:rPr lang="es-MX" sz="2000" dirty="0" smtClean="0"/>
              <a:t>en el </a:t>
            </a:r>
            <a:r>
              <a:rPr lang="es-MX" sz="2000" dirty="0"/>
              <a:t>conjunto de la organización.</a:t>
            </a: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33130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7920880" cy="5904656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tx1"/>
                </a:solidFill>
              </a:rPr>
              <a:t>Organización de aprendizaje 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Peter </a:t>
            </a:r>
            <a:r>
              <a:rPr lang="es-MX" sz="2000" dirty="0" err="1" smtClean="0">
                <a:solidFill>
                  <a:schemeClr val="tx1"/>
                </a:solidFill>
              </a:rPr>
              <a:t>Senge</a:t>
            </a:r>
            <a:r>
              <a:rPr lang="es-MX" sz="2000" dirty="0" smtClean="0">
                <a:solidFill>
                  <a:schemeClr val="tx1"/>
                </a:solidFill>
              </a:rPr>
              <a:t> (1990) la define como “la organización en que la persona no puede dejar de aprender porque el aprendizaje es parte del tejido cotidiano”.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De igual forma, señala que “la proporción a la que las organizaciones aprenden puede volverse la única fuente sustentable de ventaja competitiva”.</a:t>
            </a: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  <a:p>
            <a:r>
              <a:rPr lang="es-MX" sz="2800" dirty="0" smtClean="0">
                <a:solidFill>
                  <a:schemeClr val="tx1"/>
                </a:solidFill>
              </a:rPr>
              <a:t>Datos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Son símbolos o elementos aislados que por sí solos no nos dicen nada, es decir, no tienen significado, representan hechos sin relación alguna y pueden existir o representarse en diferentes formas: alguna descripción, números, letras, caracteres especiales, palabras, signos ortográficos, cantidades o medidas. Los datos por sí solos no dicen nada acerca de lo que es importante o no: son la base para la creación de información.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70609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Información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Es un conjunto de datos acerca de algún suceso, hecho, fenómeno o situación que bajo un contexto han sido sujetos de algún proceso y adquieren significado. Tienen como propósito minimizar situaciones de incertidumbre, fortalecer el conocimiento acerca de algo y asegurar una mejor toma de decisiones.</a:t>
            </a:r>
          </a:p>
          <a:p>
            <a:pPr marL="0" indent="0" algn="ctr">
              <a:buNone/>
            </a:pPr>
            <a:r>
              <a:rPr lang="es-MX" sz="2800" dirty="0" smtClean="0"/>
              <a:t>Proceso</a:t>
            </a:r>
          </a:p>
          <a:p>
            <a:pPr marL="0" indent="0" algn="just">
              <a:buNone/>
            </a:pPr>
            <a:r>
              <a:rPr lang="es-MX" sz="2000" dirty="0"/>
              <a:t>C</a:t>
            </a:r>
            <a:r>
              <a:rPr lang="es-MX" sz="2000" dirty="0" smtClean="0"/>
              <a:t>onjunto de operaciones a los que se someten los datos como elementos de entrada para transformarlos y darles un sentido. Reunir los datos en una base permite la facilidad de ejecución de procesos y agiliza la obtención de información.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endParaRPr lang="es-MX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935438"/>
            <a:ext cx="7791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8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Código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La información como un conjunto organizado de datos permite resolver problemas, tomar decisiones. Aporta significado o sentido a las cosas, ya que mediante </a:t>
            </a:r>
            <a:r>
              <a:rPr lang="es-MX" sz="2000" u="sng" dirty="0" smtClean="0"/>
              <a:t>códigos</a:t>
            </a:r>
            <a:r>
              <a:rPr lang="es-MX" sz="2000" dirty="0" smtClean="0"/>
              <a:t> y conjuntos de datos forma los modelos de pensamiento humano. </a:t>
            </a:r>
            <a:r>
              <a:rPr lang="es-MX" sz="2000" dirty="0"/>
              <a:t>U</a:t>
            </a:r>
            <a:r>
              <a:rPr lang="es-MX" sz="2000" dirty="0" smtClean="0"/>
              <a:t>na parte se genera en la mente de las personas y otra, se expresa o transmite en algún tipo de medio, como televisión, radio, prensa, computadoras</a:t>
            </a:r>
            <a:r>
              <a:rPr lang="es-MX" sz="2000" dirty="0"/>
              <a:t> </a:t>
            </a:r>
            <a:r>
              <a:rPr lang="es-MX" sz="2000" dirty="0" smtClean="0"/>
              <a:t>u otros.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921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87821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dirty="0"/>
              <a:t>Datos e información desde el punto de vista de </a:t>
            </a:r>
            <a:r>
              <a:rPr lang="es-MX" sz="2800" dirty="0" smtClean="0"/>
              <a:t>Tecnologías de Información</a:t>
            </a:r>
          </a:p>
          <a:p>
            <a:pPr marL="0" indent="0" algn="just">
              <a:buNone/>
            </a:pPr>
            <a:r>
              <a:rPr lang="es-MX" sz="2000" dirty="0" smtClean="0"/>
              <a:t>Desde </a:t>
            </a:r>
            <a:r>
              <a:rPr lang="es-MX" sz="2000" dirty="0"/>
              <a:t>el punto de vista de las </a:t>
            </a:r>
            <a:r>
              <a:rPr lang="es-MX" sz="2000" dirty="0" smtClean="0"/>
              <a:t>Tecnologías de </a:t>
            </a:r>
            <a:r>
              <a:rPr lang="es-MX" sz="2000" dirty="0"/>
              <a:t>Información, en los sistemas de cómputo o computadoras </a:t>
            </a:r>
            <a:r>
              <a:rPr lang="es-MX" sz="2000" dirty="0" smtClean="0"/>
              <a:t>como entrada </a:t>
            </a:r>
            <a:r>
              <a:rPr lang="es-MX" sz="2000" dirty="0"/>
              <a:t>tenemos datos aislados que por sí mismos no tienen </a:t>
            </a:r>
            <a:r>
              <a:rPr lang="es-MX" sz="2000" dirty="0" smtClean="0"/>
              <a:t>valor o </a:t>
            </a:r>
            <a:r>
              <a:rPr lang="es-MX" sz="2000" dirty="0"/>
              <a:t>significado, sino que deben estar bajo un contexto determinado </a:t>
            </a:r>
            <a:r>
              <a:rPr lang="es-MX" sz="2000" dirty="0" smtClean="0"/>
              <a:t>y tratarse </a:t>
            </a:r>
            <a:r>
              <a:rPr lang="es-MX" sz="2000" dirty="0"/>
              <a:t>mediante el debido proceso (aritmético y/o lógico), </a:t>
            </a:r>
            <a:r>
              <a:rPr lang="es-MX" sz="2000" dirty="0" smtClean="0"/>
              <a:t>donde interviene </a:t>
            </a:r>
            <a:r>
              <a:rPr lang="es-MX" sz="2000" dirty="0"/>
              <a:t>la unidad central de procesamiento (CPU) o procesador.</a:t>
            </a:r>
            <a:endParaRPr lang="es-MX" sz="2000" dirty="0" smtClean="0"/>
          </a:p>
          <a:p>
            <a:pPr marL="0" indent="0" algn="ctr">
              <a:buNone/>
            </a:pPr>
            <a:endParaRPr lang="es-MX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3284984"/>
            <a:ext cx="752157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8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Representación de datos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¿</a:t>
            </a:r>
            <a:r>
              <a:rPr lang="es-MX" sz="2000" dirty="0"/>
              <a:t>Q</a:t>
            </a:r>
            <a:r>
              <a:rPr lang="es-MX" sz="2000" dirty="0" smtClean="0"/>
              <a:t>ué </a:t>
            </a:r>
            <a:r>
              <a:rPr lang="es-MX" sz="2000" dirty="0"/>
              <a:t>pasa con </a:t>
            </a:r>
            <a:r>
              <a:rPr lang="es-MX" sz="2000" dirty="0" smtClean="0"/>
              <a:t>los datos?: </a:t>
            </a:r>
            <a:r>
              <a:rPr lang="es-MX" sz="2000" dirty="0"/>
              <a:t>cómo se interpretan, representan y </a:t>
            </a:r>
            <a:r>
              <a:rPr lang="es-MX" sz="2000" dirty="0" smtClean="0"/>
              <a:t>almacenan internamente </a:t>
            </a:r>
            <a:r>
              <a:rPr lang="es-MX" sz="2000" dirty="0"/>
              <a:t>en la memoria para su posterior proceso. </a:t>
            </a:r>
            <a:r>
              <a:rPr lang="es-MX" sz="2000" dirty="0" smtClean="0"/>
              <a:t>El objetivo </a:t>
            </a:r>
            <a:r>
              <a:rPr lang="es-MX" sz="2000" dirty="0"/>
              <a:t>en este punto es comprender los procesos de </a:t>
            </a:r>
            <a:r>
              <a:rPr lang="es-MX" sz="2000" dirty="0" smtClean="0"/>
              <a:t>transformación de </a:t>
            </a:r>
            <a:r>
              <a:rPr lang="es-MX" sz="2000" dirty="0"/>
              <a:t>los datos que entran a la computadora en patrones de </a:t>
            </a:r>
            <a:r>
              <a:rPr lang="es-MX" sz="2000" dirty="0" smtClean="0"/>
              <a:t>bits fácilmente </a:t>
            </a:r>
            <a:r>
              <a:rPr lang="es-MX" sz="2000" dirty="0"/>
              <a:t>almacenables y procesables por sus elementos internos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Normalmente los datos son representados mediante cantidades o </a:t>
            </a:r>
            <a:r>
              <a:rPr lang="es-MX" sz="2000" dirty="0" smtClean="0"/>
              <a:t>medidas numéricas, al </a:t>
            </a:r>
            <a:r>
              <a:rPr lang="es-MX" sz="2000" dirty="0"/>
              <a:t>igual que con nombres o representaciones simbólicas de algo, es decir, por </a:t>
            </a:r>
            <a:r>
              <a:rPr lang="es-MX" sz="2000" dirty="0" smtClean="0"/>
              <a:t>palabras compuestas </a:t>
            </a:r>
            <a:r>
              <a:rPr lang="es-MX" sz="2000" dirty="0"/>
              <a:t>utilizando el alfabeto. En una computadora las representaciones simbólicas </a:t>
            </a:r>
            <a:r>
              <a:rPr lang="es-MX" sz="2000" dirty="0" smtClean="0"/>
              <a:t>se efectúan </a:t>
            </a:r>
            <a:r>
              <a:rPr lang="es-MX" sz="2000" dirty="0"/>
              <a:t>automáticamente utilizando un código; en este caso se le conoce como </a:t>
            </a:r>
            <a:r>
              <a:rPr lang="es-MX" sz="2000" dirty="0" smtClean="0"/>
              <a:t>código binario</a:t>
            </a:r>
            <a:r>
              <a:rPr lang="es-MX" sz="2000" dirty="0"/>
              <a:t>. La información se representa mediante el sistema de numeración binario, es </a:t>
            </a:r>
            <a:r>
              <a:rPr lang="es-MX" sz="2000" dirty="0" smtClean="0"/>
              <a:t>decir, mediante ceros </a:t>
            </a:r>
            <a:r>
              <a:rPr lang="es-MX" sz="2000" dirty="0"/>
              <a:t>(0) y unos (1).</a:t>
            </a:r>
          </a:p>
        </p:txBody>
      </p:sp>
    </p:spTree>
    <p:extLst>
      <p:ext uri="{BB962C8B-B14F-4D97-AF65-F5344CB8AC3E}">
        <p14:creationId xmlns:p14="http://schemas.microsoft.com/office/powerpoint/2010/main" val="660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De los bits a los </a:t>
            </a:r>
            <a:r>
              <a:rPr lang="es-MX" sz="2800" dirty="0" err="1"/>
              <a:t>yottabytes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/>
              <a:t>La información digital es numérica por naturaleza. Todo texto, imagen, sonido, video </a:t>
            </a:r>
            <a:r>
              <a:rPr lang="es-MX" sz="2000" dirty="0" smtClean="0"/>
              <a:t>u otro </a:t>
            </a:r>
            <a:r>
              <a:rPr lang="es-MX" sz="2000" dirty="0"/>
              <a:t>formato es codificado o representado mediante un gran conjunto de unos y ceros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r>
              <a:rPr lang="es-MX" sz="2000" dirty="0"/>
              <a:t>BYTE: </a:t>
            </a:r>
            <a:r>
              <a:rPr lang="es-MX" sz="2000" dirty="0" smtClean="0"/>
              <a:t>es una </a:t>
            </a:r>
            <a:r>
              <a:rPr lang="es-MX" sz="2000" dirty="0"/>
              <a:t>secuencia o </a:t>
            </a:r>
            <a:r>
              <a:rPr lang="es-MX" sz="2000" dirty="0" smtClean="0"/>
              <a:t>conjunto formado </a:t>
            </a:r>
            <a:r>
              <a:rPr lang="es-MX" sz="2000" dirty="0"/>
              <a:t>por de 8 bits </a:t>
            </a:r>
            <a:r>
              <a:rPr lang="es-MX" sz="2000" dirty="0" smtClean="0"/>
              <a:t>consecutivos, unidad </a:t>
            </a:r>
            <a:r>
              <a:rPr lang="es-MX" sz="2000" dirty="0"/>
              <a:t>que se obtiene debido a la arquitectura </a:t>
            </a:r>
            <a:r>
              <a:rPr lang="es-MX" sz="2000" dirty="0" smtClean="0"/>
              <a:t>que emplean </a:t>
            </a:r>
            <a:r>
              <a:rPr lang="es-MX" sz="2000" dirty="0"/>
              <a:t>los procesadores con múltiplos de 8 bits, teniendo entonces una conversión </a:t>
            </a:r>
            <a:r>
              <a:rPr lang="es-MX" sz="2000" dirty="0" smtClean="0"/>
              <a:t>acorde a </a:t>
            </a:r>
            <a:r>
              <a:rPr lang="es-MX" sz="2000" dirty="0"/>
              <a:t>sus múltiplos, obteniendo la progresión aritmética que se muestra en la siguiente tabla</a:t>
            </a:r>
            <a:r>
              <a:rPr lang="es-MX" sz="2000" dirty="0" smtClean="0"/>
              <a:t>:</a:t>
            </a:r>
          </a:p>
          <a:p>
            <a:pPr marL="0" indent="0" algn="just">
              <a:buNone/>
            </a:pPr>
            <a:endParaRPr lang="es-MX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568" y="3789040"/>
            <a:ext cx="6392863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8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d5b6daf3bfb162b0591fba98b9e46cf0ad4e49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2351</Words>
  <Application>Microsoft Office PowerPoint</Application>
  <PresentationFormat>Presentación en pantalla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Tema de Office</vt:lpstr>
      <vt:lpstr>TECNOLOGÍAS DE LA INFORMACIÓN Ángel Gutiérrez González </vt:lpstr>
      <vt:lpstr>Presentación de PowerPoint</vt:lpstr>
      <vt:lpstr> 1. 1 Datos e información, conceptos e importancia </vt:lpstr>
      <vt:lpstr>Presentación de PowerPoint</vt:lpstr>
      <vt:lpstr>Información</vt:lpstr>
      <vt:lpstr>Código</vt:lpstr>
      <vt:lpstr>Presentación de PowerPoint</vt:lpstr>
      <vt:lpstr>Representación de datos</vt:lpstr>
      <vt:lpstr>De los bits a los yottabytes</vt:lpstr>
      <vt:lpstr>Big Data</vt:lpstr>
      <vt:lpstr>Tipos de códigos</vt:lpstr>
      <vt:lpstr>Compresión de datos</vt:lpstr>
      <vt:lpstr>Tipos de datos</vt:lpstr>
      <vt:lpstr>El mundo digital</vt:lpstr>
      <vt:lpstr>La revolución digital</vt:lpstr>
      <vt:lpstr>Las redes</vt:lpstr>
      <vt:lpstr>Ciudad digital</vt:lpstr>
      <vt:lpstr>Presentación de PowerPoint</vt:lpstr>
      <vt:lpstr>La sociedad digital</vt:lpstr>
      <vt:lpstr>Fuentes de información en las organizaciones y sus problemas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TECNOLOGÍAS DE LA INFORMACIÓN Ángel Gutiérrez González </dc:title>
  <dc:creator>user</dc:creator>
  <cp:lastModifiedBy>hvela</cp:lastModifiedBy>
  <cp:revision>31</cp:revision>
  <dcterms:created xsi:type="dcterms:W3CDTF">2016-09-28T20:20:20Z</dcterms:created>
  <dcterms:modified xsi:type="dcterms:W3CDTF">2016-11-18T15:51:06Z</dcterms:modified>
</cp:coreProperties>
</file>