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 id="270" r:id="rId14"/>
    <p:sldId id="271" r:id="rId15"/>
    <p:sldId id="272" r:id="rId16"/>
    <p:sldId id="277" r:id="rId17"/>
    <p:sldId id="273" r:id="rId18"/>
    <p:sldId id="274" r:id="rId19"/>
    <p:sldId id="275" r:id="rId20"/>
    <p:sldId id="276" r:id="rId21"/>
  </p:sldIdLst>
  <p:sldSz cx="9144000" cy="6858000" type="screen4x3"/>
  <p:notesSz cx="6858000" cy="9144000"/>
  <p:custDataLst>
    <p:tags r:id="rId22"/>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554025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42245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353890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996728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2700979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484014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398093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84697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252271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417275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219CE1-ED46-41A9-BAB2-95B1A6101588}" type="datetimeFigureOut">
              <a:rPr lang="es-MX" smtClean="0"/>
              <a:t>18/11/2016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EF4D3B5-412D-4894-95AB-CCD9AFAFAF20}" type="slidenum">
              <a:rPr lang="es-MX" smtClean="0"/>
              <a:t>‹Nº›</a:t>
            </a:fld>
            <a:endParaRPr lang="es-MX"/>
          </a:p>
        </p:txBody>
      </p:sp>
    </p:spTree>
    <p:extLst>
      <p:ext uri="{BB962C8B-B14F-4D97-AF65-F5344CB8AC3E}">
        <p14:creationId xmlns:p14="http://schemas.microsoft.com/office/powerpoint/2010/main" val="111295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19CE1-ED46-41A9-BAB2-95B1A6101588}" type="datetimeFigureOut">
              <a:rPr lang="es-MX" smtClean="0"/>
              <a:t>18/11/2016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4D3B5-412D-4894-95AB-CCD9AFAFAF20}" type="slidenum">
              <a:rPr lang="es-MX" smtClean="0"/>
              <a:t>‹Nº›</a:t>
            </a:fld>
            <a:endParaRPr lang="es-MX"/>
          </a:p>
        </p:txBody>
      </p:sp>
    </p:spTree>
    <p:extLst>
      <p:ext uri="{BB962C8B-B14F-4D97-AF65-F5344CB8AC3E}">
        <p14:creationId xmlns:p14="http://schemas.microsoft.com/office/powerpoint/2010/main" val="182257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556792"/>
            <a:ext cx="8208912" cy="2954759"/>
          </a:xfrm>
        </p:spPr>
        <p:txBody>
          <a:bodyPr>
            <a:normAutofit/>
          </a:bodyPr>
          <a:lstStyle/>
          <a:p>
            <a:r>
              <a:rPr lang="es-MX" sz="4000" dirty="0" smtClean="0"/>
              <a:t>Capítulo 3</a:t>
            </a:r>
            <a:br>
              <a:rPr lang="es-MX" sz="4000" dirty="0" smtClean="0"/>
            </a:br>
            <a:r>
              <a:rPr lang="es-MX" sz="4000" dirty="0" smtClean="0"/>
              <a:t>Construcción</a:t>
            </a:r>
            <a:r>
              <a:rPr lang="es-MX" sz="4000" dirty="0"/>
              <a:t> </a:t>
            </a:r>
            <a:r>
              <a:rPr lang="es-MX" sz="4000" dirty="0" smtClean="0"/>
              <a:t>de Sistemas de Información </a:t>
            </a:r>
            <a:br>
              <a:rPr lang="es-MX" sz="4000" dirty="0" smtClean="0"/>
            </a:br>
            <a:r>
              <a:rPr lang="es-MX" sz="4000" dirty="0" smtClean="0"/>
              <a:t>en las Organizaciones</a:t>
            </a:r>
            <a:endParaRPr lang="es-MX" sz="4000" dirty="0"/>
          </a:p>
        </p:txBody>
      </p:sp>
    </p:spTree>
    <p:extLst>
      <p:ext uri="{BB962C8B-B14F-4D97-AF65-F5344CB8AC3E}">
        <p14:creationId xmlns:p14="http://schemas.microsoft.com/office/powerpoint/2010/main" val="1569044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Modelos para el desarrollo </a:t>
            </a:r>
            <a:br>
              <a:rPr lang="es-MX" sz="2800" dirty="0" smtClean="0"/>
            </a:br>
            <a:r>
              <a:rPr lang="es-MX" sz="2800" dirty="0" smtClean="0"/>
              <a:t>de sistemas de información</a:t>
            </a:r>
            <a:endParaRPr lang="es-MX" sz="2800" dirty="0"/>
          </a:p>
        </p:txBody>
      </p:sp>
      <p:sp>
        <p:nvSpPr>
          <p:cNvPr id="3" name="2 Marcador de contenido"/>
          <p:cNvSpPr>
            <a:spLocks noGrp="1"/>
          </p:cNvSpPr>
          <p:nvPr>
            <p:ph idx="1"/>
          </p:nvPr>
        </p:nvSpPr>
        <p:spPr>
          <a:xfrm>
            <a:off x="457200" y="1783357"/>
            <a:ext cx="8229600" cy="4525963"/>
          </a:xfrm>
        </p:spPr>
        <p:txBody>
          <a:bodyPr>
            <a:normAutofit/>
          </a:bodyPr>
          <a:lstStyle/>
          <a:p>
            <a:pPr marL="0" indent="0" algn="ctr">
              <a:buNone/>
            </a:pPr>
            <a:r>
              <a:rPr lang="es-MX" sz="2000" dirty="0" smtClean="0"/>
              <a:t>Modelo de cascada (</a:t>
            </a:r>
            <a:r>
              <a:rPr lang="es-MX" sz="2000" dirty="0" err="1" smtClean="0"/>
              <a:t>Bennington</a:t>
            </a:r>
            <a:r>
              <a:rPr lang="es-MX" sz="2000" dirty="0" smtClean="0"/>
              <a:t>, 1956)</a:t>
            </a:r>
          </a:p>
          <a:p>
            <a:pPr marL="0" indent="0">
              <a:buNone/>
            </a:pPr>
            <a:endParaRPr lang="es-MX"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1394" y="2445221"/>
            <a:ext cx="6076950"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750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Modelo en V</a:t>
            </a:r>
            <a:endParaRPr lang="es-MX" sz="2800"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6868" y="1600200"/>
            <a:ext cx="69102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341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Modelo incremental o iterativo</a:t>
            </a:r>
            <a:endParaRPr lang="es-MX" sz="2800"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60409"/>
            <a:ext cx="8229600" cy="3805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4064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a:bodyPr>
          <a:lstStyle/>
          <a:p>
            <a:r>
              <a:rPr lang="es-MX" sz="2800" dirty="0" smtClean="0"/>
              <a:t>Modelo espiral (</a:t>
            </a:r>
            <a:r>
              <a:rPr lang="es-MX" sz="2800" dirty="0" err="1" smtClean="0"/>
              <a:t>Boehm</a:t>
            </a:r>
            <a:r>
              <a:rPr lang="es-MX" sz="2800" dirty="0" smtClean="0"/>
              <a:t>, 1988)</a:t>
            </a:r>
            <a:endParaRPr lang="es-MX" sz="2800"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8325" y="1997544"/>
            <a:ext cx="4627350" cy="3731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224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Modelo de prototipos (</a:t>
            </a:r>
            <a:r>
              <a:rPr lang="es-MX" sz="2800" dirty="0" err="1" smtClean="0"/>
              <a:t>Gomaa</a:t>
            </a:r>
            <a:r>
              <a:rPr lang="es-MX" sz="2800" dirty="0" smtClean="0"/>
              <a:t>, 1984)</a:t>
            </a:r>
            <a:endParaRPr lang="es-MX" sz="2800"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8562" y="1600200"/>
            <a:ext cx="784687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4194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41784"/>
            <a:ext cx="8229600" cy="1143000"/>
          </a:xfrm>
        </p:spPr>
        <p:txBody>
          <a:bodyPr>
            <a:normAutofit/>
          </a:bodyPr>
          <a:lstStyle/>
          <a:p>
            <a:r>
              <a:rPr lang="es-MX" sz="2000" dirty="0" smtClean="0"/>
              <a:t>Metodologías para el desarrollo </a:t>
            </a:r>
            <a:br>
              <a:rPr lang="es-MX" sz="2000" dirty="0" smtClean="0"/>
            </a:br>
            <a:r>
              <a:rPr lang="es-MX" sz="2000" dirty="0" smtClean="0"/>
              <a:t>de sistemas de información</a:t>
            </a:r>
            <a:endParaRPr lang="es-MX" sz="2000" dirty="0"/>
          </a:p>
        </p:txBody>
      </p:sp>
      <p:sp>
        <p:nvSpPr>
          <p:cNvPr id="3" name="2 Marcador de contenido"/>
          <p:cNvSpPr>
            <a:spLocks noGrp="1"/>
          </p:cNvSpPr>
          <p:nvPr>
            <p:ph idx="1"/>
          </p:nvPr>
        </p:nvSpPr>
        <p:spPr>
          <a:xfrm>
            <a:off x="457200" y="1340768"/>
            <a:ext cx="8229600" cy="5256584"/>
          </a:xfrm>
        </p:spPr>
        <p:txBody>
          <a:bodyPr>
            <a:normAutofit/>
          </a:bodyPr>
          <a:lstStyle/>
          <a:p>
            <a:pPr marL="0" indent="0" algn="just">
              <a:buNone/>
            </a:pPr>
            <a:r>
              <a:rPr lang="es-MX" sz="1800" dirty="0" smtClean="0"/>
              <a:t>Metodología de </a:t>
            </a:r>
            <a:r>
              <a:rPr lang="es-MX" sz="1800" dirty="0" err="1" smtClean="0"/>
              <a:t>Yourdon</a:t>
            </a:r>
            <a:r>
              <a:rPr lang="es-MX" sz="1800" dirty="0" smtClean="0"/>
              <a:t>/</a:t>
            </a:r>
            <a:r>
              <a:rPr lang="es-MX" sz="1800" dirty="0" err="1" smtClean="0"/>
              <a:t>Constantine</a:t>
            </a:r>
            <a:r>
              <a:rPr lang="es-MX" sz="1800" dirty="0" smtClean="0"/>
              <a:t>/Myers (1975)</a:t>
            </a:r>
          </a:p>
          <a:p>
            <a:pPr marL="0" indent="0" algn="just">
              <a:buNone/>
            </a:pPr>
            <a:r>
              <a:rPr lang="es-MX" sz="1800" dirty="0"/>
              <a:t>Metodología de Gane y </a:t>
            </a:r>
            <a:r>
              <a:rPr lang="es-MX" sz="1800" dirty="0" err="1"/>
              <a:t>Sarson</a:t>
            </a:r>
            <a:r>
              <a:rPr lang="es-MX" sz="1800" dirty="0"/>
              <a:t> (1977</a:t>
            </a:r>
            <a:r>
              <a:rPr lang="es-MX" sz="1800" dirty="0" smtClean="0"/>
              <a:t>)</a:t>
            </a:r>
          </a:p>
          <a:p>
            <a:pPr marL="0" indent="0" algn="just">
              <a:buNone/>
            </a:pPr>
            <a:r>
              <a:rPr lang="es-MX" sz="1800" dirty="0" smtClean="0"/>
              <a:t>Metodología </a:t>
            </a:r>
            <a:r>
              <a:rPr lang="es-MX" sz="1800" dirty="0"/>
              <a:t>MERISE (1977, 1978</a:t>
            </a:r>
            <a:r>
              <a:rPr lang="es-MX" sz="1800" dirty="0" smtClean="0"/>
              <a:t>)</a:t>
            </a:r>
          </a:p>
          <a:p>
            <a:pPr marL="0" indent="0" algn="just">
              <a:buNone/>
            </a:pPr>
            <a:r>
              <a:rPr lang="es-MX" sz="1800" dirty="0" smtClean="0"/>
              <a:t>Metodología de </a:t>
            </a:r>
            <a:r>
              <a:rPr lang="es-MX" sz="1800" dirty="0" err="1" smtClean="0"/>
              <a:t>DeMarco</a:t>
            </a:r>
            <a:r>
              <a:rPr lang="es-MX" sz="1800" dirty="0" smtClean="0"/>
              <a:t> (1978): estructurada y orientada a procesos</a:t>
            </a:r>
          </a:p>
          <a:p>
            <a:pPr marL="0" indent="0" algn="just">
              <a:buNone/>
            </a:pPr>
            <a:r>
              <a:rPr lang="es-MX" sz="1800" dirty="0" smtClean="0"/>
              <a:t>Método </a:t>
            </a:r>
            <a:r>
              <a:rPr lang="es-MX" sz="1800" dirty="0" smtClean="0"/>
              <a:t>estructurado </a:t>
            </a:r>
            <a:r>
              <a:rPr lang="es-MX" sz="1800" dirty="0" smtClean="0"/>
              <a:t>de análisis y diseño de sistemas (SSADM, </a:t>
            </a:r>
            <a:r>
              <a:rPr lang="es-MX" sz="1800" i="1" dirty="0" err="1" smtClean="0"/>
              <a:t>Structured</a:t>
            </a:r>
            <a:endParaRPr lang="es-MX" sz="1800" i="1" dirty="0" smtClean="0"/>
          </a:p>
          <a:p>
            <a:pPr marL="0" indent="0" algn="just">
              <a:buNone/>
            </a:pPr>
            <a:r>
              <a:rPr lang="es-MX" sz="1800" i="1" dirty="0" err="1" smtClean="0"/>
              <a:t>System</a:t>
            </a:r>
            <a:r>
              <a:rPr lang="es-MX" sz="1800" i="1" dirty="0" smtClean="0"/>
              <a:t> </a:t>
            </a:r>
            <a:r>
              <a:rPr lang="es-MX" sz="1800" i="1" dirty="0" err="1" smtClean="0"/>
              <a:t>Analysis</a:t>
            </a:r>
            <a:r>
              <a:rPr lang="es-MX" sz="1800" i="1" dirty="0" smtClean="0"/>
              <a:t> </a:t>
            </a:r>
            <a:r>
              <a:rPr lang="es-MX" sz="1800" i="1" dirty="0" err="1" smtClean="0"/>
              <a:t>Design</a:t>
            </a:r>
            <a:r>
              <a:rPr lang="es-MX" sz="1800" i="1" dirty="0" smtClean="0"/>
              <a:t> </a:t>
            </a:r>
            <a:r>
              <a:rPr lang="es-MX" sz="1800" i="1" dirty="0" err="1" smtClean="0"/>
              <a:t>Method</a:t>
            </a:r>
            <a:r>
              <a:rPr lang="es-MX" sz="1800" dirty="0" smtClean="0"/>
              <a:t>, 1990, Versión 4)</a:t>
            </a:r>
          </a:p>
          <a:p>
            <a:pPr marL="0" indent="0" algn="just">
              <a:buNone/>
            </a:pPr>
            <a:r>
              <a:rPr lang="es-MX" sz="1800" dirty="0" smtClean="0"/>
              <a:t>Metodología </a:t>
            </a:r>
            <a:r>
              <a:rPr lang="es-MX" sz="1800" dirty="0"/>
              <a:t>Métrica (2000, Versión 3</a:t>
            </a:r>
            <a:r>
              <a:rPr lang="es-MX" sz="1800" dirty="0" smtClean="0"/>
              <a:t>)</a:t>
            </a:r>
          </a:p>
          <a:p>
            <a:pPr marL="0" indent="0" algn="just">
              <a:buNone/>
            </a:pPr>
            <a:r>
              <a:rPr lang="es-MX" sz="1800" dirty="0"/>
              <a:t>Metodología de </a:t>
            </a:r>
            <a:r>
              <a:rPr lang="es-MX" sz="1800" dirty="0" err="1"/>
              <a:t>Murdick</a:t>
            </a:r>
            <a:r>
              <a:rPr lang="es-MX" sz="1800" dirty="0"/>
              <a:t> y Ross (1994</a:t>
            </a:r>
            <a:r>
              <a:rPr lang="es-MX" sz="1800" dirty="0" smtClean="0"/>
              <a:t>)</a:t>
            </a:r>
          </a:p>
          <a:p>
            <a:pPr marL="0" indent="0" algn="just">
              <a:buNone/>
            </a:pPr>
            <a:r>
              <a:rPr lang="es-MX" sz="1800" dirty="0"/>
              <a:t>Metodología de desarrollo rápido de aplicaciones (RAD, </a:t>
            </a:r>
            <a:r>
              <a:rPr lang="es-MX" sz="1800" i="1" dirty="0"/>
              <a:t>Rapid </a:t>
            </a:r>
            <a:r>
              <a:rPr lang="es-MX" sz="1800" i="1" dirty="0" err="1" smtClean="0"/>
              <a:t>Application</a:t>
            </a:r>
            <a:r>
              <a:rPr lang="es-MX" sz="1800" i="1" dirty="0" smtClean="0"/>
              <a:t> </a:t>
            </a:r>
            <a:r>
              <a:rPr lang="es-MX" sz="1800" i="1" dirty="0" err="1" smtClean="0"/>
              <a:t>Development</a:t>
            </a:r>
            <a:r>
              <a:rPr lang="es-MX" sz="1800" dirty="0"/>
              <a:t>)</a:t>
            </a:r>
            <a:endParaRPr lang="es-MX" sz="1800" dirty="0" smtClean="0"/>
          </a:p>
          <a:p>
            <a:pPr marL="0" indent="0" algn="just">
              <a:buNone/>
            </a:pPr>
            <a:r>
              <a:rPr lang="es-MX" sz="1800" dirty="0" smtClean="0"/>
              <a:t>Metodologías orientadas a datos jerárquicos</a:t>
            </a:r>
          </a:p>
          <a:p>
            <a:pPr marL="0" indent="0" algn="just">
              <a:buNone/>
            </a:pPr>
            <a:r>
              <a:rPr lang="es-MX" sz="1800" dirty="0" smtClean="0"/>
              <a:t>Metodologías </a:t>
            </a:r>
            <a:r>
              <a:rPr lang="es-MX" sz="1800" dirty="0"/>
              <a:t>orientadas a datos no jerárquicos (ingeniería de la información</a:t>
            </a:r>
            <a:r>
              <a:rPr lang="es-MX" sz="1800" dirty="0" smtClean="0"/>
              <a:t>)</a:t>
            </a:r>
          </a:p>
          <a:p>
            <a:pPr marL="0" indent="0" algn="just">
              <a:buNone/>
            </a:pPr>
            <a:r>
              <a:rPr lang="es-MX" sz="1800" dirty="0" smtClean="0"/>
              <a:t>Metodologías orientadas a objetos (OMT, </a:t>
            </a:r>
            <a:r>
              <a:rPr lang="es-MX" sz="1800" i="1" dirty="0" err="1" smtClean="0"/>
              <a:t>Object</a:t>
            </a:r>
            <a:r>
              <a:rPr lang="es-MX" sz="1800" i="1" dirty="0" smtClean="0"/>
              <a:t> </a:t>
            </a:r>
            <a:r>
              <a:rPr lang="es-MX" sz="1800" i="1" dirty="0" err="1" smtClean="0"/>
              <a:t>Modeling</a:t>
            </a:r>
            <a:r>
              <a:rPr lang="es-MX" sz="1800" i="1" dirty="0" smtClean="0"/>
              <a:t> </a:t>
            </a:r>
            <a:r>
              <a:rPr lang="es-MX" sz="1800" i="1" dirty="0" err="1" smtClean="0"/>
              <a:t>Technique</a:t>
            </a:r>
            <a:r>
              <a:rPr lang="es-MX" sz="1800" dirty="0" smtClean="0"/>
              <a:t>)</a:t>
            </a:r>
          </a:p>
          <a:p>
            <a:pPr marL="0" indent="0" algn="just">
              <a:buNone/>
            </a:pPr>
            <a:r>
              <a:rPr lang="es-MX" sz="1800" dirty="0" smtClean="0"/>
              <a:t>Metodologías para sistemas de tiempo real</a:t>
            </a:r>
          </a:p>
          <a:p>
            <a:pPr marL="0" indent="0" algn="just">
              <a:buNone/>
            </a:pPr>
            <a:r>
              <a:rPr lang="es-MX" sz="1800" dirty="0" smtClean="0"/>
              <a:t>Metodología RUP (</a:t>
            </a:r>
            <a:r>
              <a:rPr lang="es-MX" sz="1800" i="1" dirty="0" err="1" smtClean="0"/>
              <a:t>Rational</a:t>
            </a:r>
            <a:r>
              <a:rPr lang="es-MX" sz="1800" i="1" dirty="0" smtClean="0"/>
              <a:t> </a:t>
            </a:r>
            <a:r>
              <a:rPr lang="es-MX" sz="1800" i="1" dirty="0" err="1" smtClean="0"/>
              <a:t>Unified</a:t>
            </a:r>
            <a:r>
              <a:rPr lang="es-MX" sz="1800" i="1" dirty="0" smtClean="0"/>
              <a:t> </a:t>
            </a:r>
            <a:r>
              <a:rPr lang="es-MX" sz="1800" i="1" dirty="0" err="1" smtClean="0"/>
              <a:t>Process</a:t>
            </a:r>
            <a:r>
              <a:rPr lang="es-MX" sz="1800" dirty="0" smtClean="0"/>
              <a:t>)</a:t>
            </a:r>
          </a:p>
          <a:p>
            <a:pPr marL="0" indent="0">
              <a:buNone/>
            </a:pPr>
            <a:endParaRPr lang="es-MX" sz="2000" dirty="0" smtClean="0"/>
          </a:p>
        </p:txBody>
      </p:sp>
    </p:spTree>
    <p:extLst>
      <p:ext uri="{BB962C8B-B14F-4D97-AF65-F5344CB8AC3E}">
        <p14:creationId xmlns:p14="http://schemas.microsoft.com/office/powerpoint/2010/main" val="4063226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620688"/>
            <a:ext cx="6995120" cy="5760640"/>
          </a:xfrm>
        </p:spPr>
        <p:txBody>
          <a:bodyPr>
            <a:normAutofit/>
          </a:bodyPr>
          <a:lstStyle/>
          <a:p>
            <a:pPr marL="0" indent="0" algn="ctr">
              <a:buNone/>
            </a:pPr>
            <a:r>
              <a:rPr lang="es-MX" sz="2800" b="1" dirty="0" smtClean="0"/>
              <a:t>Lenguaje unificado de modelado </a:t>
            </a:r>
            <a:br>
              <a:rPr lang="es-MX" sz="2800" b="1" dirty="0" smtClean="0"/>
            </a:br>
            <a:r>
              <a:rPr lang="es-MX" sz="2800" b="1" dirty="0" smtClean="0"/>
              <a:t>(UML, </a:t>
            </a:r>
            <a:r>
              <a:rPr lang="es-MX" sz="2800" b="1" i="1" dirty="0" err="1" smtClean="0"/>
              <a:t>Unified</a:t>
            </a:r>
            <a:r>
              <a:rPr lang="es-MX" sz="2800" b="1" i="1" dirty="0" smtClean="0"/>
              <a:t> </a:t>
            </a:r>
            <a:r>
              <a:rPr lang="es-MX" sz="2800" b="1" i="1" dirty="0" err="1" smtClean="0"/>
              <a:t>Modeling</a:t>
            </a:r>
            <a:r>
              <a:rPr lang="es-MX" sz="2800" b="1" i="1" dirty="0" smtClean="0"/>
              <a:t> </a:t>
            </a:r>
            <a:r>
              <a:rPr lang="es-MX" sz="2800" b="1" i="1" dirty="0" err="1" smtClean="0"/>
              <a:t>Language</a:t>
            </a:r>
            <a:r>
              <a:rPr lang="es-MX" sz="2800" b="1" dirty="0" smtClean="0"/>
              <a:t>)</a:t>
            </a:r>
          </a:p>
          <a:p>
            <a:pPr marL="0" indent="0" algn="just">
              <a:buNone/>
            </a:pPr>
            <a:endParaRPr lang="es-MX" sz="2000" dirty="0" smtClean="0"/>
          </a:p>
          <a:p>
            <a:pPr marL="0" indent="0" algn="just">
              <a:buNone/>
            </a:pPr>
            <a:r>
              <a:rPr lang="es-MX" sz="2000" dirty="0" smtClean="0"/>
              <a:t>Esta metodología concilia las diferencias entre la visión de tiempo real y la de sistemas orientados a objetos. También define un nivel de abstracción adecuado para los elementos de modelado del comportamiento de tiempo real. Es un lenguaje gráfico para visualizar, especificar, construir y documentar sistemas. Considera los siguientes aspectos conceptuales: procesos de negocio, funciones del sistema, expresiones de lenguajes de programación, esquemas de bases de datos y componentes reutilizables. En él se diagrama la realidad de una utilización en un requerimiento y cuenta con varios tipos de diagramas que muestran aspectos de las entidades representadas. </a:t>
            </a:r>
          </a:p>
        </p:txBody>
      </p:sp>
    </p:spTree>
    <p:extLst>
      <p:ext uri="{BB962C8B-B14F-4D97-AF65-F5344CB8AC3E}">
        <p14:creationId xmlns:p14="http://schemas.microsoft.com/office/powerpoint/2010/main" val="4233075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
            </a:r>
            <a:br>
              <a:rPr lang="es-MX" sz="2800" dirty="0" smtClean="0"/>
            </a:br>
            <a:endParaRPr lang="es-MX" sz="2800" dirty="0"/>
          </a:p>
        </p:txBody>
      </p:sp>
      <p:sp>
        <p:nvSpPr>
          <p:cNvPr id="3" name="2 Marcador de contenido"/>
          <p:cNvSpPr>
            <a:spLocks noGrp="1"/>
          </p:cNvSpPr>
          <p:nvPr>
            <p:ph idx="1"/>
          </p:nvPr>
        </p:nvSpPr>
        <p:spPr>
          <a:xfrm>
            <a:off x="457200" y="548680"/>
            <a:ext cx="8229600" cy="5577483"/>
          </a:xfrm>
        </p:spPr>
        <p:txBody>
          <a:bodyPr>
            <a:normAutofit/>
          </a:bodyPr>
          <a:lstStyle/>
          <a:p>
            <a:pPr marL="0" indent="0">
              <a:buNone/>
            </a:pPr>
            <a:r>
              <a:rPr lang="es-MX" sz="2000" dirty="0" smtClean="0"/>
              <a:t>Los siguientes tipos de diagramas facilitan modelar el problema y su posible solución:</a:t>
            </a:r>
          </a:p>
          <a:p>
            <a:r>
              <a:rPr lang="es-MX" sz="2000" dirty="0" smtClean="0"/>
              <a:t>Diagrama </a:t>
            </a:r>
            <a:r>
              <a:rPr lang="es-MX" sz="2000" dirty="0"/>
              <a:t>de casos de uso</a:t>
            </a:r>
          </a:p>
          <a:p>
            <a:r>
              <a:rPr lang="es-MX" sz="2000" dirty="0" smtClean="0"/>
              <a:t>Diagrama </a:t>
            </a:r>
            <a:r>
              <a:rPr lang="es-MX" sz="2000" dirty="0"/>
              <a:t>de secuencia</a:t>
            </a:r>
          </a:p>
          <a:p>
            <a:r>
              <a:rPr lang="es-MX" sz="2000" dirty="0" smtClean="0"/>
              <a:t>Diagrama </a:t>
            </a:r>
            <a:r>
              <a:rPr lang="es-MX" sz="2000" dirty="0"/>
              <a:t>de colaboración</a:t>
            </a:r>
          </a:p>
          <a:p>
            <a:r>
              <a:rPr lang="es-MX" sz="2000" dirty="0" smtClean="0"/>
              <a:t>Diagrama </a:t>
            </a:r>
            <a:r>
              <a:rPr lang="es-MX" sz="2000" dirty="0"/>
              <a:t>de objeto</a:t>
            </a:r>
          </a:p>
          <a:p>
            <a:r>
              <a:rPr lang="es-MX" sz="2000" dirty="0" smtClean="0"/>
              <a:t>Diagrama </a:t>
            </a:r>
            <a:r>
              <a:rPr lang="es-MX" sz="2000" dirty="0"/>
              <a:t>de clase</a:t>
            </a:r>
          </a:p>
          <a:p>
            <a:r>
              <a:rPr lang="es-MX" sz="2000" dirty="0" smtClean="0"/>
              <a:t>Diagrama </a:t>
            </a:r>
            <a:r>
              <a:rPr lang="es-MX" sz="2000" dirty="0"/>
              <a:t>de estado</a:t>
            </a:r>
          </a:p>
          <a:p>
            <a:r>
              <a:rPr lang="es-MX" sz="2000" dirty="0" smtClean="0"/>
              <a:t>Diagrama </a:t>
            </a:r>
            <a:r>
              <a:rPr lang="es-MX" sz="2000" dirty="0"/>
              <a:t>de actividad</a:t>
            </a:r>
          </a:p>
          <a:p>
            <a:r>
              <a:rPr lang="es-MX" sz="2000" dirty="0" smtClean="0"/>
              <a:t>Diagrama </a:t>
            </a:r>
            <a:r>
              <a:rPr lang="es-MX" sz="2000" dirty="0"/>
              <a:t>de despliegue</a:t>
            </a:r>
          </a:p>
          <a:p>
            <a:r>
              <a:rPr lang="es-MX" sz="2000" dirty="0" smtClean="0"/>
              <a:t>Diagrama </a:t>
            </a:r>
            <a:r>
              <a:rPr lang="es-MX" sz="2000" dirty="0"/>
              <a:t>de componente</a:t>
            </a:r>
            <a:endParaRPr lang="es-MX" sz="2000" dirty="0" smtClean="0"/>
          </a:p>
          <a:p>
            <a:pPr marL="0" indent="0">
              <a:buNone/>
            </a:pPr>
            <a:endParaRPr lang="es-MX" sz="2000" dirty="0" smtClean="0"/>
          </a:p>
          <a:p>
            <a:pPr marL="0" indent="0">
              <a:buNone/>
            </a:pPr>
            <a:r>
              <a:rPr lang="es-MX" sz="2000" dirty="0" smtClean="0"/>
              <a:t>Metodología para el desarrollo de sistemas de información Web (WIS)</a:t>
            </a:r>
          </a:p>
          <a:p>
            <a:pPr marL="0" indent="0">
              <a:buNone/>
            </a:pPr>
            <a:r>
              <a:rPr lang="es-MX" sz="2000" dirty="0" smtClean="0"/>
              <a:t>Metodología OOHDM (</a:t>
            </a:r>
            <a:r>
              <a:rPr lang="es-MX" sz="2000" i="1" dirty="0" err="1" smtClean="0"/>
              <a:t>Object-Oriented</a:t>
            </a:r>
            <a:r>
              <a:rPr lang="es-MX" sz="2000" i="1" dirty="0" smtClean="0"/>
              <a:t> </a:t>
            </a:r>
            <a:r>
              <a:rPr lang="es-MX" sz="2000" i="1" dirty="0" err="1" smtClean="0"/>
              <a:t>Hypermedia</a:t>
            </a:r>
            <a:r>
              <a:rPr lang="es-MX" sz="2000" i="1" dirty="0" smtClean="0"/>
              <a:t> </a:t>
            </a:r>
            <a:r>
              <a:rPr lang="es-MX" sz="2000" i="1" dirty="0" err="1" smtClean="0"/>
              <a:t>Design</a:t>
            </a:r>
            <a:r>
              <a:rPr lang="es-MX" sz="2000" i="1" dirty="0" smtClean="0"/>
              <a:t> </a:t>
            </a:r>
            <a:r>
              <a:rPr lang="es-MX" sz="2000" i="1" dirty="0" err="1" smtClean="0"/>
              <a:t>Methodology</a:t>
            </a:r>
            <a:r>
              <a:rPr lang="es-MX" sz="2000" dirty="0" smtClean="0"/>
              <a:t>)</a:t>
            </a:r>
          </a:p>
          <a:p>
            <a:pPr marL="0" indent="0">
              <a:buNone/>
            </a:pPr>
            <a:endParaRPr lang="es-MX" sz="2000" dirty="0"/>
          </a:p>
        </p:txBody>
      </p:sp>
    </p:spTree>
    <p:extLst>
      <p:ext uri="{BB962C8B-B14F-4D97-AF65-F5344CB8AC3E}">
        <p14:creationId xmlns:p14="http://schemas.microsoft.com/office/powerpoint/2010/main" val="2418710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Metodologías ágiles </a:t>
            </a:r>
            <a:br>
              <a:rPr lang="es-MX" sz="2800" dirty="0" smtClean="0"/>
            </a:br>
            <a:r>
              <a:rPr lang="es-MX" sz="2800" dirty="0" smtClean="0"/>
              <a:t>para el desarrollo de sistemas de información</a:t>
            </a:r>
            <a:endParaRPr lang="es-MX" sz="2800"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00808"/>
            <a:ext cx="8229600"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528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836712"/>
            <a:ext cx="6696744" cy="533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3135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13792"/>
            <a:ext cx="8229600" cy="1143000"/>
          </a:xfrm>
        </p:spPr>
        <p:txBody>
          <a:bodyPr>
            <a:normAutofit/>
          </a:bodyPr>
          <a:lstStyle/>
          <a:p>
            <a:r>
              <a:rPr lang="es-MX" sz="2800" dirty="0" smtClean="0"/>
              <a:t>Componentes principales de un sistema de información</a:t>
            </a:r>
            <a:endParaRPr lang="es-MX"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5" y="1600200"/>
            <a:ext cx="590465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1672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836712"/>
            <a:ext cx="7643192" cy="5328592"/>
          </a:xfrm>
        </p:spPr>
        <p:txBody>
          <a:bodyPr>
            <a:normAutofit lnSpcReduction="10000"/>
          </a:bodyPr>
          <a:lstStyle/>
          <a:p>
            <a:pPr marL="0" indent="0" algn="ctr">
              <a:buNone/>
            </a:pPr>
            <a:r>
              <a:rPr lang="es-MX" sz="2800" dirty="0" smtClean="0"/>
              <a:t>  3.3 Desarrollo de prototipos</a:t>
            </a:r>
          </a:p>
          <a:p>
            <a:pPr marL="0" indent="0" algn="ctr">
              <a:buNone/>
            </a:pPr>
            <a:r>
              <a:rPr lang="es-MX" sz="2800" dirty="0" smtClean="0"/>
              <a:t>de sistemas de información</a:t>
            </a:r>
          </a:p>
          <a:p>
            <a:pPr marL="0" indent="0" algn="just">
              <a:buNone/>
            </a:pPr>
            <a:endParaRPr lang="es-MX" sz="2000" dirty="0" smtClean="0"/>
          </a:p>
          <a:p>
            <a:pPr marL="0" indent="0" algn="just">
              <a:buNone/>
            </a:pPr>
            <a:r>
              <a:rPr lang="es-MX" sz="2000" b="1" dirty="0" smtClean="0"/>
              <a:t>Definición de prototipo</a:t>
            </a:r>
            <a:r>
              <a:rPr lang="es-MX" sz="2000" dirty="0" smtClean="0"/>
              <a:t>: es</a:t>
            </a:r>
            <a:r>
              <a:rPr lang="es-MX" sz="2000" dirty="0"/>
              <a:t> </a:t>
            </a:r>
            <a:r>
              <a:rPr lang="es-MX" sz="2000" dirty="0" smtClean="0"/>
              <a:t>la representación preliminar de un modelo futuro, operable, ampliable y modificable, que considera las características iniciales propuestas por el usuario, sin dejar de ser un modelo básico que tendrá que ser mejorado cada vez más. Es la primera versión o modelo de un producto, en este caso del sistema de información, que incorpora las características mínimas del producto final.</a:t>
            </a:r>
          </a:p>
          <a:p>
            <a:pPr marL="0" indent="0" algn="just">
              <a:buNone/>
            </a:pPr>
            <a:endParaRPr lang="es-MX" sz="2000" dirty="0"/>
          </a:p>
          <a:p>
            <a:pPr marL="0" indent="0" algn="just">
              <a:buNone/>
            </a:pPr>
            <a:r>
              <a:rPr lang="es-MX" sz="2000" dirty="0"/>
              <a:t>Los prototipos son fáciles de crear e implican bajos costos para explorar la factibilidad </a:t>
            </a:r>
            <a:r>
              <a:rPr lang="es-MX" sz="2000" dirty="0" smtClean="0"/>
              <a:t>del concepto </a:t>
            </a:r>
            <a:r>
              <a:rPr lang="es-MX" sz="2000" dirty="0"/>
              <a:t>preliminar. Pueden hacerse con una simple hoja de papel y materiales fáciles </a:t>
            </a:r>
            <a:r>
              <a:rPr lang="es-MX" sz="2000" dirty="0" smtClean="0"/>
              <a:t>de adquirir</a:t>
            </a:r>
            <a:r>
              <a:rPr lang="es-MX" sz="2000" dirty="0"/>
              <a:t>, con herramientas creadas para este fin o con la ayuda de un diseñador o </a:t>
            </a:r>
            <a:r>
              <a:rPr lang="es-MX" sz="2000" dirty="0" smtClean="0"/>
              <a:t>desarrollador profesional </a:t>
            </a:r>
            <a:r>
              <a:rPr lang="es-MX" sz="2000" dirty="0"/>
              <a:t>de prototipos. El objetivo del prototipo es tener una forma de </a:t>
            </a:r>
            <a:r>
              <a:rPr lang="es-MX" sz="2000" dirty="0" smtClean="0"/>
              <a:t>visualizar, mejorar </a:t>
            </a:r>
            <a:r>
              <a:rPr lang="es-MX" sz="2000" dirty="0"/>
              <a:t>y afinar un </a:t>
            </a:r>
            <a:r>
              <a:rPr lang="es-MX" sz="2000" dirty="0" smtClean="0"/>
              <a:t>producto.</a:t>
            </a:r>
            <a:endParaRPr lang="es-MX" sz="2000" dirty="0"/>
          </a:p>
        </p:txBody>
      </p:sp>
    </p:spTree>
    <p:extLst>
      <p:ext uri="{BB962C8B-B14F-4D97-AF65-F5344CB8AC3E}">
        <p14:creationId xmlns:p14="http://schemas.microsoft.com/office/powerpoint/2010/main" val="393954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76673"/>
            <a:ext cx="7772400" cy="936103"/>
          </a:xfrm>
        </p:spPr>
        <p:txBody>
          <a:bodyPr>
            <a:normAutofit/>
          </a:bodyPr>
          <a:lstStyle/>
          <a:p>
            <a:r>
              <a:rPr lang="es-MX" sz="2800" dirty="0"/>
              <a:t>D</a:t>
            </a:r>
            <a:r>
              <a:rPr lang="es-MX" sz="2800" dirty="0" smtClean="0"/>
              <a:t>efiniciones sobre los sistemas de información</a:t>
            </a:r>
            <a:endParaRPr lang="es-MX" sz="2800" dirty="0"/>
          </a:p>
        </p:txBody>
      </p:sp>
      <p:sp>
        <p:nvSpPr>
          <p:cNvPr id="3" name="2 Subtítulo"/>
          <p:cNvSpPr>
            <a:spLocks noGrp="1"/>
          </p:cNvSpPr>
          <p:nvPr>
            <p:ph type="subTitle" idx="1"/>
          </p:nvPr>
        </p:nvSpPr>
        <p:spPr>
          <a:xfrm>
            <a:off x="755576" y="1556792"/>
            <a:ext cx="7704856" cy="4752528"/>
          </a:xfrm>
        </p:spPr>
        <p:txBody>
          <a:bodyPr>
            <a:normAutofit lnSpcReduction="10000"/>
          </a:bodyPr>
          <a:lstStyle/>
          <a:p>
            <a:pPr algn="just"/>
            <a:r>
              <a:rPr lang="es-MX" sz="2000" dirty="0" smtClean="0">
                <a:solidFill>
                  <a:schemeClr val="tx1"/>
                </a:solidFill>
              </a:rPr>
              <a:t>Para </a:t>
            </a:r>
            <a:r>
              <a:rPr lang="es-MX" sz="2000" dirty="0" err="1" smtClean="0">
                <a:solidFill>
                  <a:schemeClr val="tx1"/>
                </a:solidFill>
              </a:rPr>
              <a:t>Whitten</a:t>
            </a:r>
            <a:r>
              <a:rPr lang="es-MX" sz="2000" dirty="0" smtClean="0">
                <a:solidFill>
                  <a:schemeClr val="tx1"/>
                </a:solidFill>
              </a:rPr>
              <a:t>, </a:t>
            </a:r>
            <a:r>
              <a:rPr lang="es-MX" sz="2000" dirty="0" err="1" smtClean="0">
                <a:solidFill>
                  <a:schemeClr val="tx1"/>
                </a:solidFill>
              </a:rPr>
              <a:t>Bentley</a:t>
            </a:r>
            <a:r>
              <a:rPr lang="es-MX" sz="2000" dirty="0" smtClean="0">
                <a:solidFill>
                  <a:schemeClr val="tx1"/>
                </a:solidFill>
              </a:rPr>
              <a:t> y </a:t>
            </a:r>
            <a:r>
              <a:rPr lang="es-MX" sz="2000" dirty="0" err="1" smtClean="0">
                <a:solidFill>
                  <a:schemeClr val="tx1"/>
                </a:solidFill>
              </a:rPr>
              <a:t>Dittman</a:t>
            </a:r>
            <a:r>
              <a:rPr lang="es-MX" sz="2000" dirty="0" smtClean="0">
                <a:solidFill>
                  <a:schemeClr val="tx1"/>
                </a:solidFill>
              </a:rPr>
              <a:t>, un sistema de información “es un conjunto de personas, datos, procesos y tecnologías de la información que interactúan para recoger, procesar, almacenar y proveer la información necesaria para el correcto funcionamiento de la organización”.</a:t>
            </a:r>
          </a:p>
          <a:p>
            <a:pPr algn="just"/>
            <a:endParaRPr lang="es-MX" sz="2000" dirty="0" smtClean="0">
              <a:solidFill>
                <a:schemeClr val="tx1"/>
              </a:solidFill>
            </a:endParaRPr>
          </a:p>
          <a:p>
            <a:pPr algn="just"/>
            <a:r>
              <a:rPr lang="es-MX" sz="2000" dirty="0" smtClean="0">
                <a:solidFill>
                  <a:schemeClr val="tx1"/>
                </a:solidFill>
              </a:rPr>
              <a:t>Para </a:t>
            </a:r>
            <a:r>
              <a:rPr lang="es-MX" sz="2000" dirty="0">
                <a:solidFill>
                  <a:schemeClr val="tx1"/>
                </a:solidFill>
              </a:rPr>
              <a:t>K. </a:t>
            </a:r>
            <a:r>
              <a:rPr lang="es-MX" sz="2000" dirty="0" err="1">
                <a:solidFill>
                  <a:schemeClr val="tx1"/>
                </a:solidFill>
              </a:rPr>
              <a:t>Laudon</a:t>
            </a:r>
            <a:r>
              <a:rPr lang="es-MX" sz="2000" dirty="0">
                <a:solidFill>
                  <a:schemeClr val="tx1"/>
                </a:solidFill>
              </a:rPr>
              <a:t> y J. </a:t>
            </a:r>
            <a:r>
              <a:rPr lang="es-MX" sz="2000" dirty="0" err="1">
                <a:solidFill>
                  <a:schemeClr val="tx1"/>
                </a:solidFill>
              </a:rPr>
              <a:t>Laudon</a:t>
            </a:r>
            <a:r>
              <a:rPr lang="es-MX" sz="2000" dirty="0">
                <a:solidFill>
                  <a:schemeClr val="tx1"/>
                </a:solidFill>
              </a:rPr>
              <a:t> </a:t>
            </a:r>
            <a:r>
              <a:rPr lang="es-MX" sz="2000" dirty="0" smtClean="0">
                <a:solidFill>
                  <a:schemeClr val="tx1"/>
                </a:solidFill>
              </a:rPr>
              <a:t>los </a:t>
            </a:r>
            <a:r>
              <a:rPr lang="es-MX" sz="2000" dirty="0">
                <a:solidFill>
                  <a:schemeClr val="tx1"/>
                </a:solidFill>
              </a:rPr>
              <a:t>sistemas de información “son un conjunto de componentes </a:t>
            </a:r>
            <a:r>
              <a:rPr lang="es-MX" sz="2000" dirty="0" smtClean="0">
                <a:solidFill>
                  <a:schemeClr val="tx1"/>
                </a:solidFill>
              </a:rPr>
              <a:t>interrelacionados que </a:t>
            </a:r>
            <a:r>
              <a:rPr lang="es-MX" sz="2000" dirty="0">
                <a:solidFill>
                  <a:schemeClr val="tx1"/>
                </a:solidFill>
              </a:rPr>
              <a:t>recolectan (o recuperan), procesan, almacenan y distribuyen información para apoyar </a:t>
            </a:r>
            <a:r>
              <a:rPr lang="es-MX" sz="2000" dirty="0" smtClean="0">
                <a:solidFill>
                  <a:schemeClr val="tx1"/>
                </a:solidFill>
              </a:rPr>
              <a:t>la toma </a:t>
            </a:r>
            <a:r>
              <a:rPr lang="es-MX" sz="2000" dirty="0">
                <a:solidFill>
                  <a:schemeClr val="tx1"/>
                </a:solidFill>
              </a:rPr>
              <a:t>de decisiones y el control de una organización</a:t>
            </a:r>
            <a:r>
              <a:rPr lang="es-MX" sz="2000" dirty="0" smtClean="0">
                <a:solidFill>
                  <a:schemeClr val="tx1"/>
                </a:solidFill>
              </a:rPr>
              <a:t>”.</a:t>
            </a:r>
          </a:p>
          <a:p>
            <a:pPr algn="just"/>
            <a:endParaRPr lang="es-MX" sz="2000" dirty="0" smtClean="0">
              <a:solidFill>
                <a:schemeClr val="tx1"/>
              </a:solidFill>
            </a:endParaRPr>
          </a:p>
          <a:p>
            <a:pPr algn="just"/>
            <a:r>
              <a:rPr lang="es-MX" sz="2000" dirty="0" smtClean="0">
                <a:solidFill>
                  <a:schemeClr val="tx1"/>
                </a:solidFill>
              </a:rPr>
              <a:t>Para O’Brien un sistema </a:t>
            </a:r>
            <a:r>
              <a:rPr lang="es-MX" sz="2000" dirty="0">
                <a:solidFill>
                  <a:schemeClr val="tx1"/>
                </a:solidFill>
              </a:rPr>
              <a:t>de información </a:t>
            </a:r>
            <a:r>
              <a:rPr lang="es-MX" sz="2000" dirty="0" smtClean="0">
                <a:solidFill>
                  <a:schemeClr val="tx1"/>
                </a:solidFill>
              </a:rPr>
              <a:t>“es </a:t>
            </a:r>
            <a:r>
              <a:rPr lang="es-MX" sz="2000" dirty="0">
                <a:solidFill>
                  <a:schemeClr val="tx1"/>
                </a:solidFill>
              </a:rPr>
              <a:t>una combinación organizada de personas, hardware, </a:t>
            </a:r>
            <a:r>
              <a:rPr lang="es-MX" sz="2000" dirty="0" smtClean="0">
                <a:solidFill>
                  <a:schemeClr val="tx1"/>
                </a:solidFill>
              </a:rPr>
              <a:t>software, redes </a:t>
            </a:r>
            <a:r>
              <a:rPr lang="es-MX" sz="2000" dirty="0">
                <a:solidFill>
                  <a:schemeClr val="tx1"/>
                </a:solidFill>
              </a:rPr>
              <a:t>de comunicaciones y recursos de datos que reúne, transforma y disemina </a:t>
            </a:r>
            <a:r>
              <a:rPr lang="es-MX" sz="2000" dirty="0" smtClean="0">
                <a:solidFill>
                  <a:schemeClr val="tx1"/>
                </a:solidFill>
              </a:rPr>
              <a:t>información en </a:t>
            </a:r>
            <a:r>
              <a:rPr lang="es-MX" sz="2000" dirty="0">
                <a:solidFill>
                  <a:schemeClr val="tx1"/>
                </a:solidFill>
              </a:rPr>
              <a:t>una organización”.</a:t>
            </a:r>
          </a:p>
        </p:txBody>
      </p:sp>
    </p:spTree>
    <p:extLst>
      <p:ext uri="{BB962C8B-B14F-4D97-AF65-F5344CB8AC3E}">
        <p14:creationId xmlns:p14="http://schemas.microsoft.com/office/powerpoint/2010/main" val="3236013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922114"/>
          </a:xfrm>
        </p:spPr>
        <p:txBody>
          <a:bodyPr>
            <a:normAutofit fontScale="90000"/>
          </a:bodyPr>
          <a:lstStyle/>
          <a:p>
            <a:r>
              <a:rPr lang="es-MX" sz="2800" dirty="0" smtClean="0"/>
              <a:t>3.1 Identificación de los principales sistemas </a:t>
            </a:r>
            <a:br>
              <a:rPr lang="es-MX" sz="2800" dirty="0" smtClean="0"/>
            </a:br>
            <a:r>
              <a:rPr lang="es-MX" sz="2800" dirty="0" smtClean="0"/>
              <a:t>de información en la organización</a:t>
            </a:r>
            <a:endParaRPr lang="es-MX" sz="2800" dirty="0"/>
          </a:p>
        </p:txBody>
      </p:sp>
      <p:sp>
        <p:nvSpPr>
          <p:cNvPr id="3" name="2 Marcador de contenido"/>
          <p:cNvSpPr>
            <a:spLocks noGrp="1"/>
          </p:cNvSpPr>
          <p:nvPr>
            <p:ph idx="1"/>
          </p:nvPr>
        </p:nvSpPr>
        <p:spPr>
          <a:xfrm>
            <a:off x="467544" y="1783357"/>
            <a:ext cx="8229600" cy="4525963"/>
          </a:xfrm>
        </p:spPr>
        <p:txBody>
          <a:bodyPr>
            <a:normAutofit fontScale="85000" lnSpcReduction="10000"/>
          </a:bodyPr>
          <a:lstStyle/>
          <a:p>
            <a:pPr marL="0" indent="0" algn="just">
              <a:buNone/>
            </a:pPr>
            <a:r>
              <a:rPr lang="es-MX" sz="2000" dirty="0" smtClean="0"/>
              <a:t>Los sistemas de información deben estar acordes a las necesidades de la organización y ser considerados como uno o varios subsistemas que la conforman.</a:t>
            </a:r>
          </a:p>
          <a:p>
            <a:pPr marL="0" indent="0">
              <a:buNone/>
            </a:pPr>
            <a:r>
              <a:rPr lang="es-MX" sz="2000" b="1" dirty="0" smtClean="0"/>
              <a:t>Sistemas </a:t>
            </a:r>
            <a:r>
              <a:rPr lang="es-MX" sz="2000" b="1" dirty="0"/>
              <a:t>de apoyo a las decisiones dentro de la organización.</a:t>
            </a:r>
          </a:p>
          <a:p>
            <a:r>
              <a:rPr lang="es-MX" sz="2000" dirty="0" smtClean="0"/>
              <a:t>Sistemas </a:t>
            </a:r>
            <a:r>
              <a:rPr lang="es-MX" sz="2000" dirty="0"/>
              <a:t>de procesamiento transaccional (TPS, </a:t>
            </a:r>
            <a:r>
              <a:rPr lang="es-MX" sz="2000" dirty="0" err="1"/>
              <a:t>Transactional</a:t>
            </a:r>
            <a:r>
              <a:rPr lang="es-MX" sz="2000" dirty="0"/>
              <a:t> </a:t>
            </a:r>
            <a:r>
              <a:rPr lang="es-MX" sz="2000" dirty="0" err="1" smtClean="0"/>
              <a:t>Processing</a:t>
            </a:r>
            <a:r>
              <a:rPr lang="es-MX" sz="2000" dirty="0" smtClean="0"/>
              <a:t> </a:t>
            </a:r>
            <a:r>
              <a:rPr lang="es-MX" sz="2000" dirty="0" err="1" smtClean="0"/>
              <a:t>Systems</a:t>
            </a:r>
            <a:r>
              <a:rPr lang="es-MX" sz="2000" dirty="0"/>
              <a:t>): procesan altos volúmenes de información, agilizan las actividades </a:t>
            </a:r>
            <a:r>
              <a:rPr lang="es-MX" sz="2000" dirty="0" smtClean="0"/>
              <a:t>de carácter </a:t>
            </a:r>
            <a:r>
              <a:rPr lang="es-MX" sz="2000" dirty="0"/>
              <a:t>rutinario a nivel operativo dentro de la organización.</a:t>
            </a:r>
          </a:p>
          <a:p>
            <a:r>
              <a:rPr lang="es-MX" sz="2000" dirty="0" smtClean="0"/>
              <a:t>Sistemas </a:t>
            </a:r>
            <a:r>
              <a:rPr lang="es-MX" sz="2000" dirty="0"/>
              <a:t>de información gerencial (MIS, Management </a:t>
            </a:r>
            <a:r>
              <a:rPr lang="es-MX" sz="2000" dirty="0" err="1" smtClean="0"/>
              <a:t>Information</a:t>
            </a:r>
            <a:r>
              <a:rPr lang="es-MX" sz="2000" dirty="0" smtClean="0"/>
              <a:t> </a:t>
            </a:r>
            <a:r>
              <a:rPr lang="es-MX" sz="2000" dirty="0" err="1" smtClean="0"/>
              <a:t>Systems</a:t>
            </a:r>
            <a:r>
              <a:rPr lang="es-MX" sz="2000" dirty="0"/>
              <a:t>): apoyan el proceso de planeación, control y toma de </a:t>
            </a:r>
            <a:r>
              <a:rPr lang="es-MX" sz="2000" dirty="0" smtClean="0"/>
              <a:t>decisiones, proporcionan </a:t>
            </a:r>
            <a:r>
              <a:rPr lang="es-MX" sz="2000" dirty="0"/>
              <a:t>informes concentrados sobre las actividades y operaciones </a:t>
            </a:r>
            <a:r>
              <a:rPr lang="es-MX" sz="2000" dirty="0" smtClean="0"/>
              <a:t>rutinarias al </a:t>
            </a:r>
            <a:r>
              <a:rPr lang="es-MX" sz="2000" dirty="0"/>
              <a:t>nivel gerencial de la organización.</a:t>
            </a:r>
          </a:p>
          <a:p>
            <a:r>
              <a:rPr lang="es-MX" sz="2000" dirty="0" smtClean="0"/>
              <a:t>Sistemas </a:t>
            </a:r>
            <a:r>
              <a:rPr lang="es-MX" sz="2000" dirty="0"/>
              <a:t>de soporte a las decisiones (DSS, </a:t>
            </a:r>
            <a:r>
              <a:rPr lang="es-MX" sz="2000" dirty="0" err="1"/>
              <a:t>Decision</a:t>
            </a:r>
            <a:r>
              <a:rPr lang="es-MX" sz="2000" dirty="0"/>
              <a:t> </a:t>
            </a:r>
            <a:r>
              <a:rPr lang="es-MX" sz="2000" dirty="0" err="1"/>
              <a:t>Support</a:t>
            </a:r>
            <a:r>
              <a:rPr lang="es-MX" sz="2000" dirty="0"/>
              <a:t> </a:t>
            </a:r>
            <a:r>
              <a:rPr lang="es-MX" sz="2000" dirty="0" err="1"/>
              <a:t>Systems</a:t>
            </a:r>
            <a:r>
              <a:rPr lang="es-MX" sz="2000" dirty="0" smtClean="0"/>
              <a:t>): se </a:t>
            </a:r>
            <a:r>
              <a:rPr lang="es-MX" sz="2000" dirty="0"/>
              <a:t>caracterizan por tener herramientas de visualización gráfica, permiten </a:t>
            </a:r>
            <a:r>
              <a:rPr lang="es-MX" sz="2000" dirty="0" smtClean="0"/>
              <a:t>interactuar con </a:t>
            </a:r>
            <a:r>
              <a:rPr lang="es-MX" sz="2000" dirty="0"/>
              <a:t>ciertos parámetros del sistema, facilitan el proceso para análisis de datos </a:t>
            </a:r>
            <a:r>
              <a:rPr lang="es-MX" sz="2000" dirty="0" smtClean="0"/>
              <a:t>e información</a:t>
            </a:r>
            <a:r>
              <a:rPr lang="es-MX" sz="2000" dirty="0"/>
              <a:t>, costos y beneficios, y proporcionan elementos clave para la toma </a:t>
            </a:r>
            <a:r>
              <a:rPr lang="es-MX" sz="2000" dirty="0" smtClean="0"/>
              <a:t>de decisiones</a:t>
            </a:r>
            <a:r>
              <a:rPr lang="es-MX" sz="2000" dirty="0"/>
              <a:t>.</a:t>
            </a:r>
          </a:p>
          <a:p>
            <a:r>
              <a:rPr lang="es-MX" sz="2000" dirty="0" smtClean="0"/>
              <a:t>Sistemas </a:t>
            </a:r>
            <a:r>
              <a:rPr lang="es-MX" sz="2000" dirty="0"/>
              <a:t>de automatización de oficinas (OAS, Office </a:t>
            </a:r>
            <a:r>
              <a:rPr lang="es-MX" sz="2000" dirty="0" err="1" smtClean="0"/>
              <a:t>Automation</a:t>
            </a:r>
            <a:r>
              <a:rPr lang="es-MX" sz="2000" dirty="0" smtClean="0"/>
              <a:t> </a:t>
            </a:r>
            <a:r>
              <a:rPr lang="es-MX" sz="2000" dirty="0" err="1" smtClean="0"/>
              <a:t>Systems</a:t>
            </a:r>
            <a:r>
              <a:rPr lang="es-MX" sz="2000" dirty="0"/>
              <a:t>): son de fácil entendimiento y comprensión, facilitan el trabajo </a:t>
            </a:r>
            <a:r>
              <a:rPr lang="es-MX" sz="2000" dirty="0" smtClean="0"/>
              <a:t>rutinario de </a:t>
            </a:r>
            <a:r>
              <a:rPr lang="es-MX" sz="2000" dirty="0"/>
              <a:t>la oficina y mejoran la productividad de los empleados.</a:t>
            </a:r>
          </a:p>
        </p:txBody>
      </p:sp>
    </p:spTree>
    <p:extLst>
      <p:ext uri="{BB962C8B-B14F-4D97-AF65-F5344CB8AC3E}">
        <p14:creationId xmlns:p14="http://schemas.microsoft.com/office/powerpoint/2010/main" val="1810416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57808"/>
            <a:ext cx="8229600" cy="1143000"/>
          </a:xfrm>
        </p:spPr>
        <p:txBody>
          <a:bodyPr>
            <a:normAutofit/>
          </a:bodyPr>
          <a:lstStyle/>
          <a:p>
            <a:r>
              <a:rPr lang="es-MX" sz="2800" dirty="0" smtClean="0"/>
              <a:t>Pirámide típica de nivel jerárquico </a:t>
            </a:r>
            <a:br>
              <a:rPr lang="es-MX" sz="2800" dirty="0" smtClean="0"/>
            </a:br>
            <a:r>
              <a:rPr lang="es-MX" sz="2800" dirty="0" smtClean="0"/>
              <a:t>e interrelación entre sistemas de información</a:t>
            </a:r>
            <a:endParaRPr lang="es-MX" sz="28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60224"/>
            <a:ext cx="8229600" cy="380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17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64704"/>
            <a:ext cx="8229600" cy="576064"/>
          </a:xfrm>
        </p:spPr>
        <p:txBody>
          <a:bodyPr>
            <a:normAutofit/>
          </a:bodyPr>
          <a:lstStyle/>
          <a:p>
            <a:r>
              <a:rPr lang="es-MX" sz="2800" dirty="0"/>
              <a:t>G</a:t>
            </a:r>
            <a:r>
              <a:rPr lang="es-MX" sz="2800" dirty="0" smtClean="0"/>
              <a:t>ran variedad de Sistemas de</a:t>
            </a:r>
            <a:r>
              <a:rPr lang="es-MX" sz="2800" dirty="0"/>
              <a:t> </a:t>
            </a:r>
            <a:r>
              <a:rPr lang="es-MX" sz="2800" dirty="0" smtClean="0"/>
              <a:t>Información</a:t>
            </a:r>
            <a:endParaRPr lang="es-MX" sz="2800" dirty="0"/>
          </a:p>
        </p:txBody>
      </p:sp>
      <p:sp>
        <p:nvSpPr>
          <p:cNvPr id="3" name="2 Marcador de contenido"/>
          <p:cNvSpPr>
            <a:spLocks noGrp="1"/>
          </p:cNvSpPr>
          <p:nvPr>
            <p:ph idx="1"/>
          </p:nvPr>
        </p:nvSpPr>
        <p:spPr>
          <a:xfrm>
            <a:off x="457200" y="1595933"/>
            <a:ext cx="8229600" cy="4785395"/>
          </a:xfrm>
        </p:spPr>
        <p:txBody>
          <a:bodyPr>
            <a:normAutofit/>
          </a:bodyPr>
          <a:lstStyle/>
          <a:p>
            <a:pPr marL="0" indent="0">
              <a:buNone/>
            </a:pPr>
            <a:r>
              <a:rPr lang="es-MX" sz="2000" dirty="0" smtClean="0"/>
              <a:t>Sistemas de apoyo a ejecutivos (ESS, </a:t>
            </a:r>
            <a:r>
              <a:rPr lang="es-MX" sz="2000" dirty="0" err="1" smtClean="0"/>
              <a:t>Executive</a:t>
            </a:r>
            <a:r>
              <a:rPr lang="es-MX" sz="2000" dirty="0" smtClean="0"/>
              <a:t> </a:t>
            </a:r>
            <a:r>
              <a:rPr lang="es-MX" sz="2000" dirty="0" err="1" smtClean="0"/>
              <a:t>Support</a:t>
            </a:r>
            <a:r>
              <a:rPr lang="es-MX" sz="2000" dirty="0" smtClean="0"/>
              <a:t> </a:t>
            </a:r>
            <a:r>
              <a:rPr lang="es-MX" sz="2000" dirty="0" err="1" smtClean="0"/>
              <a:t>Systems</a:t>
            </a:r>
            <a:r>
              <a:rPr lang="es-MX" sz="2000" dirty="0" smtClean="0"/>
              <a:t>)</a:t>
            </a:r>
          </a:p>
          <a:p>
            <a:pPr marL="0" indent="0">
              <a:buNone/>
            </a:pPr>
            <a:r>
              <a:rPr lang="es-MX" sz="2000" dirty="0" smtClean="0"/>
              <a:t>Sistemas </a:t>
            </a:r>
            <a:r>
              <a:rPr lang="es-MX" sz="2000" dirty="0"/>
              <a:t>de dirección para directivos (SDD</a:t>
            </a:r>
            <a:r>
              <a:rPr lang="es-MX" sz="2000" dirty="0" smtClean="0"/>
              <a:t>)</a:t>
            </a:r>
          </a:p>
          <a:p>
            <a:pPr marL="0" indent="0">
              <a:buNone/>
            </a:pPr>
            <a:r>
              <a:rPr lang="es-MX" sz="2000" dirty="0"/>
              <a:t>Sistemas basados en el conocimiento (WKS, </a:t>
            </a:r>
            <a:r>
              <a:rPr lang="es-MX" sz="2000" dirty="0" err="1"/>
              <a:t>Knowledge</a:t>
            </a:r>
            <a:r>
              <a:rPr lang="es-MX" sz="2000" dirty="0"/>
              <a:t> </a:t>
            </a:r>
            <a:r>
              <a:rPr lang="es-MX" sz="2000" dirty="0" err="1" smtClean="0"/>
              <a:t>Working</a:t>
            </a:r>
            <a:r>
              <a:rPr lang="es-MX" sz="2000" dirty="0" smtClean="0"/>
              <a:t> </a:t>
            </a:r>
            <a:r>
              <a:rPr lang="es-MX" sz="2000" dirty="0" err="1" smtClean="0"/>
              <a:t>Systems</a:t>
            </a:r>
            <a:r>
              <a:rPr lang="es-MX" sz="2000" dirty="0" smtClean="0"/>
              <a:t>)</a:t>
            </a:r>
          </a:p>
          <a:p>
            <a:pPr marL="0" indent="0">
              <a:buNone/>
            </a:pPr>
            <a:r>
              <a:rPr lang="es-MX" sz="2000" dirty="0" smtClean="0"/>
              <a:t>Sistema de información de marketing (SIM)</a:t>
            </a:r>
          </a:p>
          <a:p>
            <a:pPr marL="0" indent="0">
              <a:buNone/>
            </a:pPr>
            <a:r>
              <a:rPr lang="es-MX" sz="2000" dirty="0" smtClean="0"/>
              <a:t>Sistemas de información de producción (SIP)</a:t>
            </a:r>
          </a:p>
          <a:p>
            <a:pPr marL="0" indent="0">
              <a:buNone/>
            </a:pPr>
            <a:r>
              <a:rPr lang="es-MX" sz="2000" dirty="0" smtClean="0"/>
              <a:t>Sistemas </a:t>
            </a:r>
            <a:r>
              <a:rPr lang="es-MX" sz="2000" dirty="0"/>
              <a:t>de información financiera (SIF</a:t>
            </a:r>
            <a:r>
              <a:rPr lang="es-MX" sz="2000" dirty="0" smtClean="0"/>
              <a:t>)</a:t>
            </a:r>
          </a:p>
          <a:p>
            <a:pPr marL="0" indent="0">
              <a:buNone/>
            </a:pPr>
            <a:r>
              <a:rPr lang="es-MX" sz="2000" dirty="0"/>
              <a:t>Sistemas de información para funciones específicas (SIFE</a:t>
            </a:r>
            <a:r>
              <a:rPr lang="es-MX" sz="2000" dirty="0" smtClean="0"/>
              <a:t>)</a:t>
            </a:r>
          </a:p>
          <a:p>
            <a:pPr marL="0" indent="0">
              <a:buNone/>
            </a:pPr>
            <a:r>
              <a:rPr lang="es-MX" sz="2000" dirty="0"/>
              <a:t>Sistema de información de capital humano (SICH</a:t>
            </a:r>
            <a:r>
              <a:rPr lang="es-MX" sz="2000" dirty="0" smtClean="0"/>
              <a:t>)</a:t>
            </a:r>
          </a:p>
          <a:p>
            <a:pPr marL="0" indent="0">
              <a:buNone/>
            </a:pPr>
            <a:r>
              <a:rPr lang="es-MX" sz="2000" dirty="0"/>
              <a:t>Sistemas de información geográfica (GIS, </a:t>
            </a:r>
            <a:r>
              <a:rPr lang="es-MX" sz="2000" dirty="0" err="1"/>
              <a:t>Geographic</a:t>
            </a:r>
            <a:r>
              <a:rPr lang="es-MX" sz="2000" dirty="0"/>
              <a:t> </a:t>
            </a:r>
            <a:r>
              <a:rPr lang="es-MX" sz="2000" dirty="0" err="1" smtClean="0"/>
              <a:t>Information</a:t>
            </a:r>
            <a:r>
              <a:rPr lang="es-MX" sz="2000" dirty="0" smtClean="0"/>
              <a:t> </a:t>
            </a:r>
            <a:r>
              <a:rPr lang="es-MX" sz="2000" dirty="0" err="1" smtClean="0"/>
              <a:t>Systems</a:t>
            </a:r>
            <a:r>
              <a:rPr lang="es-MX" sz="2000" dirty="0" smtClean="0"/>
              <a:t>)</a:t>
            </a:r>
          </a:p>
          <a:p>
            <a:pPr marL="0" indent="0">
              <a:buNone/>
            </a:pPr>
            <a:r>
              <a:rPr lang="es-MX" sz="2000" dirty="0" smtClean="0"/>
              <a:t>Sistemas de planificación de recursos empresariales (ERPS, Enterprise </a:t>
            </a:r>
            <a:r>
              <a:rPr lang="es-MX" sz="2000" dirty="0" err="1" smtClean="0"/>
              <a:t>Resource</a:t>
            </a:r>
            <a:r>
              <a:rPr lang="es-MX" sz="2000" dirty="0" smtClean="0"/>
              <a:t> </a:t>
            </a:r>
            <a:r>
              <a:rPr lang="es-MX" sz="2000" dirty="0" err="1" smtClean="0"/>
              <a:t>Planning</a:t>
            </a:r>
            <a:r>
              <a:rPr lang="es-MX" sz="2000" dirty="0" smtClean="0"/>
              <a:t> </a:t>
            </a:r>
            <a:r>
              <a:rPr lang="es-MX" sz="2000" dirty="0" err="1" smtClean="0"/>
              <a:t>Systems</a:t>
            </a:r>
            <a:r>
              <a:rPr lang="es-MX" sz="2000" dirty="0" smtClean="0"/>
              <a:t>)</a:t>
            </a:r>
          </a:p>
          <a:p>
            <a:pPr marL="0" indent="0">
              <a:buNone/>
            </a:pPr>
            <a:r>
              <a:rPr lang="es-MX" sz="2000" dirty="0" smtClean="0"/>
              <a:t>Sistemas expertos (SE)</a:t>
            </a:r>
            <a:endParaRPr lang="es-MX" sz="2000" dirty="0"/>
          </a:p>
        </p:txBody>
      </p:sp>
    </p:spTree>
    <p:extLst>
      <p:ext uri="{BB962C8B-B14F-4D97-AF65-F5344CB8AC3E}">
        <p14:creationId xmlns:p14="http://schemas.microsoft.com/office/powerpoint/2010/main" val="300935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778098"/>
          </a:xfrm>
        </p:spPr>
        <p:txBody>
          <a:bodyPr>
            <a:normAutofit/>
          </a:bodyPr>
          <a:lstStyle/>
          <a:p>
            <a:r>
              <a:rPr lang="es-MX" sz="2000" dirty="0" smtClean="0"/>
              <a:t>3.2 Metodologías de desarrollo de sistemas de información</a:t>
            </a:r>
            <a:endParaRPr lang="es-MX" sz="2000" dirty="0"/>
          </a:p>
        </p:txBody>
      </p:sp>
      <p:sp>
        <p:nvSpPr>
          <p:cNvPr id="3" name="2 Marcador de contenido"/>
          <p:cNvSpPr>
            <a:spLocks noGrp="1"/>
          </p:cNvSpPr>
          <p:nvPr>
            <p:ph idx="1"/>
          </p:nvPr>
        </p:nvSpPr>
        <p:spPr>
          <a:xfrm>
            <a:off x="457200" y="1235893"/>
            <a:ext cx="8229600" cy="5073427"/>
          </a:xfrm>
        </p:spPr>
        <p:txBody>
          <a:bodyPr>
            <a:normAutofit/>
          </a:bodyPr>
          <a:lstStyle/>
          <a:p>
            <a:pPr marL="0" indent="0" algn="just">
              <a:buNone/>
            </a:pPr>
            <a:r>
              <a:rPr lang="es-MX" sz="1800" dirty="0" smtClean="0"/>
              <a:t>Utilizar una metodología que permita la comprensión, simulación y manejo de sistemas de información como los que existen en cualquier empresa, negocio o área de trabajo simplifica el entendimiento de los procesos internos y su efecto en el ambiente exterior, así como la interacción entre las partes que componen el sistema global, que no es más que la construcción de un modelo donde se observa de manera general el comportamiento del sistema.</a:t>
            </a:r>
          </a:p>
          <a:p>
            <a:pPr marL="0" indent="0" algn="just">
              <a:buNone/>
            </a:pPr>
            <a:endParaRPr lang="es-MX"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54" y="3212976"/>
            <a:ext cx="6725892"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ángulo 4"/>
          <p:cNvSpPr/>
          <p:nvPr/>
        </p:nvSpPr>
        <p:spPr>
          <a:xfrm>
            <a:off x="6306650" y="4293096"/>
            <a:ext cx="1728192" cy="1584176"/>
          </a:xfrm>
          <a:prstGeom prst="rect">
            <a:avLst/>
          </a:prstGeom>
        </p:spPr>
        <p:txBody>
          <a:bodyPr wrap="square">
            <a:spAutoFit/>
          </a:bodyPr>
          <a:lstStyle/>
          <a:p>
            <a:r>
              <a:rPr lang="es-MX" sz="1600" dirty="0"/>
              <a:t>Esquema típico de las fases del ciclo de vida </a:t>
            </a:r>
            <a:br>
              <a:rPr lang="es-MX" sz="1600" dirty="0"/>
            </a:br>
            <a:r>
              <a:rPr lang="es-MX" sz="1600" dirty="0"/>
              <a:t>para el desarrollo de los sistemas de información</a:t>
            </a:r>
            <a:endParaRPr lang="es-ES" sz="1600" dirty="0"/>
          </a:p>
        </p:txBody>
      </p:sp>
    </p:spTree>
    <p:extLst>
      <p:ext uri="{BB962C8B-B14F-4D97-AF65-F5344CB8AC3E}">
        <p14:creationId xmlns:p14="http://schemas.microsoft.com/office/powerpoint/2010/main" val="2141551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a:bodyPr>
          <a:lstStyle/>
          <a:p>
            <a:r>
              <a:rPr lang="es-MX" sz="2800" dirty="0" smtClean="0"/>
              <a:t>Componentes estructurales </a:t>
            </a:r>
            <a:br>
              <a:rPr lang="es-MX" sz="2800" dirty="0" smtClean="0"/>
            </a:br>
            <a:r>
              <a:rPr lang="es-MX" sz="2800" dirty="0" smtClean="0"/>
              <a:t>de los sistemas de información</a:t>
            </a:r>
            <a:endParaRPr lang="es-MX" sz="2800" dirty="0"/>
          </a:p>
        </p:txBody>
      </p:sp>
      <p:sp>
        <p:nvSpPr>
          <p:cNvPr id="3" name="2 Marcador de contenido"/>
          <p:cNvSpPr>
            <a:spLocks noGrp="1"/>
          </p:cNvSpPr>
          <p:nvPr>
            <p:ph idx="1"/>
          </p:nvPr>
        </p:nvSpPr>
        <p:spPr>
          <a:xfrm>
            <a:off x="755576" y="1700808"/>
            <a:ext cx="8208912" cy="5040560"/>
          </a:xfrm>
        </p:spPr>
        <p:txBody>
          <a:bodyPr>
            <a:normAutofit/>
          </a:bodyPr>
          <a:lstStyle/>
          <a:p>
            <a:pPr marL="0" indent="0" algn="just">
              <a:buNone/>
            </a:pPr>
            <a:r>
              <a:rPr lang="es-MX" sz="1800" b="1" dirty="0" smtClean="0"/>
              <a:t>Entradas</a:t>
            </a:r>
            <a:r>
              <a:rPr lang="es-MX" sz="1800" dirty="0" smtClean="0"/>
              <a:t>: métodos y medios por los cuales se capturan e introducen datos, texto, voz e imágenes al sistema de información. En general, se refiere a transacciones, solicitudes, consultas, instrucciones y mensajes.</a:t>
            </a:r>
          </a:p>
          <a:p>
            <a:pPr marL="0" indent="0" algn="just">
              <a:buNone/>
            </a:pPr>
            <a:r>
              <a:rPr lang="es-MX" sz="1800" b="1" dirty="0" smtClean="0"/>
              <a:t>Modelos</a:t>
            </a:r>
            <a:r>
              <a:rPr lang="es-MX" sz="1800" dirty="0" smtClean="0"/>
              <a:t>: técnicas de modelado utilizadas para el diseño, documentación y especificaciones de los sistemas, como tablas y árboles de decisiones, diagramas de flujo, de jerarquía, causa efecto, entidad-relación, entre otros.</a:t>
            </a:r>
          </a:p>
          <a:p>
            <a:pPr marL="0" indent="0" algn="just">
              <a:buNone/>
            </a:pPr>
            <a:r>
              <a:rPr lang="es-MX" sz="1800" b="1" dirty="0" smtClean="0"/>
              <a:t>Salidas</a:t>
            </a:r>
            <a:r>
              <a:rPr lang="es-MX" sz="1800" dirty="0" smtClean="0"/>
              <a:t>: son el producto del sistema de Información y pueden estar representadas por documentos para todos los niveles de la gerencia y para todos los usuarios dentro y fuera de la organización. Si el diseño de este componente no satisface las necesidades del usuario, entonces los otros componentes tienen poca importancia.</a:t>
            </a:r>
          </a:p>
          <a:p>
            <a:pPr marL="0" indent="0" algn="just">
              <a:buNone/>
            </a:pPr>
            <a:r>
              <a:rPr lang="es-MX" sz="1800" b="1" dirty="0" smtClean="0"/>
              <a:t>Capital humano: </a:t>
            </a:r>
            <a:r>
              <a:rPr lang="es-MX" sz="1800" dirty="0" smtClean="0"/>
              <a:t>personal especializado y capacitado para que opere, desarrolle y administre el sistema, estableciendo planes y aplicándolos en el ambiente de trabajo.</a:t>
            </a:r>
          </a:p>
          <a:p>
            <a:pPr marL="0" indent="0" algn="just">
              <a:buNone/>
            </a:pPr>
            <a:r>
              <a:rPr lang="es-MX" sz="1800" b="1" dirty="0" smtClean="0"/>
              <a:t>Procedimientos: </a:t>
            </a:r>
            <a:r>
              <a:rPr lang="es-MX" sz="1800" dirty="0" smtClean="0"/>
              <a:t>reglas claras de todos y cada uno de los procesos del negocio, que son traducidos en modelos, así como las prácticas operativas que caracterizan las diferentes áreas de la organización.</a:t>
            </a:r>
            <a:endParaRPr lang="es-MX" sz="1800" dirty="0"/>
          </a:p>
        </p:txBody>
      </p:sp>
    </p:spTree>
    <p:extLst>
      <p:ext uri="{BB962C8B-B14F-4D97-AF65-F5344CB8AC3E}">
        <p14:creationId xmlns:p14="http://schemas.microsoft.com/office/powerpoint/2010/main" val="2665800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2840" y="980728"/>
            <a:ext cx="8229600" cy="5721499"/>
          </a:xfrm>
        </p:spPr>
        <p:txBody>
          <a:bodyPr>
            <a:normAutofit lnSpcReduction="10000"/>
          </a:bodyPr>
          <a:lstStyle/>
          <a:p>
            <a:pPr marL="0" indent="0" algn="just">
              <a:buNone/>
            </a:pPr>
            <a:r>
              <a:rPr lang="es-MX" sz="2000" b="1" dirty="0" smtClean="0"/>
              <a:t>Datos e información: </a:t>
            </a:r>
            <a:r>
              <a:rPr lang="es-MX" sz="2000" dirty="0" smtClean="0"/>
              <a:t>datos e información relativos a todas y cada una de las áreas o procesos que componen el sistema; pueden ser adquiridos por quienes lo implementan o incluso por terceros si es que ya los tienen disponibles.</a:t>
            </a:r>
          </a:p>
          <a:p>
            <a:pPr marL="0" indent="0" algn="just">
              <a:buNone/>
            </a:pPr>
            <a:r>
              <a:rPr lang="es-MX" sz="2000" b="1" dirty="0" smtClean="0"/>
              <a:t>Tecnología: </a:t>
            </a:r>
            <a:r>
              <a:rPr lang="es-MX" sz="2000" dirty="0" smtClean="0"/>
              <a:t>captura la entrada, activa los modelos, almacena y da acceso a datos, produce y transmite salida y ayuda a controlar todo el sistema.</a:t>
            </a:r>
          </a:p>
          <a:p>
            <a:pPr marL="0" indent="0" algn="just">
              <a:buNone/>
            </a:pPr>
            <a:r>
              <a:rPr lang="es-MX" sz="2000" b="1" dirty="0" smtClean="0"/>
              <a:t>Hardware: </a:t>
            </a:r>
            <a:r>
              <a:rPr lang="es-MX" sz="2000" dirty="0" smtClean="0"/>
              <a:t>conjunto de medios físicos donde operará el sistema de información. La estructura del sistema basa su operación en un gran número de equipos, desde servidores hasta computadores personales conectados en red.</a:t>
            </a:r>
          </a:p>
          <a:p>
            <a:pPr marL="0" indent="0" algn="just">
              <a:buNone/>
            </a:pPr>
            <a:r>
              <a:rPr lang="es-MX" sz="2000" b="1" dirty="0" smtClean="0"/>
              <a:t>Software: </a:t>
            </a:r>
            <a:r>
              <a:rPr lang="es-MX" sz="2000" dirty="0" smtClean="0"/>
              <a:t>instrucciones, programas, funciones, aplicaciones, sistemas y/o herramientas que hacen posible la interrelación hombre-máquina. Provee las funciones y herramientas necesarias para almacenar, analizar y desplegar la información estratégica para la empresa.</a:t>
            </a:r>
          </a:p>
          <a:p>
            <a:pPr marL="0" indent="0" algn="just">
              <a:buNone/>
            </a:pPr>
            <a:r>
              <a:rPr lang="es-MX" sz="2000" b="1" dirty="0" smtClean="0"/>
              <a:t>Controles: </a:t>
            </a:r>
            <a:r>
              <a:rPr lang="es-MX" sz="2000" dirty="0" smtClean="0"/>
              <a:t>sistema de administración de registros, plan maestro de sistemas de información, plan de contingencia, procedimientos para el personal, monitoreo de todo el entorno tecnológico, entre otras herramientas que minimizan los riesgos.</a:t>
            </a:r>
            <a:endParaRPr lang="es-MX" sz="2000" dirty="0"/>
          </a:p>
        </p:txBody>
      </p:sp>
    </p:spTree>
    <p:extLst>
      <p:ext uri="{BB962C8B-B14F-4D97-AF65-F5344CB8AC3E}">
        <p14:creationId xmlns:p14="http://schemas.microsoft.com/office/powerpoint/2010/main" val="24608059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58bad36b50a85d96177232d53926e2c8b9ad4a"/>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1164</Words>
  <Application>Microsoft Office PowerPoint</Application>
  <PresentationFormat>Presentación en pantalla (4:3)</PresentationFormat>
  <Paragraphs>87</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Capítulo 3 Construcción de Sistemas de Información  en las Organizaciones</vt:lpstr>
      <vt:lpstr>Componentes principales de un sistema de información</vt:lpstr>
      <vt:lpstr>Definiciones sobre los sistemas de información</vt:lpstr>
      <vt:lpstr>3.1 Identificación de los principales sistemas  de información en la organización</vt:lpstr>
      <vt:lpstr>Pirámide típica de nivel jerárquico  e interrelación entre sistemas de información</vt:lpstr>
      <vt:lpstr>Gran variedad de Sistemas de Información</vt:lpstr>
      <vt:lpstr>3.2 Metodologías de desarrollo de sistemas de información</vt:lpstr>
      <vt:lpstr>Componentes estructurales  de los sistemas de información</vt:lpstr>
      <vt:lpstr>Presentación de PowerPoint</vt:lpstr>
      <vt:lpstr>Modelos para el desarrollo  de sistemas de información</vt:lpstr>
      <vt:lpstr>Modelo en V</vt:lpstr>
      <vt:lpstr>Modelo incremental o iterativo</vt:lpstr>
      <vt:lpstr>Modelo espiral (Boehm, 1988)</vt:lpstr>
      <vt:lpstr>Modelo de prototipos (Gomaa, 1984)</vt:lpstr>
      <vt:lpstr>Metodologías para el desarrollo  de sistemas de información</vt:lpstr>
      <vt:lpstr>Presentación de PowerPoint</vt:lpstr>
      <vt:lpstr> </vt:lpstr>
      <vt:lpstr>Metodologías ágiles  para el desarrollo de sistemas de información</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3 Construcción de Sistemas de Información  en las Organizaciones</dc:title>
  <dc:creator>user</dc:creator>
  <cp:lastModifiedBy>hvela</cp:lastModifiedBy>
  <cp:revision>14</cp:revision>
  <dcterms:created xsi:type="dcterms:W3CDTF">2016-09-30T04:40:54Z</dcterms:created>
  <dcterms:modified xsi:type="dcterms:W3CDTF">2016-11-18T16:08:01Z</dcterms:modified>
</cp:coreProperties>
</file>