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custDataLst>
    <p:tags r:id="rId22"/>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4660"/>
  </p:normalViewPr>
  <p:slideViewPr>
    <p:cSldViewPr>
      <p:cViewPr varScale="1">
        <p:scale>
          <a:sx n="111" d="100"/>
          <a:sy n="111" d="100"/>
        </p:scale>
        <p:origin x="85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97ADDDB-130B-4DFB-919B-341D8FDBEB23}" type="datetimeFigureOut">
              <a:rPr lang="es-MX" smtClean="0"/>
              <a:t>18/11/2016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000A2BE-7F9C-4536-A630-BA6A79541D53}" type="slidenum">
              <a:rPr lang="es-MX" smtClean="0"/>
              <a:t>‹Nº›</a:t>
            </a:fld>
            <a:endParaRPr lang="es-MX"/>
          </a:p>
        </p:txBody>
      </p:sp>
    </p:spTree>
    <p:extLst>
      <p:ext uri="{BB962C8B-B14F-4D97-AF65-F5344CB8AC3E}">
        <p14:creationId xmlns:p14="http://schemas.microsoft.com/office/powerpoint/2010/main" val="10612348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97ADDDB-130B-4DFB-919B-341D8FDBEB23}" type="datetimeFigureOut">
              <a:rPr lang="es-MX" smtClean="0"/>
              <a:t>18/11/2016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000A2BE-7F9C-4536-A630-BA6A79541D53}" type="slidenum">
              <a:rPr lang="es-MX" smtClean="0"/>
              <a:t>‹Nº›</a:t>
            </a:fld>
            <a:endParaRPr lang="es-MX"/>
          </a:p>
        </p:txBody>
      </p:sp>
    </p:spTree>
    <p:extLst>
      <p:ext uri="{BB962C8B-B14F-4D97-AF65-F5344CB8AC3E}">
        <p14:creationId xmlns:p14="http://schemas.microsoft.com/office/powerpoint/2010/main" val="104227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97ADDDB-130B-4DFB-919B-341D8FDBEB23}" type="datetimeFigureOut">
              <a:rPr lang="es-MX" smtClean="0"/>
              <a:t>18/11/2016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000A2BE-7F9C-4536-A630-BA6A79541D53}" type="slidenum">
              <a:rPr lang="es-MX" smtClean="0"/>
              <a:t>‹Nº›</a:t>
            </a:fld>
            <a:endParaRPr lang="es-MX"/>
          </a:p>
        </p:txBody>
      </p:sp>
    </p:spTree>
    <p:extLst>
      <p:ext uri="{BB962C8B-B14F-4D97-AF65-F5344CB8AC3E}">
        <p14:creationId xmlns:p14="http://schemas.microsoft.com/office/powerpoint/2010/main" val="170695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97ADDDB-130B-4DFB-919B-341D8FDBEB23}" type="datetimeFigureOut">
              <a:rPr lang="es-MX" smtClean="0"/>
              <a:t>18/11/2016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000A2BE-7F9C-4536-A630-BA6A79541D53}" type="slidenum">
              <a:rPr lang="es-MX" smtClean="0"/>
              <a:t>‹Nº›</a:t>
            </a:fld>
            <a:endParaRPr lang="es-MX"/>
          </a:p>
        </p:txBody>
      </p:sp>
    </p:spTree>
    <p:extLst>
      <p:ext uri="{BB962C8B-B14F-4D97-AF65-F5344CB8AC3E}">
        <p14:creationId xmlns:p14="http://schemas.microsoft.com/office/powerpoint/2010/main" val="18872539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97ADDDB-130B-4DFB-919B-341D8FDBEB23}" type="datetimeFigureOut">
              <a:rPr lang="es-MX" smtClean="0"/>
              <a:t>18/11/2016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000A2BE-7F9C-4536-A630-BA6A79541D53}" type="slidenum">
              <a:rPr lang="es-MX" smtClean="0"/>
              <a:t>‹Nº›</a:t>
            </a:fld>
            <a:endParaRPr lang="es-MX"/>
          </a:p>
        </p:txBody>
      </p:sp>
    </p:spTree>
    <p:extLst>
      <p:ext uri="{BB962C8B-B14F-4D97-AF65-F5344CB8AC3E}">
        <p14:creationId xmlns:p14="http://schemas.microsoft.com/office/powerpoint/2010/main" val="59583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97ADDDB-130B-4DFB-919B-341D8FDBEB23}" type="datetimeFigureOut">
              <a:rPr lang="es-MX" smtClean="0"/>
              <a:t>18/11/2016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000A2BE-7F9C-4536-A630-BA6A79541D53}" type="slidenum">
              <a:rPr lang="es-MX" smtClean="0"/>
              <a:t>‹Nº›</a:t>
            </a:fld>
            <a:endParaRPr lang="es-MX"/>
          </a:p>
        </p:txBody>
      </p:sp>
    </p:spTree>
    <p:extLst>
      <p:ext uri="{BB962C8B-B14F-4D97-AF65-F5344CB8AC3E}">
        <p14:creationId xmlns:p14="http://schemas.microsoft.com/office/powerpoint/2010/main" val="3485695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97ADDDB-130B-4DFB-919B-341D8FDBEB23}" type="datetimeFigureOut">
              <a:rPr lang="es-MX" smtClean="0"/>
              <a:t>18/11/2016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000A2BE-7F9C-4536-A630-BA6A79541D53}" type="slidenum">
              <a:rPr lang="es-MX" smtClean="0"/>
              <a:t>‹Nº›</a:t>
            </a:fld>
            <a:endParaRPr lang="es-MX"/>
          </a:p>
        </p:txBody>
      </p:sp>
    </p:spTree>
    <p:extLst>
      <p:ext uri="{BB962C8B-B14F-4D97-AF65-F5344CB8AC3E}">
        <p14:creationId xmlns:p14="http://schemas.microsoft.com/office/powerpoint/2010/main" val="2254728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97ADDDB-130B-4DFB-919B-341D8FDBEB23}" type="datetimeFigureOut">
              <a:rPr lang="es-MX" smtClean="0"/>
              <a:t>18/11/2016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000A2BE-7F9C-4536-A630-BA6A79541D53}" type="slidenum">
              <a:rPr lang="es-MX" smtClean="0"/>
              <a:t>‹Nº›</a:t>
            </a:fld>
            <a:endParaRPr lang="es-MX"/>
          </a:p>
        </p:txBody>
      </p:sp>
    </p:spTree>
    <p:extLst>
      <p:ext uri="{BB962C8B-B14F-4D97-AF65-F5344CB8AC3E}">
        <p14:creationId xmlns:p14="http://schemas.microsoft.com/office/powerpoint/2010/main" val="18419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7ADDDB-130B-4DFB-919B-341D8FDBEB23}" type="datetimeFigureOut">
              <a:rPr lang="es-MX" smtClean="0"/>
              <a:t>18/11/2016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000A2BE-7F9C-4536-A630-BA6A79541D53}" type="slidenum">
              <a:rPr lang="es-MX" smtClean="0"/>
              <a:t>‹Nº›</a:t>
            </a:fld>
            <a:endParaRPr lang="es-MX"/>
          </a:p>
        </p:txBody>
      </p:sp>
    </p:spTree>
    <p:extLst>
      <p:ext uri="{BB962C8B-B14F-4D97-AF65-F5344CB8AC3E}">
        <p14:creationId xmlns:p14="http://schemas.microsoft.com/office/powerpoint/2010/main" val="2448755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97ADDDB-130B-4DFB-919B-341D8FDBEB23}" type="datetimeFigureOut">
              <a:rPr lang="es-MX" smtClean="0"/>
              <a:t>18/11/2016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000A2BE-7F9C-4536-A630-BA6A79541D53}" type="slidenum">
              <a:rPr lang="es-MX" smtClean="0"/>
              <a:t>‹Nº›</a:t>
            </a:fld>
            <a:endParaRPr lang="es-MX"/>
          </a:p>
        </p:txBody>
      </p:sp>
    </p:spTree>
    <p:extLst>
      <p:ext uri="{BB962C8B-B14F-4D97-AF65-F5344CB8AC3E}">
        <p14:creationId xmlns:p14="http://schemas.microsoft.com/office/powerpoint/2010/main" val="3482518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97ADDDB-130B-4DFB-919B-341D8FDBEB23}" type="datetimeFigureOut">
              <a:rPr lang="es-MX" smtClean="0"/>
              <a:t>18/11/2016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000A2BE-7F9C-4536-A630-BA6A79541D53}" type="slidenum">
              <a:rPr lang="es-MX" smtClean="0"/>
              <a:t>‹Nº›</a:t>
            </a:fld>
            <a:endParaRPr lang="es-MX"/>
          </a:p>
        </p:txBody>
      </p:sp>
    </p:spTree>
    <p:extLst>
      <p:ext uri="{BB962C8B-B14F-4D97-AF65-F5344CB8AC3E}">
        <p14:creationId xmlns:p14="http://schemas.microsoft.com/office/powerpoint/2010/main" val="1915157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ADDDB-130B-4DFB-919B-341D8FDBEB23}" type="datetimeFigureOut">
              <a:rPr lang="es-MX" smtClean="0"/>
              <a:t>18/11/2016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0A2BE-7F9C-4536-A630-BA6A79541D53}" type="slidenum">
              <a:rPr lang="es-MX" smtClean="0"/>
              <a:t>‹Nº›</a:t>
            </a:fld>
            <a:endParaRPr lang="es-MX"/>
          </a:p>
        </p:txBody>
      </p:sp>
    </p:spTree>
    <p:extLst>
      <p:ext uri="{BB962C8B-B14F-4D97-AF65-F5344CB8AC3E}">
        <p14:creationId xmlns:p14="http://schemas.microsoft.com/office/powerpoint/2010/main" val="2793271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04665"/>
            <a:ext cx="7772400" cy="5616623"/>
          </a:xfrm>
        </p:spPr>
        <p:txBody>
          <a:bodyPr>
            <a:normAutofit/>
          </a:bodyPr>
          <a:lstStyle/>
          <a:p>
            <a:r>
              <a:rPr lang="es-MX" sz="4000" dirty="0" smtClean="0"/>
              <a:t>Capítulo 4</a:t>
            </a:r>
            <a:br>
              <a:rPr lang="es-MX" sz="4000" dirty="0" smtClean="0"/>
            </a:br>
            <a:r>
              <a:rPr lang="es-MX" sz="4000" dirty="0" smtClean="0"/>
              <a:t>Tecnologías de información</a:t>
            </a:r>
            <a:br>
              <a:rPr lang="es-MX" sz="4000" dirty="0" smtClean="0"/>
            </a:br>
            <a:r>
              <a:rPr lang="es-MX" sz="4000" dirty="0" smtClean="0"/>
              <a:t> y</a:t>
            </a:r>
            <a:br>
              <a:rPr lang="es-MX" sz="4000" dirty="0" smtClean="0"/>
            </a:br>
            <a:r>
              <a:rPr lang="es-MX" sz="4000" dirty="0" smtClean="0"/>
              <a:t>comunicación</a:t>
            </a:r>
            <a:endParaRPr lang="es-MX" sz="4000" dirty="0"/>
          </a:p>
        </p:txBody>
      </p:sp>
    </p:spTree>
    <p:extLst>
      <p:ext uri="{BB962C8B-B14F-4D97-AF65-F5344CB8AC3E}">
        <p14:creationId xmlns:p14="http://schemas.microsoft.com/office/powerpoint/2010/main" val="641860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8229600" cy="720080"/>
          </a:xfrm>
        </p:spPr>
        <p:txBody>
          <a:bodyPr>
            <a:noAutofit/>
          </a:bodyPr>
          <a:lstStyle/>
          <a:p>
            <a:r>
              <a:rPr lang="es-MX" sz="2800" dirty="0" smtClean="0"/>
              <a:t> </a:t>
            </a:r>
            <a:br>
              <a:rPr lang="es-MX" sz="2800" dirty="0" smtClean="0"/>
            </a:br>
            <a:r>
              <a:rPr lang="es-MX" sz="2800" dirty="0" smtClean="0"/>
              <a:t>Servidores</a:t>
            </a:r>
            <a:br>
              <a:rPr lang="es-MX" sz="2800" dirty="0" smtClean="0"/>
            </a:br>
            <a:endParaRPr lang="es-MX" sz="2800" dirty="0"/>
          </a:p>
        </p:txBody>
      </p:sp>
      <p:sp>
        <p:nvSpPr>
          <p:cNvPr id="3" name="2 Marcador de contenido"/>
          <p:cNvSpPr>
            <a:spLocks noGrp="1"/>
          </p:cNvSpPr>
          <p:nvPr>
            <p:ph idx="1"/>
          </p:nvPr>
        </p:nvSpPr>
        <p:spPr>
          <a:xfrm>
            <a:off x="899592" y="1484784"/>
            <a:ext cx="7643192" cy="5544616"/>
          </a:xfrm>
        </p:spPr>
        <p:txBody>
          <a:bodyPr>
            <a:normAutofit/>
          </a:bodyPr>
          <a:lstStyle/>
          <a:p>
            <a:pPr marL="0" indent="0" algn="just">
              <a:buNone/>
            </a:pPr>
            <a:r>
              <a:rPr lang="es-MX" sz="2000" dirty="0" smtClean="0"/>
              <a:t>Están representados por una computadora central, normalmente conectada a la red, que brinda servicios a otras computadoras denominadas clientes. Algunos servicios que proporcionan son los siguientes: almacenamiento, impresión de documentos, respaldo de información, conexión y acceso a otras redes, además de servicios web.</a:t>
            </a:r>
          </a:p>
          <a:p>
            <a:pPr marL="0" indent="0" algn="just">
              <a:buNone/>
            </a:pPr>
            <a:endParaRPr lang="es-MX" sz="2000" dirty="0"/>
          </a:p>
          <a:p>
            <a:pPr marL="0" indent="0" algn="ctr">
              <a:buNone/>
            </a:pPr>
            <a:r>
              <a:rPr lang="es-MX" sz="2000" dirty="0" smtClean="0"/>
              <a:t> </a:t>
            </a:r>
            <a:r>
              <a:rPr lang="es-MX" sz="2800" dirty="0" smtClean="0"/>
              <a:t>Estaciones de trabajo (</a:t>
            </a:r>
            <a:r>
              <a:rPr lang="es-MX" sz="2800" dirty="0" err="1" smtClean="0"/>
              <a:t>workstations</a:t>
            </a:r>
            <a:r>
              <a:rPr lang="es-MX" sz="2800" dirty="0" smtClean="0"/>
              <a:t>)</a:t>
            </a:r>
          </a:p>
          <a:p>
            <a:pPr marL="0" indent="0" algn="just">
              <a:buNone/>
            </a:pPr>
            <a:endParaRPr lang="es-MX" sz="2000" dirty="0" smtClean="0"/>
          </a:p>
          <a:p>
            <a:pPr marL="0" indent="0" algn="just">
              <a:buNone/>
            </a:pPr>
            <a:r>
              <a:rPr lang="es-MX" sz="2000" dirty="0" smtClean="0"/>
              <a:t>Se encuentran un nivel debajo de las minicomputadoras y se utilizan para aplicaciones que requieren poder de procesamiento moderado y relativas capacidades de gráficos de alta calidad. Sus principales aplicaciones abarcan áreas de ingeniería, universidades, laboratorios de investigación, entre otros.</a:t>
            </a:r>
            <a:endParaRPr lang="es-MX" sz="2000" dirty="0"/>
          </a:p>
        </p:txBody>
      </p:sp>
    </p:spTree>
    <p:extLst>
      <p:ext uri="{BB962C8B-B14F-4D97-AF65-F5344CB8AC3E}">
        <p14:creationId xmlns:p14="http://schemas.microsoft.com/office/powerpoint/2010/main" val="2696841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4360" y="764704"/>
            <a:ext cx="8229600" cy="634082"/>
          </a:xfrm>
        </p:spPr>
        <p:txBody>
          <a:bodyPr>
            <a:normAutofit/>
          </a:bodyPr>
          <a:lstStyle/>
          <a:p>
            <a:r>
              <a:rPr lang="es-MX" sz="2800" dirty="0" smtClean="0"/>
              <a:t>Microcomputadoras o computadoras personales</a:t>
            </a:r>
            <a:endParaRPr lang="es-MX" sz="2800" dirty="0"/>
          </a:p>
        </p:txBody>
      </p:sp>
      <p:sp>
        <p:nvSpPr>
          <p:cNvPr id="3" name="2 Marcador de contenido"/>
          <p:cNvSpPr>
            <a:spLocks noGrp="1"/>
          </p:cNvSpPr>
          <p:nvPr>
            <p:ph idx="1"/>
          </p:nvPr>
        </p:nvSpPr>
        <p:spPr>
          <a:xfrm>
            <a:off x="611560" y="1529408"/>
            <a:ext cx="7715200" cy="5328592"/>
          </a:xfrm>
        </p:spPr>
        <p:txBody>
          <a:bodyPr>
            <a:normAutofit/>
          </a:bodyPr>
          <a:lstStyle/>
          <a:p>
            <a:pPr marL="0" indent="0" algn="just">
              <a:buNone/>
            </a:pPr>
            <a:r>
              <a:rPr lang="es-MX" sz="2000" dirty="0" smtClean="0"/>
              <a:t>Su fundamento son los microprocesadores basados en circuitos de alta densidad y son extremadamente pequeñas y baratas. Se componen de un microprocesador, elementos de almacenamiento y de entrada/salida asociados.</a:t>
            </a:r>
          </a:p>
          <a:p>
            <a:pPr marL="0" indent="0" algn="just">
              <a:buNone/>
            </a:pPr>
            <a:endParaRPr lang="es-MX" sz="2000" dirty="0"/>
          </a:p>
          <a:p>
            <a:pPr marL="0" indent="0" algn="ctr">
              <a:buNone/>
            </a:pPr>
            <a:r>
              <a:rPr lang="es-MX" sz="2800" dirty="0" smtClean="0"/>
              <a:t>Computadoras portátiles y móviles</a:t>
            </a:r>
          </a:p>
          <a:p>
            <a:pPr marL="0" indent="0" algn="just">
              <a:buNone/>
            </a:pPr>
            <a:r>
              <a:rPr lang="es-MX" sz="2000" dirty="0" smtClean="0"/>
              <a:t>Este tipo de computadoras tienen características iguales o superiores a las computadoras personales o de escritorio, salvo que al ser ligeras, pequeñas y con capacidades para aplicaciones multimedia pueden desempeñarse con éxito prácticamente en cualquier lugar. Uno de sus principales valores es que pueden conectarse a las redes por medio de la tecnología inalámbrica. Ejemplos: las notebooks, las laptops y las </a:t>
            </a:r>
            <a:r>
              <a:rPr lang="es-MX" sz="2000" dirty="0" err="1" smtClean="0"/>
              <a:t>tablets</a:t>
            </a:r>
            <a:r>
              <a:rPr lang="es-MX" sz="2000" dirty="0" smtClean="0"/>
              <a:t>.</a:t>
            </a:r>
            <a:endParaRPr lang="es-MX" sz="2000" dirty="0"/>
          </a:p>
        </p:txBody>
      </p:sp>
    </p:spTree>
    <p:extLst>
      <p:ext uri="{BB962C8B-B14F-4D97-AF65-F5344CB8AC3E}">
        <p14:creationId xmlns:p14="http://schemas.microsoft.com/office/powerpoint/2010/main" val="1982797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6910" y="764704"/>
            <a:ext cx="8229600" cy="648072"/>
          </a:xfrm>
        </p:spPr>
        <p:txBody>
          <a:bodyPr>
            <a:normAutofit fontScale="90000"/>
          </a:bodyPr>
          <a:lstStyle/>
          <a:p>
            <a:r>
              <a:rPr lang="es-MX" sz="3100" dirty="0" smtClean="0"/>
              <a:t/>
            </a:r>
            <a:br>
              <a:rPr lang="es-MX" sz="3100" dirty="0" smtClean="0"/>
            </a:br>
            <a:r>
              <a:rPr lang="es-MX" sz="3100" dirty="0" smtClean="0"/>
              <a:t>Dispositivos móviles</a:t>
            </a:r>
            <a:r>
              <a:rPr lang="es-MX" sz="2800" dirty="0" smtClean="0"/>
              <a:t/>
            </a:r>
            <a:br>
              <a:rPr lang="es-MX" sz="2800" dirty="0" smtClean="0"/>
            </a:br>
            <a:endParaRPr lang="es-MX" sz="2800" dirty="0"/>
          </a:p>
        </p:txBody>
      </p:sp>
      <p:sp>
        <p:nvSpPr>
          <p:cNvPr id="3" name="2 Marcador de contenido"/>
          <p:cNvSpPr>
            <a:spLocks noGrp="1"/>
          </p:cNvSpPr>
          <p:nvPr>
            <p:ph idx="1"/>
          </p:nvPr>
        </p:nvSpPr>
        <p:spPr>
          <a:xfrm>
            <a:off x="1043608" y="1700808"/>
            <a:ext cx="7427168" cy="3600399"/>
          </a:xfrm>
        </p:spPr>
        <p:txBody>
          <a:bodyPr>
            <a:normAutofit/>
          </a:bodyPr>
          <a:lstStyle/>
          <a:p>
            <a:pPr marL="0" indent="0" algn="just">
              <a:buNone/>
            </a:pPr>
            <a:r>
              <a:rPr lang="es-MX" sz="2000" dirty="0" smtClean="0"/>
              <a:t>Este tipo de dispositivos son ligeros y pueden ser transportados fácilmente en la mano o en un bolsillo del pantalón o la camisa. Tienen buena capacidad de procesamiento, disponen de puertos de conectividad y navegación en Internet por medio de </a:t>
            </a:r>
            <a:r>
              <a:rPr lang="es-MX" sz="2000" dirty="0" err="1" smtClean="0"/>
              <a:t>WiFi</a:t>
            </a:r>
            <a:r>
              <a:rPr lang="es-MX" sz="2000" dirty="0" smtClean="0"/>
              <a:t> u otras tecnologías, así como medios para almacenar cantidades importantes de información, que pueden o no ser transferidas a otra computadora personal. Ejemplos: los teléfonos inteligentes, las PDA y las Hand </a:t>
            </a:r>
            <a:r>
              <a:rPr lang="es-MX" sz="2000" dirty="0" err="1" smtClean="0"/>
              <a:t>Held</a:t>
            </a:r>
            <a:r>
              <a:rPr lang="es-MX" sz="2000" dirty="0" smtClean="0"/>
              <a:t>; estas últimas cuentan con funciones específicas para levantamiento de pedidos en tiendas, farmacias, medición de consumo de agua y luz, entre otros.</a:t>
            </a:r>
            <a:endParaRPr lang="es-MX" sz="2000" dirty="0"/>
          </a:p>
        </p:txBody>
      </p:sp>
    </p:spTree>
    <p:extLst>
      <p:ext uri="{BB962C8B-B14F-4D97-AF65-F5344CB8AC3E}">
        <p14:creationId xmlns:p14="http://schemas.microsoft.com/office/powerpoint/2010/main" val="1359895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Centros de datos (data centers)</a:t>
            </a:r>
            <a:endParaRPr lang="es-MX" sz="2800" dirty="0"/>
          </a:p>
        </p:txBody>
      </p:sp>
      <p:sp>
        <p:nvSpPr>
          <p:cNvPr id="3" name="2 Marcador de contenido"/>
          <p:cNvSpPr>
            <a:spLocks noGrp="1"/>
          </p:cNvSpPr>
          <p:nvPr>
            <p:ph idx="1"/>
          </p:nvPr>
        </p:nvSpPr>
        <p:spPr>
          <a:xfrm>
            <a:off x="457200" y="1196752"/>
            <a:ext cx="8229600" cy="4929411"/>
          </a:xfrm>
        </p:spPr>
        <p:txBody>
          <a:bodyPr>
            <a:normAutofit/>
          </a:bodyPr>
          <a:lstStyle/>
          <a:p>
            <a:pPr marL="0" indent="0">
              <a:buNone/>
            </a:pPr>
            <a:r>
              <a:rPr lang="es-MX" sz="2000" dirty="0" smtClean="0"/>
              <a:t>La estructura de los centros de datos puede pensarse como un conjunto de equipos de cómputo que cuentan múltiples medios de almacenamiento masivo, mecanismos de comunicación y equipo de monitoreo, todo ello en instalaciones con dimensiones suficientes para albergarlos, mantenerlos bajo niveles de temperatura adecuados y con todo lo necesario para hacerlos confiables y seguros.</a:t>
            </a:r>
          </a:p>
          <a:p>
            <a:pPr marL="0" indent="0">
              <a:buNone/>
            </a:pPr>
            <a:r>
              <a:rPr lang="es-MX" sz="2000" dirty="0" smtClean="0"/>
              <a:t>Algunos </a:t>
            </a:r>
            <a:r>
              <a:rPr lang="es-MX" sz="2000" dirty="0"/>
              <a:t>de los más </a:t>
            </a:r>
            <a:r>
              <a:rPr lang="es-MX" sz="2000" dirty="0" smtClean="0"/>
              <a:t>importantes centros </a:t>
            </a:r>
            <a:r>
              <a:rPr lang="es-MX" sz="2000" dirty="0"/>
              <a:t>de datos en el mundo:</a:t>
            </a:r>
          </a:p>
          <a:p>
            <a:pPr algn="just"/>
            <a:r>
              <a:rPr lang="es-MX" sz="2000" dirty="0"/>
              <a:t>Centro de datos de Microsoft en Quincy, Washington. Tiene </a:t>
            </a:r>
            <a:r>
              <a:rPr lang="es-MX" sz="2000" dirty="0" smtClean="0"/>
              <a:t>capacidad para </a:t>
            </a:r>
            <a:r>
              <a:rPr lang="es-MX" sz="2000" dirty="0"/>
              <a:t>almacenar más de 6.75 trillones de fotografías</a:t>
            </a:r>
            <a:r>
              <a:rPr lang="es-MX" sz="2000" dirty="0" smtClean="0"/>
              <a:t>.</a:t>
            </a:r>
          </a:p>
          <a:p>
            <a:r>
              <a:rPr lang="es-MX" sz="2000" dirty="0"/>
              <a:t>Centro de datos de Microsoft en Chicago. </a:t>
            </a:r>
            <a:r>
              <a:rPr lang="es-MX" sz="2000" dirty="0" smtClean="0"/>
              <a:t>Cuenta con </a:t>
            </a:r>
            <a:r>
              <a:rPr lang="es-MX" sz="2000" dirty="0"/>
              <a:t>un diseño basado en 56 contenedores </a:t>
            </a:r>
            <a:r>
              <a:rPr lang="es-MX" sz="2000" dirty="0" smtClean="0"/>
              <a:t>que puede </a:t>
            </a:r>
            <a:r>
              <a:rPr lang="es-MX" sz="2000" dirty="0"/>
              <a:t>alojar entre 1,800 y 2,500 servidores</a:t>
            </a:r>
            <a:r>
              <a:rPr lang="es-MX" sz="2000" dirty="0" smtClean="0"/>
              <a:t>.</a:t>
            </a:r>
          </a:p>
          <a:p>
            <a:pPr algn="just"/>
            <a:r>
              <a:rPr lang="es-MX" sz="2000" dirty="0" smtClean="0"/>
              <a:t>Centro de datos verde de IBM. Cuenta con más de 750,000 metros cuadrados de centros de datos en seis continentes. Es una de las empresas con más iniciativas de centro de datos verdes con un ahorro en miles de kilovatios horas cada año.</a:t>
            </a:r>
            <a:endParaRPr lang="es-MX" sz="2000" dirty="0"/>
          </a:p>
        </p:txBody>
      </p:sp>
    </p:spTree>
    <p:extLst>
      <p:ext uri="{BB962C8B-B14F-4D97-AF65-F5344CB8AC3E}">
        <p14:creationId xmlns:p14="http://schemas.microsoft.com/office/powerpoint/2010/main" val="38932642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6632"/>
            <a:ext cx="8229600" cy="6009531"/>
          </a:xfrm>
        </p:spPr>
        <p:txBody>
          <a:bodyPr>
            <a:normAutofit/>
          </a:bodyPr>
          <a:lstStyle/>
          <a:p>
            <a:pPr marL="0" indent="0" algn="ctr">
              <a:buNone/>
            </a:pPr>
            <a:endParaRPr lang="es-MX" sz="2800" dirty="0" smtClean="0"/>
          </a:p>
          <a:p>
            <a:pPr marL="0" indent="0" algn="ctr">
              <a:buNone/>
            </a:pPr>
            <a:endParaRPr lang="es-MX" sz="2800" dirty="0" smtClean="0"/>
          </a:p>
          <a:p>
            <a:pPr marL="0" indent="0" algn="ctr">
              <a:buNone/>
            </a:pPr>
            <a:r>
              <a:rPr lang="es-MX" sz="2800" dirty="0" smtClean="0"/>
              <a:t>Centros de datos (data centers)</a:t>
            </a:r>
          </a:p>
          <a:p>
            <a:pPr marL="0" indent="0" algn="ctr">
              <a:buNone/>
            </a:pPr>
            <a:endParaRPr lang="es-MX" sz="2800" dirty="0"/>
          </a:p>
          <a:p>
            <a:pPr algn="just"/>
            <a:r>
              <a:rPr lang="es-MX" sz="2000" dirty="0" smtClean="0"/>
              <a:t>Centro de datos de Facebook. Los centros de datos de Facebook alojan más de 40 billones de fotos y permiten que sus usuarios suban más de 40</a:t>
            </a:r>
          </a:p>
          <a:p>
            <a:pPr marL="0" indent="0" algn="just">
              <a:buNone/>
            </a:pPr>
            <a:r>
              <a:rPr lang="es-MX" sz="2000" dirty="0" smtClean="0"/>
              <a:t>      millones de fotos nuevas cada día (unas 2,000 fotos por segundo).</a:t>
            </a:r>
          </a:p>
          <a:p>
            <a:pPr algn="just"/>
            <a:r>
              <a:rPr lang="es-MX" sz="2000" dirty="0" smtClean="0"/>
              <a:t>Centro de datos de Google. Los centros de datos de esta compañía suelen estar compuestos por 45 contenedores con una capacidad de 1,160 servidores cada uno. La infraestructura de Google, con sus </a:t>
            </a:r>
            <a:r>
              <a:rPr lang="es-MX" sz="2000" dirty="0" err="1" smtClean="0"/>
              <a:t>megacentros</a:t>
            </a:r>
            <a:r>
              <a:rPr lang="es-MX" sz="2000" dirty="0" smtClean="0"/>
              <a:t> de datos y toda la información que manejan y transportan, es una de las más sorprendentes.</a:t>
            </a:r>
          </a:p>
        </p:txBody>
      </p:sp>
    </p:spTree>
    <p:extLst>
      <p:ext uri="{BB962C8B-B14F-4D97-AF65-F5344CB8AC3E}">
        <p14:creationId xmlns:p14="http://schemas.microsoft.com/office/powerpoint/2010/main" val="3219585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136904" cy="792088"/>
          </a:xfrm>
        </p:spPr>
        <p:txBody>
          <a:bodyPr>
            <a:normAutofit fontScale="90000"/>
          </a:bodyPr>
          <a:lstStyle/>
          <a:p>
            <a:r>
              <a:rPr lang="es-MX" sz="2800" dirty="0" smtClean="0"/>
              <a:t> </a:t>
            </a:r>
            <a:r>
              <a:rPr lang="es-MX" sz="3100" dirty="0" smtClean="0"/>
              <a:t/>
            </a:r>
            <a:br>
              <a:rPr lang="es-MX" sz="3100" dirty="0" smtClean="0"/>
            </a:br>
            <a:endParaRPr lang="es-MX" sz="3100" dirty="0"/>
          </a:p>
        </p:txBody>
      </p:sp>
      <p:sp>
        <p:nvSpPr>
          <p:cNvPr id="3" name="2 Marcador de contenido"/>
          <p:cNvSpPr>
            <a:spLocks noGrp="1"/>
          </p:cNvSpPr>
          <p:nvPr>
            <p:ph idx="1"/>
          </p:nvPr>
        </p:nvSpPr>
        <p:spPr>
          <a:xfrm>
            <a:off x="457200" y="980728"/>
            <a:ext cx="8229600" cy="5145435"/>
          </a:xfrm>
        </p:spPr>
        <p:txBody>
          <a:bodyPr>
            <a:normAutofit/>
          </a:bodyPr>
          <a:lstStyle/>
          <a:p>
            <a:pPr marL="0" indent="0" algn="ctr">
              <a:buNone/>
            </a:pPr>
            <a:r>
              <a:rPr lang="es-MX" sz="2800" b="1" dirty="0" smtClean="0"/>
              <a:t>Centro de datos en México</a:t>
            </a:r>
          </a:p>
          <a:p>
            <a:pPr marL="0" indent="0" algn="ctr">
              <a:buNone/>
            </a:pPr>
            <a:endParaRPr lang="es-MX" sz="2800" b="1" dirty="0" smtClean="0"/>
          </a:p>
          <a:p>
            <a:pPr marL="0" indent="0" algn="just">
              <a:buNone/>
            </a:pPr>
            <a:r>
              <a:rPr lang="es-MX" sz="2000" dirty="0" smtClean="0"/>
              <a:t>En febrero de 2015, la empresa Cisco inauguró el Centro Global de Servicios en la Ciudad de México, en el que congrega las áreas de Global </a:t>
            </a:r>
            <a:r>
              <a:rPr lang="es-MX" sz="2000" dirty="0" err="1" smtClean="0"/>
              <a:t>Technical</a:t>
            </a:r>
            <a:r>
              <a:rPr lang="es-MX" sz="2000" dirty="0" smtClean="0"/>
              <a:t> Center, </a:t>
            </a:r>
            <a:r>
              <a:rPr lang="es-MX" sz="2000" dirty="0" err="1" smtClean="0"/>
              <a:t>Latin</a:t>
            </a:r>
            <a:r>
              <a:rPr lang="es-MX" sz="2000" dirty="0" smtClean="0"/>
              <a:t> </a:t>
            </a:r>
            <a:r>
              <a:rPr lang="es-MX" sz="2000" dirty="0" err="1" smtClean="0"/>
              <a:t>America</a:t>
            </a:r>
            <a:r>
              <a:rPr lang="es-MX" sz="2000" dirty="0" smtClean="0"/>
              <a:t> </a:t>
            </a:r>
            <a:r>
              <a:rPr lang="es-MX" sz="2000" dirty="0" err="1" smtClean="0"/>
              <a:t>Technical</a:t>
            </a:r>
            <a:r>
              <a:rPr lang="es-MX" sz="2000" dirty="0" smtClean="0"/>
              <a:t> </a:t>
            </a:r>
            <a:r>
              <a:rPr lang="es-MX" sz="2000" dirty="0" err="1" smtClean="0"/>
              <a:t>Assistance</a:t>
            </a:r>
            <a:r>
              <a:rPr lang="es-MX" sz="2000" dirty="0" smtClean="0"/>
              <a:t> Center y Global </a:t>
            </a:r>
            <a:r>
              <a:rPr lang="es-MX" sz="2000" dirty="0" err="1" smtClean="0"/>
              <a:t>Delivery</a:t>
            </a:r>
            <a:r>
              <a:rPr lang="es-MX" sz="2000" dirty="0" smtClean="0"/>
              <a:t> Center. Esta instalación de 9,200 metros cuadrados cuenta con tecnologías de </a:t>
            </a:r>
            <a:r>
              <a:rPr lang="es-MX" sz="2000" dirty="0" err="1" smtClean="0"/>
              <a:t>routing</a:t>
            </a:r>
            <a:r>
              <a:rPr lang="es-MX" sz="2000" dirty="0" smtClean="0"/>
              <a:t> y </a:t>
            </a:r>
            <a:r>
              <a:rPr lang="es-MX" sz="2000" dirty="0" err="1" smtClean="0"/>
              <a:t>switching</a:t>
            </a:r>
            <a:r>
              <a:rPr lang="es-MX" sz="2000" dirty="0" smtClean="0"/>
              <a:t>, colaboración, seguridad, movilidad, comunicación inalámbrica, video para proveedores de servicios y </a:t>
            </a:r>
            <a:r>
              <a:rPr lang="es-MX" sz="2000" dirty="0" err="1" smtClean="0"/>
              <a:t>telepresencia</a:t>
            </a:r>
            <a:r>
              <a:rPr lang="es-MX" sz="2000" dirty="0" smtClean="0"/>
              <a:t>, además de soportar y apoyar a una gran cantidad de clientes tanto a nivel mundial como regional. La compañía invertirá 26 millones de dólares en este centro de datos en los próximos tres años.</a:t>
            </a:r>
          </a:p>
          <a:p>
            <a:pPr marL="0" indent="0" algn="just">
              <a:buNone/>
            </a:pPr>
            <a:endParaRPr lang="es-MX" sz="2000" dirty="0"/>
          </a:p>
        </p:txBody>
      </p:sp>
    </p:spTree>
    <p:extLst>
      <p:ext uri="{BB962C8B-B14F-4D97-AF65-F5344CB8AC3E}">
        <p14:creationId xmlns:p14="http://schemas.microsoft.com/office/powerpoint/2010/main" val="672038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Computo en la nube (Cloud Computing)</a:t>
            </a:r>
            <a:endParaRPr lang="es-MX" sz="2800" dirty="0"/>
          </a:p>
        </p:txBody>
      </p:sp>
      <p:sp>
        <p:nvSpPr>
          <p:cNvPr id="3" name="2 Marcador de contenido"/>
          <p:cNvSpPr>
            <a:spLocks noGrp="1"/>
          </p:cNvSpPr>
          <p:nvPr>
            <p:ph idx="1"/>
          </p:nvPr>
        </p:nvSpPr>
        <p:spPr>
          <a:xfrm>
            <a:off x="683568" y="1268760"/>
            <a:ext cx="7848872" cy="4857403"/>
          </a:xfrm>
        </p:spPr>
        <p:txBody>
          <a:bodyPr>
            <a:normAutofit lnSpcReduction="10000"/>
          </a:bodyPr>
          <a:lstStyle/>
          <a:p>
            <a:pPr marL="0" indent="0" algn="just">
              <a:buNone/>
            </a:pPr>
            <a:r>
              <a:rPr lang="es-MX" sz="2200" dirty="0" smtClean="0"/>
              <a:t>Como se explicó en capítulos anteriores, la computación en la nube ofrece cuatro tipos de servicios: la infraestructura (</a:t>
            </a:r>
            <a:r>
              <a:rPr lang="es-MX" sz="2200" dirty="0" err="1" smtClean="0"/>
              <a:t>IaaS</a:t>
            </a:r>
            <a:r>
              <a:rPr lang="es-MX" sz="2200" dirty="0" smtClean="0"/>
              <a:t>, </a:t>
            </a:r>
            <a:r>
              <a:rPr lang="es-MX" sz="2200" dirty="0" err="1" smtClean="0"/>
              <a:t>Infrastructure</a:t>
            </a:r>
            <a:r>
              <a:rPr lang="es-MX" sz="2200" dirty="0" smtClean="0"/>
              <a:t> as a </a:t>
            </a:r>
            <a:r>
              <a:rPr lang="es-MX" sz="2200" dirty="0" err="1" smtClean="0"/>
              <a:t>Service</a:t>
            </a:r>
            <a:r>
              <a:rPr lang="es-MX" sz="2200" dirty="0" smtClean="0"/>
              <a:t>), la plataforma (</a:t>
            </a:r>
            <a:r>
              <a:rPr lang="es-MX" sz="2200" dirty="0" err="1" smtClean="0"/>
              <a:t>PaaS</a:t>
            </a:r>
            <a:r>
              <a:rPr lang="es-MX" sz="2200" dirty="0" smtClean="0"/>
              <a:t>, </a:t>
            </a:r>
            <a:r>
              <a:rPr lang="es-MX" sz="2200" dirty="0" err="1" smtClean="0"/>
              <a:t>Platform</a:t>
            </a:r>
            <a:r>
              <a:rPr lang="es-MX" sz="2200" dirty="0" smtClean="0"/>
              <a:t> as a </a:t>
            </a:r>
            <a:r>
              <a:rPr lang="es-MX" sz="2200" dirty="0" err="1" smtClean="0"/>
              <a:t>Service</a:t>
            </a:r>
            <a:r>
              <a:rPr lang="es-MX" sz="2200" dirty="0" smtClean="0"/>
              <a:t>), los programas (</a:t>
            </a:r>
            <a:r>
              <a:rPr lang="es-MX" sz="2200" dirty="0" err="1" smtClean="0"/>
              <a:t>SaaS</a:t>
            </a:r>
            <a:r>
              <a:rPr lang="es-MX" sz="2200" dirty="0" smtClean="0"/>
              <a:t>, Software as a </a:t>
            </a:r>
            <a:r>
              <a:rPr lang="es-MX" sz="2200" dirty="0" err="1" smtClean="0"/>
              <a:t>Service</a:t>
            </a:r>
            <a:r>
              <a:rPr lang="es-MX" sz="2200" dirty="0" smtClean="0"/>
              <a:t>) y la red (</a:t>
            </a:r>
            <a:r>
              <a:rPr lang="es-MX" sz="2200" dirty="0" err="1" smtClean="0"/>
              <a:t>NaaS</a:t>
            </a:r>
            <a:r>
              <a:rPr lang="es-MX" sz="2200" dirty="0" smtClean="0"/>
              <a:t>, Network as a </a:t>
            </a:r>
            <a:r>
              <a:rPr lang="es-MX" sz="2200" dirty="0" err="1" smtClean="0"/>
              <a:t>Service</a:t>
            </a:r>
            <a:r>
              <a:rPr lang="es-MX" sz="2200" dirty="0" smtClean="0"/>
              <a:t>).</a:t>
            </a:r>
          </a:p>
          <a:p>
            <a:pPr marL="0" indent="0" algn="ctr">
              <a:buNone/>
            </a:pPr>
            <a:endParaRPr lang="es-MX" sz="2800" dirty="0"/>
          </a:p>
          <a:p>
            <a:pPr marL="0" indent="0" algn="ctr">
              <a:buNone/>
            </a:pPr>
            <a:r>
              <a:rPr lang="es-MX" sz="2800" dirty="0" smtClean="0"/>
              <a:t>Computadoras </a:t>
            </a:r>
            <a:r>
              <a:rPr lang="es-MX" sz="2800" dirty="0" err="1" smtClean="0"/>
              <a:t>vestibles</a:t>
            </a:r>
            <a:r>
              <a:rPr lang="es-MX" sz="2800" dirty="0" smtClean="0"/>
              <a:t> (</a:t>
            </a:r>
            <a:r>
              <a:rPr lang="es-MX" sz="2800" dirty="0" err="1" smtClean="0"/>
              <a:t>wearables</a:t>
            </a:r>
            <a:r>
              <a:rPr lang="es-MX" sz="2800" dirty="0" smtClean="0"/>
              <a:t>)</a:t>
            </a:r>
          </a:p>
          <a:p>
            <a:pPr marL="0" indent="0" algn="just">
              <a:buNone/>
            </a:pPr>
            <a:r>
              <a:rPr lang="es-MX" sz="2200" dirty="0" smtClean="0"/>
              <a:t>Son computadoras que pueden utilizarse en alguna parte del cuerpo humano facilitando una interacción, normalmente para realizar funciones específicas. Entre los dispositivos más conocidos están los lentes y los relojes inteligentes (</a:t>
            </a:r>
            <a:r>
              <a:rPr lang="es-MX" sz="2200" dirty="0" err="1" smtClean="0"/>
              <a:t>smartwatches</a:t>
            </a:r>
            <a:r>
              <a:rPr lang="es-MX" sz="2200" dirty="0" smtClean="0"/>
              <a:t>), pero también hay pulseras, zapatos, anillos y chamarras con capacidad para enviar y recibir información.</a:t>
            </a:r>
          </a:p>
          <a:p>
            <a:pPr algn="just"/>
            <a:endParaRPr lang="es-MX" sz="2000" dirty="0"/>
          </a:p>
        </p:txBody>
      </p:sp>
    </p:spTree>
    <p:extLst>
      <p:ext uri="{BB962C8B-B14F-4D97-AF65-F5344CB8AC3E}">
        <p14:creationId xmlns:p14="http://schemas.microsoft.com/office/powerpoint/2010/main" val="9189188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73832"/>
            <a:ext cx="8229600" cy="1143000"/>
          </a:xfrm>
        </p:spPr>
        <p:txBody>
          <a:bodyPr>
            <a:normAutofit/>
          </a:bodyPr>
          <a:lstStyle/>
          <a:p>
            <a:r>
              <a:rPr lang="es-MX" sz="2800" dirty="0" smtClean="0"/>
              <a:t>Virtualización</a:t>
            </a:r>
            <a:br>
              <a:rPr lang="es-MX" sz="2800" dirty="0" smtClean="0"/>
            </a:br>
            <a:endParaRPr lang="es-MX" sz="2800" dirty="0"/>
          </a:p>
        </p:txBody>
      </p:sp>
      <p:sp>
        <p:nvSpPr>
          <p:cNvPr id="3" name="2 Marcador de contenido"/>
          <p:cNvSpPr>
            <a:spLocks noGrp="1"/>
          </p:cNvSpPr>
          <p:nvPr>
            <p:ph idx="1"/>
          </p:nvPr>
        </p:nvSpPr>
        <p:spPr>
          <a:xfrm>
            <a:off x="457200" y="1955973"/>
            <a:ext cx="8229600" cy="5073427"/>
          </a:xfrm>
        </p:spPr>
        <p:txBody>
          <a:bodyPr>
            <a:normAutofit/>
          </a:bodyPr>
          <a:lstStyle/>
          <a:p>
            <a:pPr marL="0" indent="0" algn="just">
              <a:buNone/>
            </a:pPr>
            <a:r>
              <a:rPr lang="es-MX" sz="2000" dirty="0" smtClean="0"/>
              <a:t>La virtualización consiste en crear un recurso lógico a partir de un recurso físico que le da soporte. Mediante la utilización de un software de virtualización que se instala en el equipo de cómputo físico podemos crear otro equipo de cómputo virtual en el que podemos definir los recursos de hardware que facilita el sistema principal al sistema virtual.</a:t>
            </a:r>
            <a:endParaRPr lang="es-MX" sz="2000" dirty="0"/>
          </a:p>
        </p:txBody>
      </p:sp>
    </p:spTree>
    <p:extLst>
      <p:ext uri="{BB962C8B-B14F-4D97-AF65-F5344CB8AC3E}">
        <p14:creationId xmlns:p14="http://schemas.microsoft.com/office/powerpoint/2010/main" val="3862134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Tecnologías de software</a:t>
            </a:r>
            <a:endParaRPr lang="es-MX" sz="2800" dirty="0"/>
          </a:p>
        </p:txBody>
      </p:sp>
      <p:sp>
        <p:nvSpPr>
          <p:cNvPr id="3" name="2 Marcador de contenido"/>
          <p:cNvSpPr>
            <a:spLocks noGrp="1"/>
          </p:cNvSpPr>
          <p:nvPr>
            <p:ph idx="1"/>
          </p:nvPr>
        </p:nvSpPr>
        <p:spPr>
          <a:xfrm>
            <a:off x="457200" y="1340768"/>
            <a:ext cx="8229600" cy="4785395"/>
          </a:xfrm>
        </p:spPr>
        <p:txBody>
          <a:bodyPr>
            <a:normAutofit/>
          </a:bodyPr>
          <a:lstStyle/>
          <a:p>
            <a:pPr marL="0" indent="0" algn="just">
              <a:buNone/>
            </a:pPr>
            <a:r>
              <a:rPr lang="es-MX" sz="2000" dirty="0" smtClean="0"/>
              <a:t>El desarrollo de software requiere la aplicación de conocimientos sobre distintos lenguajes de programación que facilitan la creación de programas, aplicaciones y/o sistemas de información que residen en una computadora.</a:t>
            </a:r>
          </a:p>
          <a:p>
            <a:pPr marL="0" indent="0" algn="just">
              <a:buNone/>
            </a:pPr>
            <a:r>
              <a:rPr lang="es-MX" sz="2000" dirty="0" smtClean="0"/>
              <a:t>Los desarrolladores de aplicaciones y sistemas de información son capaces de codificar, mantener y actualizar los programas asociados a un proyecto de desarrollo de software prácticamente de cualquier tipo utilizando sus conocimientos y habilidades. Al diseñar, construir, evaluar y mantener sistemas de información y software buscan garantizar su eficacia y eficiencia.</a:t>
            </a:r>
            <a:endParaRPr lang="es-MX" sz="2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2812" y="4293096"/>
            <a:ext cx="4778375" cy="195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21564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22710"/>
            <a:ext cx="8229600" cy="778098"/>
          </a:xfrm>
        </p:spPr>
        <p:txBody>
          <a:bodyPr>
            <a:normAutofit fontScale="90000"/>
          </a:bodyPr>
          <a:lstStyle/>
          <a:p>
            <a:r>
              <a:rPr lang="es-MX" sz="2800" dirty="0" smtClean="0"/>
              <a:t>Sistemas operativos</a:t>
            </a:r>
            <a:br>
              <a:rPr lang="es-MX" sz="2800" dirty="0" smtClean="0"/>
            </a:br>
            <a:endParaRPr lang="es-MX" sz="2800" dirty="0"/>
          </a:p>
        </p:txBody>
      </p:sp>
      <p:sp>
        <p:nvSpPr>
          <p:cNvPr id="3" name="2 Marcador de contenido"/>
          <p:cNvSpPr>
            <a:spLocks noGrp="1"/>
          </p:cNvSpPr>
          <p:nvPr>
            <p:ph idx="1"/>
          </p:nvPr>
        </p:nvSpPr>
        <p:spPr>
          <a:xfrm>
            <a:off x="457200" y="1772816"/>
            <a:ext cx="8229600" cy="4392488"/>
          </a:xfrm>
        </p:spPr>
        <p:txBody>
          <a:bodyPr>
            <a:normAutofit/>
          </a:bodyPr>
          <a:lstStyle/>
          <a:p>
            <a:pPr marL="0" indent="0" algn="just">
              <a:buNone/>
            </a:pPr>
            <a:r>
              <a:rPr lang="es-MX" sz="2000" dirty="0" smtClean="0"/>
              <a:t>Un sistema operativo administra todos los recursos de la computadora: memoria, disco duro, procesador, puertos, monitor, teclado, etcétera. También controla y coordina la interconexión de dispositivos y facilita la organización mediante directorios de todos los archivos que se almacenan en los diferentes dispositivos de almacenamiento. Además proporciona una interfaz de comunicación entre el usuario y el equipo de cómputo.</a:t>
            </a:r>
          </a:p>
          <a:p>
            <a:pPr marL="0" indent="0" algn="just">
              <a:buNone/>
            </a:pPr>
            <a:endParaRPr lang="es-MX" sz="2000" dirty="0"/>
          </a:p>
          <a:p>
            <a:pPr marL="0" indent="0" algn="just">
              <a:buNone/>
            </a:pPr>
            <a:r>
              <a:rPr lang="es-MX" sz="2000" dirty="0" smtClean="0"/>
              <a:t>En el caso de las computadoras de escritorio, los sistemas operativos más utilizados son Windows, Mac OS, Linux, Free BSD y </a:t>
            </a:r>
            <a:r>
              <a:rPr lang="es-MX" sz="2000" dirty="0" err="1" smtClean="0"/>
              <a:t>SunOS</a:t>
            </a:r>
            <a:r>
              <a:rPr lang="es-MX" sz="2000" dirty="0" smtClean="0"/>
              <a:t>. En los dispositivos móviles encontramos Windows, </a:t>
            </a:r>
            <a:r>
              <a:rPr lang="es-MX" sz="2000" dirty="0" err="1" smtClean="0"/>
              <a:t>iOS</a:t>
            </a:r>
            <a:r>
              <a:rPr lang="es-MX" sz="2000" dirty="0" smtClean="0"/>
              <a:t>, </a:t>
            </a:r>
            <a:r>
              <a:rPr lang="es-MX" sz="2000" dirty="0" err="1" smtClean="0"/>
              <a:t>Android</a:t>
            </a:r>
            <a:r>
              <a:rPr lang="es-MX" sz="2000" dirty="0" smtClean="0"/>
              <a:t>, Java ME, </a:t>
            </a:r>
            <a:r>
              <a:rPr lang="es-MX" sz="2000" dirty="0" err="1" smtClean="0"/>
              <a:t>Symbian</a:t>
            </a:r>
            <a:r>
              <a:rPr lang="es-MX" sz="2000" dirty="0" smtClean="0"/>
              <a:t>, </a:t>
            </a:r>
            <a:r>
              <a:rPr lang="es-MX" sz="2000" dirty="0" err="1" smtClean="0"/>
              <a:t>Blackberry</a:t>
            </a:r>
            <a:r>
              <a:rPr lang="es-MX" sz="2000" dirty="0" smtClean="0"/>
              <a:t> y </a:t>
            </a:r>
            <a:r>
              <a:rPr lang="es-MX" sz="2000" dirty="0" err="1" smtClean="0"/>
              <a:t>Kindle</a:t>
            </a:r>
            <a:r>
              <a:rPr lang="es-MX" sz="2000" dirty="0" smtClean="0"/>
              <a:t>. Muchos cuentan con navegador de Internet ya integrado.</a:t>
            </a:r>
            <a:endParaRPr lang="es-MX" sz="2000" dirty="0"/>
          </a:p>
        </p:txBody>
      </p:sp>
    </p:spTree>
    <p:extLst>
      <p:ext uri="{BB962C8B-B14F-4D97-AF65-F5344CB8AC3E}">
        <p14:creationId xmlns:p14="http://schemas.microsoft.com/office/powerpoint/2010/main" val="1170260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1143000"/>
          </a:xfrm>
        </p:spPr>
        <p:txBody>
          <a:bodyPr>
            <a:normAutofit/>
          </a:bodyPr>
          <a:lstStyle/>
          <a:p>
            <a:r>
              <a:rPr lang="es-MX" sz="2800" dirty="0" smtClean="0"/>
              <a:t>Construcción de sistemas de información </a:t>
            </a:r>
            <a:br>
              <a:rPr lang="es-MX" sz="2800" dirty="0" smtClean="0"/>
            </a:br>
            <a:r>
              <a:rPr lang="es-MX" sz="2800" dirty="0" smtClean="0"/>
              <a:t>en las organizaciones</a:t>
            </a:r>
            <a:endParaRPr lang="es-MX" sz="2800" dirty="0"/>
          </a:p>
        </p:txBody>
      </p:sp>
      <p:sp>
        <p:nvSpPr>
          <p:cNvPr id="3" name="2 Marcador de contenido"/>
          <p:cNvSpPr>
            <a:spLocks noGrp="1"/>
          </p:cNvSpPr>
          <p:nvPr>
            <p:ph idx="1"/>
          </p:nvPr>
        </p:nvSpPr>
        <p:spPr>
          <a:xfrm>
            <a:off x="457200" y="1927373"/>
            <a:ext cx="8229600" cy="4525963"/>
          </a:xfrm>
        </p:spPr>
        <p:txBody>
          <a:bodyPr>
            <a:normAutofit/>
          </a:bodyPr>
          <a:lstStyle/>
          <a:p>
            <a:pPr marL="0" indent="0" algn="just">
              <a:buNone/>
            </a:pPr>
            <a:r>
              <a:rPr lang="es-MX" sz="2000" dirty="0"/>
              <a:t>L</a:t>
            </a:r>
            <a:r>
              <a:rPr lang="es-MX" sz="2000" dirty="0" smtClean="0"/>
              <a:t>as </a:t>
            </a:r>
            <a:r>
              <a:rPr lang="es-MX" sz="2000" b="1" dirty="0" smtClean="0"/>
              <a:t>Tecnologías de la Información y la </a:t>
            </a:r>
            <a:r>
              <a:rPr lang="es-MX" sz="2000" b="1" dirty="0"/>
              <a:t>C</a:t>
            </a:r>
            <a:r>
              <a:rPr lang="es-MX" sz="2000" b="1" dirty="0" smtClean="0"/>
              <a:t>omunicación </a:t>
            </a:r>
            <a:r>
              <a:rPr lang="es-MX" sz="2000" dirty="0" smtClean="0"/>
              <a:t>(</a:t>
            </a:r>
            <a:r>
              <a:rPr lang="es-MX" sz="2000" b="1" dirty="0" smtClean="0"/>
              <a:t>TIC</a:t>
            </a:r>
            <a:r>
              <a:rPr lang="es-MX" sz="2000" dirty="0" smtClean="0"/>
              <a:t>) se han convertido en elementos constitutivos del mundo globalizado, sobre todo en los entornos económicos y empresariales. Su uso en la gran mayoría de empresas y organizaciones ha permitido la modernización de los procesos y la mejora de la productividad, propiciando nuevos y mejores niveles de competitividad en los diferentes mercados nacionales como internacionales.</a:t>
            </a:r>
          </a:p>
          <a:p>
            <a:pPr marL="0" indent="0" algn="just">
              <a:buNone/>
            </a:pPr>
            <a:endParaRPr lang="es-MX" sz="2000" dirty="0"/>
          </a:p>
          <a:p>
            <a:pPr marL="0" indent="0" algn="just">
              <a:buNone/>
            </a:pPr>
            <a:r>
              <a:rPr lang="es-MX" sz="2000" dirty="0" smtClean="0"/>
              <a:t>Las Tecnologías de la comunicación y la información consisten en el estudio, diseño, desarrollo, fomento, mantenimiento y administración de la información por medio de sistemas informáticos. Esto incluye todos los sistemas informáticos, no solamente la computadora, sino también los teléfonos celulares, la televisión, la radio, los periódicos digitales, etc. </a:t>
            </a:r>
          </a:p>
          <a:p>
            <a:pPr marL="0" indent="0" algn="just">
              <a:buNone/>
            </a:pPr>
            <a:r>
              <a:rPr lang="es-MX" sz="2000" dirty="0" smtClean="0"/>
              <a:t>(Definición de la </a:t>
            </a:r>
            <a:r>
              <a:rPr lang="es-MX" sz="2000" dirty="0" err="1" smtClean="0"/>
              <a:t>Information</a:t>
            </a:r>
            <a:r>
              <a:rPr lang="es-MX" sz="2000" dirty="0" smtClean="0"/>
              <a:t> </a:t>
            </a:r>
            <a:r>
              <a:rPr lang="es-MX" sz="2000" dirty="0" err="1" smtClean="0"/>
              <a:t>Technology</a:t>
            </a:r>
            <a:r>
              <a:rPr lang="es-MX" sz="2000" dirty="0"/>
              <a:t> </a:t>
            </a:r>
            <a:r>
              <a:rPr lang="es-MX" sz="2000" dirty="0" err="1" smtClean="0"/>
              <a:t>Association</a:t>
            </a:r>
            <a:r>
              <a:rPr lang="es-MX" sz="2000" dirty="0" smtClean="0"/>
              <a:t> of </a:t>
            </a:r>
            <a:r>
              <a:rPr lang="es-MX" sz="2000" dirty="0" err="1" smtClean="0"/>
              <a:t>America</a:t>
            </a:r>
            <a:r>
              <a:rPr lang="es-MX" sz="2000" dirty="0" smtClean="0"/>
              <a:t>).</a:t>
            </a:r>
            <a:endParaRPr lang="es-MX" sz="2000" dirty="0"/>
          </a:p>
        </p:txBody>
      </p:sp>
    </p:spTree>
    <p:extLst>
      <p:ext uri="{BB962C8B-B14F-4D97-AF65-F5344CB8AC3E}">
        <p14:creationId xmlns:p14="http://schemas.microsoft.com/office/powerpoint/2010/main" val="35187294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78694"/>
            <a:ext cx="8229600" cy="706090"/>
          </a:xfrm>
        </p:spPr>
        <p:txBody>
          <a:bodyPr>
            <a:normAutofit fontScale="90000"/>
          </a:bodyPr>
          <a:lstStyle/>
          <a:p>
            <a:r>
              <a:rPr lang="es-MX" sz="2800" dirty="0" smtClean="0"/>
              <a:t/>
            </a:r>
            <a:br>
              <a:rPr lang="es-MX" sz="2800" dirty="0" smtClean="0"/>
            </a:br>
            <a:r>
              <a:rPr lang="es-MX" sz="2800" dirty="0" smtClean="0"/>
              <a:t>Lenguajes de programación</a:t>
            </a:r>
            <a:br>
              <a:rPr lang="es-MX" sz="2800" dirty="0" smtClean="0"/>
            </a:br>
            <a:endParaRPr lang="es-MX" sz="2800" dirty="0"/>
          </a:p>
        </p:txBody>
      </p:sp>
      <p:sp>
        <p:nvSpPr>
          <p:cNvPr id="3" name="2 Marcador de contenido"/>
          <p:cNvSpPr>
            <a:spLocks noGrp="1"/>
          </p:cNvSpPr>
          <p:nvPr>
            <p:ph idx="1"/>
          </p:nvPr>
        </p:nvSpPr>
        <p:spPr>
          <a:xfrm>
            <a:off x="457200" y="1883965"/>
            <a:ext cx="8229600" cy="3921299"/>
          </a:xfrm>
        </p:spPr>
        <p:txBody>
          <a:bodyPr>
            <a:normAutofit/>
          </a:bodyPr>
          <a:lstStyle/>
          <a:p>
            <a:pPr marL="0" indent="0" algn="just">
              <a:buNone/>
            </a:pPr>
            <a:r>
              <a:rPr lang="es-MX" sz="2000" dirty="0" smtClean="0"/>
              <a:t>Un lenguaje de programación consiste en el conjunto de símbolos, caracteres y reglas de uso sintácticas y semánticas que definen el significado de sus elementos y expresiones permitiendo a las personas comunicarse con las computadoras. Existen cientos de lenguajes de programación diferentes. Algunos se crean para una aplicación especial, mientras que otros son herramientas de uso general más flexibles que son apropiadas para muchos tipos de aplicaciones.</a:t>
            </a:r>
          </a:p>
          <a:p>
            <a:pPr marL="0" indent="0" algn="just">
              <a:buNone/>
            </a:pPr>
            <a:r>
              <a:rPr lang="es-MX" sz="2000" dirty="0" smtClean="0"/>
              <a:t>☐ Lenguajes de bajo nivel</a:t>
            </a:r>
          </a:p>
          <a:p>
            <a:pPr marL="0" indent="0" algn="just">
              <a:buNone/>
            </a:pPr>
            <a:r>
              <a:rPr lang="es-MX" sz="2000" dirty="0"/>
              <a:t>☐ Lenguaje </a:t>
            </a:r>
            <a:r>
              <a:rPr lang="es-MX" sz="2000" dirty="0" smtClean="0"/>
              <a:t>máquina</a:t>
            </a:r>
          </a:p>
          <a:p>
            <a:pPr marL="0" indent="0" algn="just">
              <a:buNone/>
            </a:pPr>
            <a:r>
              <a:rPr lang="es-MX" sz="2000" dirty="0"/>
              <a:t>☐ Lenguajes </a:t>
            </a:r>
            <a:r>
              <a:rPr lang="es-MX" sz="2000" dirty="0" smtClean="0"/>
              <a:t>ensambladores</a:t>
            </a:r>
          </a:p>
          <a:p>
            <a:pPr marL="0" indent="0" algn="just">
              <a:buNone/>
            </a:pPr>
            <a:r>
              <a:rPr lang="es-MX" sz="2000" dirty="0"/>
              <a:t>☐ Lenguajes de alto nivel (compiladores o intérpretes)</a:t>
            </a:r>
          </a:p>
        </p:txBody>
      </p:sp>
    </p:spTree>
    <p:extLst>
      <p:ext uri="{BB962C8B-B14F-4D97-AF65-F5344CB8AC3E}">
        <p14:creationId xmlns:p14="http://schemas.microsoft.com/office/powerpoint/2010/main" val="2014617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3792"/>
            <a:ext cx="8229600" cy="1143000"/>
          </a:xfrm>
        </p:spPr>
        <p:txBody>
          <a:bodyPr>
            <a:normAutofit fontScale="90000"/>
          </a:bodyPr>
          <a:lstStyle/>
          <a:p>
            <a:r>
              <a:rPr lang="es-MX" sz="2800" dirty="0" smtClean="0"/>
              <a:t> 4.1 Conceptualización de las tecnologías de información y</a:t>
            </a:r>
            <a:br>
              <a:rPr lang="es-MX" sz="2800" dirty="0" smtClean="0"/>
            </a:br>
            <a:r>
              <a:rPr lang="es-MX" sz="2800" dirty="0" smtClean="0"/>
              <a:t>comunicación y su relación con los sistemas</a:t>
            </a:r>
            <a:endParaRPr lang="es-MX" sz="2800" dirty="0"/>
          </a:p>
        </p:txBody>
      </p:sp>
      <p:sp>
        <p:nvSpPr>
          <p:cNvPr id="3" name="2 Marcador de contenido"/>
          <p:cNvSpPr>
            <a:spLocks noGrp="1"/>
          </p:cNvSpPr>
          <p:nvPr>
            <p:ph idx="1"/>
          </p:nvPr>
        </p:nvSpPr>
        <p:spPr>
          <a:xfrm>
            <a:off x="457200" y="1451917"/>
            <a:ext cx="8229600" cy="4785395"/>
          </a:xfrm>
        </p:spPr>
        <p:txBody>
          <a:bodyPr>
            <a:normAutofit/>
          </a:bodyPr>
          <a:lstStyle/>
          <a:p>
            <a:pPr marL="0" indent="0" algn="just">
              <a:buNone/>
            </a:pPr>
            <a:r>
              <a:rPr lang="es-MX" sz="1800" dirty="0"/>
              <a:t>L</a:t>
            </a:r>
            <a:r>
              <a:rPr lang="es-MX" sz="1800" dirty="0" smtClean="0"/>
              <a:t>as TIC tratan sobre el empleo de computadoras (“hardware”: equipo de cómputo y dispositivos periféricos) y aplicaciones informáticas (software) para transformar, almacenar, procesar, convertir, gestionar, proteger, difundir, transferir y recuperar información o datos, voz, imágenes y video necesarios para cualquier actividad humana.</a:t>
            </a:r>
          </a:p>
          <a:p>
            <a:pPr marL="0" indent="0" algn="just">
              <a:buNone/>
            </a:pPr>
            <a:endParaRPr lang="es-MX" sz="1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996952"/>
            <a:ext cx="7037213" cy="3260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7991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4.2 Clasificación de las tecnologías de información y</a:t>
            </a:r>
            <a:br>
              <a:rPr lang="es-MX" sz="2800" dirty="0" smtClean="0"/>
            </a:br>
            <a:r>
              <a:rPr lang="es-MX" sz="2800" dirty="0" smtClean="0"/>
              <a:t>comunicación y sus áreas de aplicación</a:t>
            </a:r>
            <a:endParaRPr lang="es-MX" sz="28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59009" y="1844824"/>
            <a:ext cx="4425981" cy="4284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2048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Supercomputadoras</a:t>
            </a:r>
            <a:endParaRPr lang="es-MX" sz="2800" dirty="0"/>
          </a:p>
        </p:txBody>
      </p:sp>
      <p:sp>
        <p:nvSpPr>
          <p:cNvPr id="3" name="2 Marcador de contenido"/>
          <p:cNvSpPr>
            <a:spLocks noGrp="1"/>
          </p:cNvSpPr>
          <p:nvPr>
            <p:ph idx="1"/>
          </p:nvPr>
        </p:nvSpPr>
        <p:spPr>
          <a:xfrm>
            <a:off x="457200" y="1855365"/>
            <a:ext cx="8229600" cy="4525963"/>
          </a:xfrm>
        </p:spPr>
        <p:txBody>
          <a:bodyPr>
            <a:normAutofit/>
          </a:bodyPr>
          <a:lstStyle/>
          <a:p>
            <a:pPr marL="0" indent="0" algn="just">
              <a:buNone/>
            </a:pPr>
            <a:r>
              <a:rPr lang="es-MX" sz="2000" dirty="0" smtClean="0"/>
              <a:t>Las supercomputadoras procesan información a grandes velocidades y cuentan con considerables medios y capacidades de almacenamiento cientos de veces mayores que las usadas por computadoras convencionales. En cuanto a dimensiones, son mucho más grandes que las computadoras tradicionales. En ocasiones llegan a ocupar amplios espacios o salas, pues están conformadas por grandes cantidades de núcleos.</a:t>
            </a:r>
          </a:p>
          <a:p>
            <a:pPr marL="0" indent="0" algn="just">
              <a:buNone/>
            </a:pPr>
            <a:r>
              <a:rPr lang="es-MX" sz="2000" dirty="0" smtClean="0"/>
              <a:t>La velocidad de procesamiento de las supercomputadoras se mide tomando como base la unidad FLOP (</a:t>
            </a:r>
            <a:r>
              <a:rPr lang="es-MX" sz="2000" dirty="0" err="1" smtClean="0"/>
              <a:t>Float</a:t>
            </a:r>
            <a:r>
              <a:rPr lang="es-MX" sz="2000" dirty="0" smtClean="0"/>
              <a:t> </a:t>
            </a:r>
            <a:r>
              <a:rPr lang="es-MX" sz="2000" dirty="0" err="1" smtClean="0"/>
              <a:t>Operations</a:t>
            </a:r>
            <a:r>
              <a:rPr lang="es-MX" sz="2000" dirty="0" smtClean="0"/>
              <a:t> Per </a:t>
            </a:r>
            <a:r>
              <a:rPr lang="es-MX" sz="2000" dirty="0" err="1" smtClean="0"/>
              <a:t>Second</a:t>
            </a:r>
            <a:r>
              <a:rPr lang="es-MX" sz="2000" dirty="0" smtClean="0"/>
              <a:t>, operaciones de punto flotante por segundo), que difiere de la unidad MIPS (millones de instrucciones por segundo), utilizada para hacer referencia a las computadoras convencionales. La siguiente tabla muestra diferentes medidas de velocidad de procesamiento.</a:t>
            </a:r>
            <a:endParaRPr lang="es-MX" sz="2000" dirty="0"/>
          </a:p>
        </p:txBody>
      </p:sp>
    </p:spTree>
    <p:extLst>
      <p:ext uri="{BB962C8B-B14F-4D97-AF65-F5344CB8AC3E}">
        <p14:creationId xmlns:p14="http://schemas.microsoft.com/office/powerpoint/2010/main" val="3218286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557808"/>
            <a:ext cx="8229600" cy="1143000"/>
          </a:xfrm>
        </p:spPr>
        <p:txBody>
          <a:bodyPr>
            <a:normAutofit/>
          </a:bodyPr>
          <a:lstStyle/>
          <a:p>
            <a:r>
              <a:rPr lang="es-MX" sz="2800" dirty="0" smtClean="0"/>
              <a:t>Unidades de medida de la velocidad de procesamiento</a:t>
            </a:r>
            <a:endParaRPr lang="es-MX" sz="28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5700" y="1769099"/>
            <a:ext cx="7932600" cy="4188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2260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Supercomputadoras</a:t>
            </a:r>
            <a:endParaRPr lang="es-MX" sz="28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23624" y="1484784"/>
            <a:ext cx="7296752" cy="4641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646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1216" y="875853"/>
            <a:ext cx="8147248" cy="5865515"/>
          </a:xfrm>
        </p:spPr>
        <p:txBody>
          <a:bodyPr>
            <a:normAutofit/>
          </a:bodyPr>
          <a:lstStyle/>
          <a:p>
            <a:pPr marL="0" indent="0" algn="ctr">
              <a:buNone/>
            </a:pPr>
            <a:r>
              <a:rPr lang="es-MX" sz="2000" dirty="0" smtClean="0"/>
              <a:t>El </a:t>
            </a:r>
            <a:r>
              <a:rPr lang="es-MX" sz="2000" dirty="0" err="1" smtClean="0"/>
              <a:t>supercómputo</a:t>
            </a:r>
            <a:r>
              <a:rPr lang="es-MX" sz="2000" dirty="0" smtClean="0"/>
              <a:t> en </a:t>
            </a:r>
            <a:r>
              <a:rPr lang="es-MX" sz="2000" dirty="0" smtClean="0"/>
              <a:t>México</a:t>
            </a:r>
            <a:endParaRPr lang="es-MX" sz="2000" dirty="0"/>
          </a:p>
          <a:p>
            <a:pPr marL="0" indent="0" algn="ctr">
              <a:buNone/>
            </a:pPr>
            <a:endParaRPr lang="es-MX" sz="1600" dirty="0" smtClean="0"/>
          </a:p>
          <a:p>
            <a:pPr marL="0" indent="0" algn="just">
              <a:buNone/>
            </a:pPr>
            <a:r>
              <a:rPr lang="es-MX" sz="1600" dirty="0" smtClean="0"/>
              <a:t>La </a:t>
            </a:r>
            <a:r>
              <a:rPr lang="es-MX" sz="1600" b="1" dirty="0" smtClean="0"/>
              <a:t>Universidad Nacional Autónoma de México</a:t>
            </a:r>
            <a:r>
              <a:rPr lang="es-MX" sz="1600" dirty="0" smtClean="0"/>
              <a:t> cuenta con una supercomputadora llamada </a:t>
            </a:r>
            <a:r>
              <a:rPr lang="es-MX" sz="1600" dirty="0" err="1" smtClean="0"/>
              <a:t>Miztli</a:t>
            </a:r>
            <a:r>
              <a:rPr lang="es-MX" sz="1600" dirty="0" smtClean="0"/>
              <a:t>. Consta de un sistema HP </a:t>
            </a:r>
            <a:r>
              <a:rPr lang="es-MX" sz="1600" dirty="0" err="1" smtClean="0"/>
              <a:t>Cluster</a:t>
            </a:r>
            <a:r>
              <a:rPr lang="es-MX" sz="1600" dirty="0" smtClean="0"/>
              <a:t> </a:t>
            </a:r>
            <a:r>
              <a:rPr lang="es-MX" sz="1600" dirty="0" err="1" smtClean="0"/>
              <a:t>Platform</a:t>
            </a:r>
            <a:r>
              <a:rPr lang="es-MX" sz="1600" dirty="0" smtClean="0"/>
              <a:t> 3000SL y tiene una capacidad de procesamiento de 118 TFLOPS (118 billones de operaciones de punto flotante por segundo).</a:t>
            </a:r>
          </a:p>
          <a:p>
            <a:pPr marL="0" indent="0" algn="just">
              <a:buNone/>
            </a:pPr>
            <a:endParaRPr lang="es-MX" sz="1600" dirty="0" smtClean="0"/>
          </a:p>
          <a:p>
            <a:pPr marL="0" indent="0" algn="just">
              <a:buNone/>
            </a:pPr>
            <a:r>
              <a:rPr lang="es-MX" sz="1600" dirty="0" smtClean="0"/>
              <a:t>Tiene 5,312 núcleos de procesamiento Intel E5-2670, 16 tarjetas NVIDIA m2090, memoria RAM de 15,000 GB y un sistema de almacenamiento masivo de 750 TB.</a:t>
            </a:r>
          </a:p>
          <a:p>
            <a:pPr marL="0" indent="0" algn="just">
              <a:buNone/>
            </a:pPr>
            <a:r>
              <a:rPr lang="es-MX" sz="1600" dirty="0"/>
              <a:t>El </a:t>
            </a:r>
            <a:r>
              <a:rPr lang="es-MX" sz="1600" b="1" dirty="0"/>
              <a:t>Instituto Politécnico Nacional</a:t>
            </a:r>
            <a:r>
              <a:rPr lang="es-MX" sz="1600" dirty="0"/>
              <a:t> cuenta con una supercomputadora denominada </a:t>
            </a:r>
            <a:r>
              <a:rPr lang="es-MX" sz="1600" dirty="0" err="1"/>
              <a:t>Xiuhcóatl</a:t>
            </a:r>
            <a:r>
              <a:rPr lang="es-MX" sz="1600" dirty="0"/>
              <a:t>. Ubicada en el Centro de Investigación y Estudios Avanzados (</a:t>
            </a:r>
            <a:r>
              <a:rPr lang="es-MX" sz="1600" dirty="0" err="1"/>
              <a:t>Cinvestav</a:t>
            </a:r>
            <a:r>
              <a:rPr lang="es-MX" sz="1600" dirty="0"/>
              <a:t>) en Zacatenco, tiene una capacidad de 24.97 </a:t>
            </a:r>
            <a:r>
              <a:rPr lang="es-MX" sz="1600" dirty="0" err="1"/>
              <a:t>TeraFLOPS</a:t>
            </a:r>
            <a:r>
              <a:rPr lang="es-MX" sz="1600" dirty="0"/>
              <a:t>, 3,480 procesadores Intel y AMD, 7,200 GB de memoria RAM, además de una</a:t>
            </a:r>
          </a:p>
          <a:p>
            <a:pPr marL="0" indent="0" algn="just">
              <a:buNone/>
            </a:pPr>
            <a:r>
              <a:rPr lang="es-MX" sz="1600" dirty="0"/>
              <a:t>capacidad de almacenamiento de 45,350 GB.</a:t>
            </a:r>
          </a:p>
          <a:p>
            <a:pPr marL="0" indent="0" algn="just">
              <a:buNone/>
            </a:pPr>
            <a:endParaRPr lang="es-MX" sz="1600" dirty="0"/>
          </a:p>
          <a:p>
            <a:pPr marL="0" indent="0" algn="just">
              <a:buNone/>
            </a:pPr>
            <a:r>
              <a:rPr lang="es-MX" sz="1600" dirty="0"/>
              <a:t>La </a:t>
            </a:r>
            <a:r>
              <a:rPr lang="es-MX" sz="1600" b="1" dirty="0"/>
              <a:t>Universidad Autónoma Metropolitana</a:t>
            </a:r>
            <a:r>
              <a:rPr lang="es-MX" sz="1600" dirty="0"/>
              <a:t> (UAM), en su unidad Iztapalapa, cuenta con una supercomputadora llamada </a:t>
            </a:r>
            <a:r>
              <a:rPr lang="es-MX" sz="1600" dirty="0" err="1"/>
              <a:t>Aitzaloa</a:t>
            </a:r>
            <a:r>
              <a:rPr lang="es-MX" sz="1600" dirty="0"/>
              <a:t>, que consta de 2,160 núcleos, tiene una capacidad de 18.48 </a:t>
            </a:r>
            <a:r>
              <a:rPr lang="es-MX" sz="1600" dirty="0" err="1"/>
              <a:t>TeraFLOPS</a:t>
            </a:r>
            <a:r>
              <a:rPr lang="es-MX" sz="1600" dirty="0"/>
              <a:t> (18 billones de operaciones de punto flotante por segundo) y capacidad de almacenamiento de 100 Terabytes.</a:t>
            </a:r>
          </a:p>
          <a:p>
            <a:pPr marL="0" indent="0" algn="just">
              <a:buNone/>
            </a:pPr>
            <a:endParaRPr lang="es-MX" sz="1800" dirty="0"/>
          </a:p>
        </p:txBody>
      </p:sp>
    </p:spTree>
    <p:extLst>
      <p:ext uri="{BB962C8B-B14F-4D97-AF65-F5344CB8AC3E}">
        <p14:creationId xmlns:p14="http://schemas.microsoft.com/office/powerpoint/2010/main" val="1889204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90662"/>
            <a:ext cx="8229600" cy="706090"/>
          </a:xfrm>
        </p:spPr>
        <p:txBody>
          <a:bodyPr>
            <a:normAutofit/>
          </a:bodyPr>
          <a:lstStyle/>
          <a:p>
            <a:r>
              <a:rPr lang="es-MX" sz="2800" dirty="0" smtClean="0"/>
              <a:t>Mainframes o </a:t>
            </a:r>
            <a:r>
              <a:rPr lang="es-MX" sz="2800" dirty="0" err="1" smtClean="0"/>
              <a:t>macrocomputadoras</a:t>
            </a:r>
            <a:endParaRPr lang="es-MX" sz="2800" dirty="0"/>
          </a:p>
        </p:txBody>
      </p:sp>
      <p:sp>
        <p:nvSpPr>
          <p:cNvPr id="3" name="2 Marcador de contenido"/>
          <p:cNvSpPr>
            <a:spLocks noGrp="1"/>
          </p:cNvSpPr>
          <p:nvPr>
            <p:ph idx="1"/>
          </p:nvPr>
        </p:nvSpPr>
        <p:spPr>
          <a:xfrm>
            <a:off x="457200" y="1340768"/>
            <a:ext cx="8229600" cy="5001419"/>
          </a:xfrm>
        </p:spPr>
        <p:txBody>
          <a:bodyPr>
            <a:normAutofit fontScale="92500" lnSpcReduction="20000"/>
          </a:bodyPr>
          <a:lstStyle/>
          <a:p>
            <a:pPr marL="0" indent="0" algn="just">
              <a:buNone/>
            </a:pPr>
            <a:r>
              <a:rPr lang="es-MX" sz="2000" dirty="0" smtClean="0"/>
              <a:t>Este tipo de computadoras ofrecen grandes capacidades de procesamiento y aplicaciones muy sofisticadas. Tiene potencialidades para ejecutar sus procesos bajo distintos modos de procesamiento, como en lotes, tiempo compartido, en tiempo real y algunos otros. Muchas se utilizan para realizar transferencias, reservaciones aéreas y otras transacciones en las cuales se requiere el uso de grandes bases de datos y tiempos de respuesta muy rápidos. Los mainframes manipulan grandes cantidades de datos e información de entrada, salida y almacenamiento.</a:t>
            </a:r>
          </a:p>
          <a:p>
            <a:pPr marL="0" indent="0" algn="just">
              <a:buNone/>
            </a:pPr>
            <a:endParaRPr lang="es-MX" sz="2000" dirty="0"/>
          </a:p>
          <a:p>
            <a:pPr marL="0" indent="0" algn="ctr">
              <a:buNone/>
            </a:pPr>
            <a:r>
              <a:rPr lang="es-MX" sz="3000" dirty="0" smtClean="0"/>
              <a:t>Minicomputadoras</a:t>
            </a:r>
            <a:endParaRPr lang="es-MX" sz="3000" dirty="0"/>
          </a:p>
          <a:p>
            <a:pPr marL="0" indent="0" algn="just">
              <a:buNone/>
            </a:pPr>
            <a:r>
              <a:rPr lang="es-MX" sz="2000" dirty="0"/>
              <a:t>Existen equipos de cómputo en una versión más pequeña conocida como de medio rango.</a:t>
            </a:r>
          </a:p>
          <a:p>
            <a:pPr marL="0" indent="0" algn="just">
              <a:buNone/>
            </a:pPr>
            <a:r>
              <a:rPr lang="es-MX" sz="2000" dirty="0"/>
              <a:t>Están orientados a tareas específicas y tienen mucho menos periféricos que un </a:t>
            </a:r>
            <a:r>
              <a:rPr lang="es-MX" sz="2000" dirty="0" smtClean="0"/>
              <a:t>mainframe, lo </a:t>
            </a:r>
            <a:r>
              <a:rPr lang="es-MX" sz="2000" dirty="0"/>
              <a:t>que ayuda a reducir los costos. En cuanto a su poder de procesamiento, se acercan </a:t>
            </a:r>
            <a:r>
              <a:rPr lang="es-MX" sz="2000" dirty="0" smtClean="0"/>
              <a:t>a los </a:t>
            </a:r>
            <a:r>
              <a:rPr lang="es-MX" sz="2000" dirty="0"/>
              <a:t>mainframes y las estaciones de trabajo. Son computadoras que manejan el </a:t>
            </a:r>
            <a:r>
              <a:rPr lang="es-MX" sz="2000" dirty="0" smtClean="0"/>
              <a:t>concepto de </a:t>
            </a:r>
            <a:r>
              <a:rPr lang="es-MX" sz="2000" dirty="0"/>
              <a:t>multiproceso, lo cual significa que son capaces de soportar el trabajo de varios </a:t>
            </a:r>
            <a:r>
              <a:rPr lang="es-MX" sz="2000" dirty="0" smtClean="0"/>
              <a:t>usuarios simultáneamente</a:t>
            </a:r>
            <a:r>
              <a:rPr lang="es-MX" sz="2000" dirty="0"/>
              <a:t>. En la actualidad se usan para almacenar grandes bases de datos, </a:t>
            </a:r>
            <a:r>
              <a:rPr lang="es-MX" sz="2000" dirty="0" smtClean="0"/>
              <a:t>automatización industrial </a:t>
            </a:r>
            <a:r>
              <a:rPr lang="es-MX" sz="2000" dirty="0"/>
              <a:t>y aplicaciones multiusuario.</a:t>
            </a:r>
          </a:p>
        </p:txBody>
      </p:sp>
    </p:spTree>
    <p:extLst>
      <p:ext uri="{BB962C8B-B14F-4D97-AF65-F5344CB8AC3E}">
        <p14:creationId xmlns:p14="http://schemas.microsoft.com/office/powerpoint/2010/main" val="148869369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dcb6748d8b8f2e9ce389591b74aea905a813bad"/>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1852</Words>
  <Application>Microsoft Office PowerPoint</Application>
  <PresentationFormat>Presentación en pantalla (4:3)</PresentationFormat>
  <Paragraphs>79</Paragraphs>
  <Slides>20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20</vt:i4>
      </vt:variant>
    </vt:vector>
  </HeadingPairs>
  <TitlesOfParts>
    <vt:vector size="23" baseType="lpstr">
      <vt:lpstr>Arial</vt:lpstr>
      <vt:lpstr>Calibri</vt:lpstr>
      <vt:lpstr>Tema de Office</vt:lpstr>
      <vt:lpstr>Capítulo 4 Tecnologías de información  y comunicación</vt:lpstr>
      <vt:lpstr>Construcción de sistemas de información  en las organizaciones</vt:lpstr>
      <vt:lpstr> 4.1 Conceptualización de las tecnologías de información y comunicación y su relación con los sistemas</vt:lpstr>
      <vt:lpstr>4.2 Clasificación de las tecnologías de información y comunicación y sus áreas de aplicación</vt:lpstr>
      <vt:lpstr>Supercomputadoras</vt:lpstr>
      <vt:lpstr>Unidades de medida de la velocidad de procesamiento</vt:lpstr>
      <vt:lpstr>Supercomputadoras</vt:lpstr>
      <vt:lpstr>Presentación de PowerPoint</vt:lpstr>
      <vt:lpstr>Mainframes o macrocomputadoras</vt:lpstr>
      <vt:lpstr>  Servidores </vt:lpstr>
      <vt:lpstr>Microcomputadoras o computadoras personales</vt:lpstr>
      <vt:lpstr> Dispositivos móviles </vt:lpstr>
      <vt:lpstr>Centros de datos (data centers)</vt:lpstr>
      <vt:lpstr>Presentación de PowerPoint</vt:lpstr>
      <vt:lpstr>  </vt:lpstr>
      <vt:lpstr>Computo en la nube (Cloud Computing)</vt:lpstr>
      <vt:lpstr>Virtualización </vt:lpstr>
      <vt:lpstr>Tecnologías de software</vt:lpstr>
      <vt:lpstr>Sistemas operativos </vt:lpstr>
      <vt:lpstr> Lenguajes de programación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4 Tecnologías de información  y comunicación</dc:title>
  <dc:creator>user</dc:creator>
  <cp:lastModifiedBy>hvela</cp:lastModifiedBy>
  <cp:revision>16</cp:revision>
  <dcterms:created xsi:type="dcterms:W3CDTF">2016-09-30T06:07:56Z</dcterms:created>
  <dcterms:modified xsi:type="dcterms:W3CDTF">2016-11-18T16:22:27Z</dcterms:modified>
</cp:coreProperties>
</file>