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1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771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90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12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254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587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12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31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34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21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711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0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F9CF-7DB9-49E7-B368-7413F71EBBA4}" type="datetimeFigureOut">
              <a:rPr lang="es-MX" smtClean="0"/>
              <a:t>18/11/2016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7D4EC-7260-47FE-941A-240F1EA534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70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4632" cy="2664295"/>
          </a:xfrm>
        </p:spPr>
        <p:txBody>
          <a:bodyPr>
            <a:normAutofit/>
          </a:bodyPr>
          <a:lstStyle/>
          <a:p>
            <a:r>
              <a:rPr lang="es-MX" dirty="0" smtClean="0"/>
              <a:t>Capítulo 5</a:t>
            </a:r>
            <a:br>
              <a:rPr lang="es-MX" dirty="0" smtClean="0"/>
            </a:br>
            <a:r>
              <a:rPr lang="es-MX" dirty="0" smtClean="0"/>
              <a:t>Tecnologías para la explotación</a:t>
            </a:r>
            <a:br>
              <a:rPr lang="es-MX" dirty="0" smtClean="0"/>
            </a:br>
            <a:r>
              <a:rPr lang="es-MX" dirty="0" smtClean="0"/>
              <a:t> de la información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52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Clasificación de archivos por </a:t>
            </a:r>
            <a:br>
              <a:rPr lang="es-MX" sz="2800" dirty="0" smtClean="0"/>
            </a:br>
            <a:r>
              <a:rPr lang="es-MX" sz="2800" dirty="0" smtClean="0"/>
              <a:t>forma de acceso, organización y acción</a:t>
            </a:r>
            <a:endParaRPr lang="es-MX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2960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1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De los datos a la información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Cada archivo es un conjunto organizado de información de un mismo tipo y está formado por una cantidad indeterminada de elementos. Estos elementos se llaman registros. Podemos encontrar dos tipos de registros: físico y lógico.</a:t>
            </a:r>
          </a:p>
          <a:p>
            <a:pPr marL="0" indent="0" algn="just">
              <a:buNone/>
            </a:pPr>
            <a:r>
              <a:rPr lang="es-MX" sz="2000" b="1" dirty="0" smtClean="0"/>
              <a:t>Registro físico: </a:t>
            </a:r>
            <a:r>
              <a:rPr lang="es-MX" sz="2000" dirty="0" smtClean="0"/>
              <a:t>se llama así a la cantidad más pequeña de datos que puede transferirse en una operación de lectura/escritura entre la memoria y un dispositivo periférico, la cual es grabada o escrita físicamente en el medio de almacenamiento. Un registro físico puede contener uno o más registros lógicos.</a:t>
            </a:r>
          </a:p>
          <a:p>
            <a:pPr marL="0" indent="0" algn="just">
              <a:buNone/>
            </a:pPr>
            <a:r>
              <a:rPr lang="es-MX" sz="2000" b="1" dirty="0" smtClean="0"/>
              <a:t>Registro lógico: </a:t>
            </a:r>
            <a:r>
              <a:rPr lang="es-MX" sz="2000" dirty="0" smtClean="0"/>
              <a:t>es una unidad básica de información relacionada con un mismo elemento y que se almacena en un archivo. Este tipo de registros pueden constar de uno o más campos, los cuales por lo general tienen orden, longitud y tipo de datos. Pueden ser de longitud fija o variable dependiendo del número de caracteres aceptados en cada campo.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8925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5.2. Conceptos y estructuras de bases de datos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☐Bases de datos</a:t>
            </a:r>
          </a:p>
          <a:p>
            <a:pPr marL="0" indent="0">
              <a:buNone/>
            </a:pPr>
            <a:r>
              <a:rPr lang="es-MX" sz="2000" dirty="0"/>
              <a:t>E</a:t>
            </a:r>
            <a:r>
              <a:rPr lang="es-MX" sz="2000" dirty="0" smtClean="0"/>
              <a:t>s un conjunto de datos que están organizados para un uso específico. Los programas que permiten gestionar estos datos son conocidos como Sistemas Gestores de Bases de Datos (SGBD).</a:t>
            </a:r>
          </a:p>
          <a:p>
            <a:pPr marL="0" indent="0">
              <a:buNone/>
            </a:pPr>
            <a:r>
              <a:rPr lang="es-MX" sz="2000" dirty="0"/>
              <a:t>Las siguientes son algunas </a:t>
            </a:r>
            <a:r>
              <a:rPr lang="es-MX" sz="2000" dirty="0" smtClean="0"/>
              <a:t>características </a:t>
            </a:r>
            <a:r>
              <a:rPr lang="es-MX" sz="2000" dirty="0"/>
              <a:t>de las bases de datos:</a:t>
            </a:r>
          </a:p>
          <a:p>
            <a:r>
              <a:rPr lang="es-MX" sz="2000" dirty="0" smtClean="0"/>
              <a:t>Tienen </a:t>
            </a:r>
            <a:r>
              <a:rPr lang="es-MX" sz="2000" dirty="0"/>
              <a:t>independencia </a:t>
            </a:r>
            <a:r>
              <a:rPr lang="es-MX" sz="2000" dirty="0" smtClean="0"/>
              <a:t>lógica </a:t>
            </a:r>
            <a:r>
              <a:rPr lang="es-MX" sz="2000" dirty="0"/>
              <a:t>y </a:t>
            </a:r>
            <a:r>
              <a:rPr lang="es-MX" sz="2000" dirty="0" smtClean="0"/>
              <a:t>física </a:t>
            </a:r>
            <a:r>
              <a:rPr lang="es-MX" sz="2000" dirty="0"/>
              <a:t>de los </a:t>
            </a:r>
            <a:r>
              <a:rPr lang="es-MX" sz="2000" dirty="0" smtClean="0"/>
              <a:t>datos.</a:t>
            </a:r>
            <a:endParaRPr lang="es-MX" sz="2000" dirty="0"/>
          </a:p>
          <a:p>
            <a:r>
              <a:rPr lang="es-MX" sz="2000" dirty="0" smtClean="0"/>
              <a:t>Eliminan </a:t>
            </a:r>
            <a:r>
              <a:rPr lang="es-MX" sz="2000" dirty="0"/>
              <a:t>al </a:t>
            </a:r>
            <a:r>
              <a:rPr lang="es-MX" sz="2000" dirty="0" smtClean="0"/>
              <a:t>máximo </a:t>
            </a:r>
            <a:r>
              <a:rPr lang="es-MX" sz="2000" dirty="0"/>
              <a:t>la redundancia de </a:t>
            </a:r>
            <a:r>
              <a:rPr lang="es-MX" sz="2000" dirty="0" smtClean="0"/>
              <a:t>datos.</a:t>
            </a:r>
            <a:endParaRPr lang="es-MX" sz="2000" dirty="0"/>
          </a:p>
          <a:p>
            <a:r>
              <a:rPr lang="es-MX" sz="2000" dirty="0" smtClean="0"/>
              <a:t>Ofrecen </a:t>
            </a:r>
            <a:r>
              <a:rPr lang="es-MX" sz="2000" dirty="0"/>
              <a:t>acceso concurrente (por varios usuarios a la vez</a:t>
            </a:r>
            <a:r>
              <a:rPr lang="es-MX" sz="2000" dirty="0" smtClean="0"/>
              <a:t>).</a:t>
            </a:r>
            <a:endParaRPr lang="es-MX" sz="2000" dirty="0"/>
          </a:p>
          <a:p>
            <a:r>
              <a:rPr lang="es-MX" sz="2000" dirty="0" smtClean="0"/>
              <a:t>Conservan </a:t>
            </a:r>
            <a:r>
              <a:rPr lang="es-MX" sz="2000" dirty="0"/>
              <a:t>al </a:t>
            </a:r>
            <a:r>
              <a:rPr lang="es-MX" sz="2000" dirty="0" smtClean="0"/>
              <a:t>máximo </a:t>
            </a:r>
            <a:r>
              <a:rPr lang="es-MX" sz="2000" dirty="0"/>
              <a:t>la integridad de los </a:t>
            </a:r>
            <a:r>
              <a:rPr lang="es-MX" sz="2000" dirty="0" smtClean="0"/>
              <a:t>datos.</a:t>
            </a:r>
            <a:endParaRPr lang="es-MX" sz="2000" dirty="0"/>
          </a:p>
          <a:p>
            <a:r>
              <a:rPr lang="es-MX" sz="2000" dirty="0" smtClean="0"/>
              <a:t>Pueden </a:t>
            </a:r>
            <a:r>
              <a:rPr lang="es-MX" sz="2000" dirty="0"/>
              <a:t>realizar consultas </a:t>
            </a:r>
            <a:r>
              <a:rPr lang="es-MX" sz="2000" dirty="0" smtClean="0"/>
              <a:t>complejas.</a:t>
            </a:r>
            <a:endParaRPr lang="es-MX" sz="2000" dirty="0"/>
          </a:p>
          <a:p>
            <a:r>
              <a:rPr lang="es-MX" sz="2000" dirty="0" smtClean="0"/>
              <a:t>Cuentan </a:t>
            </a:r>
            <a:r>
              <a:rPr lang="es-MX" sz="2000" dirty="0"/>
              <a:t>con seguridad de acceso y herramientas de </a:t>
            </a:r>
            <a:r>
              <a:rPr lang="es-MX" sz="2000" dirty="0" smtClean="0"/>
              <a:t>auditoria.</a:t>
            </a:r>
            <a:endParaRPr lang="es-MX" sz="2000" dirty="0"/>
          </a:p>
          <a:p>
            <a:r>
              <a:rPr lang="es-MX" sz="2000" dirty="0" smtClean="0"/>
              <a:t>Brindan </a:t>
            </a:r>
            <a:r>
              <a:rPr lang="es-MX" sz="2000" dirty="0"/>
              <a:t>herramientas de respaldo y </a:t>
            </a:r>
            <a:r>
              <a:rPr lang="es-MX" sz="2000" dirty="0" smtClean="0"/>
              <a:t>recuperación.</a:t>
            </a:r>
            <a:endParaRPr lang="es-MX" sz="2000" dirty="0"/>
          </a:p>
          <a:p>
            <a:r>
              <a:rPr lang="es-MX" sz="2000" dirty="0" smtClean="0"/>
              <a:t>Pueden accederse </a:t>
            </a:r>
            <a:r>
              <a:rPr lang="es-MX" sz="2000" dirty="0"/>
              <a:t>mediante lenguajes de </a:t>
            </a:r>
            <a:r>
              <a:rPr lang="es-MX" sz="2000" dirty="0" smtClean="0"/>
              <a:t>programación.</a:t>
            </a:r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2864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Tipos de bases de datos</a:t>
            </a:r>
            <a:endParaRPr lang="es-MX" sz="2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049" y="1600200"/>
            <a:ext cx="594390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87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Modelo de bases de datos en la Web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P</a:t>
            </a:r>
            <a:r>
              <a:rPr lang="es-MX" sz="2000" dirty="0" smtClean="0"/>
              <a:t>ermiten acceder a las bases de datos utilizando la Web. Esto se logra mediante aplicaciones de interfaz para interactuar con ellas. Inicialmente bajo modelos cliente/servidor, con la ejecución de sentencias SQL para requerir datos a la base y una capa adicional para obtener resultados HTML que pueden ser vistos mediante la Web, estas aplicaciones tienen muchas ventajas.</a:t>
            </a:r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24944"/>
            <a:ext cx="1481164" cy="330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dirty="0" smtClean="0"/>
              <a:t>Los sistemas de gestión de bases de datos deben permitir lo siguiente:</a:t>
            </a:r>
          </a:p>
          <a:p>
            <a:pPr>
              <a:buFont typeface="Wingdings" pitchFamily="2" charset="2"/>
              <a:buChar char="§"/>
            </a:pPr>
            <a:r>
              <a:rPr lang="es-MX" sz="2000" dirty="0" smtClean="0"/>
              <a:t>Definir una base de datos (tipos, estructuras y restricciones)</a:t>
            </a:r>
          </a:p>
          <a:p>
            <a:pPr>
              <a:buFont typeface="Wingdings" pitchFamily="2" charset="2"/>
              <a:buChar char="§"/>
            </a:pPr>
            <a:r>
              <a:rPr lang="es-MX" sz="2000" dirty="0" smtClean="0"/>
              <a:t>Construir la base de datos (almacenar los datos en algún medio)</a:t>
            </a:r>
          </a:p>
          <a:p>
            <a:pPr>
              <a:buFont typeface="Wingdings" pitchFamily="2" charset="2"/>
              <a:buChar char="§"/>
            </a:pPr>
            <a:r>
              <a:rPr lang="es-MX" sz="2000" dirty="0" smtClean="0"/>
              <a:t>Manipular la base de datos (consultas, actualización e informes)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 algn="ctr">
              <a:buNone/>
            </a:pPr>
            <a:r>
              <a:rPr lang="es-MX" sz="2800" dirty="0" smtClean="0"/>
              <a:t>Funciones principales de un SGBD:</a:t>
            </a:r>
          </a:p>
          <a:p>
            <a:pPr>
              <a:buFont typeface="Wingdings" pitchFamily="2" charset="2"/>
              <a:buChar char="§"/>
            </a:pPr>
            <a:r>
              <a:rPr lang="es-MX" sz="2000" dirty="0" smtClean="0"/>
              <a:t>Definición de objetos de la base</a:t>
            </a:r>
          </a:p>
          <a:p>
            <a:pPr>
              <a:buFont typeface="Wingdings" pitchFamily="2" charset="2"/>
              <a:buChar char="§"/>
            </a:pPr>
            <a:r>
              <a:rPr lang="es-MX" sz="2000" dirty="0" smtClean="0"/>
              <a:t>Manipulación de los datos</a:t>
            </a:r>
          </a:p>
          <a:p>
            <a:pPr>
              <a:buFont typeface="Wingdings" pitchFamily="2" charset="2"/>
              <a:buChar char="§"/>
            </a:pPr>
            <a:r>
              <a:rPr lang="es-MX" sz="2000" dirty="0" smtClean="0"/>
              <a:t>Seguridad e integridad de datos</a:t>
            </a:r>
          </a:p>
          <a:p>
            <a:pPr>
              <a:buFont typeface="Wingdings" pitchFamily="2" charset="2"/>
              <a:buChar char="§"/>
            </a:pPr>
            <a:r>
              <a:rPr lang="es-MX" sz="2000" dirty="0" smtClean="0"/>
              <a:t>Recuperación de datos en caso de fallas</a:t>
            </a:r>
          </a:p>
          <a:p>
            <a:pPr>
              <a:buFont typeface="Wingdings" pitchFamily="2" charset="2"/>
              <a:buChar char="§"/>
            </a:pPr>
            <a:r>
              <a:rPr lang="es-MX" sz="2000" dirty="0" smtClean="0"/>
              <a:t>Diccionario de datos (metadatos)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8577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5.3. Construcción de bases de datos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Hay que tener una metodología de trabajo que nos permita estudiar el problema en su totalidad, de una manera sistemática y disciplinada. Un ejemplo muy utilizado es el modelo del “Ciclo de vida de una aplicación de base de datos” del autor Thomas </a:t>
            </a:r>
            <a:r>
              <a:rPr lang="es-MX" sz="2000" dirty="0" err="1" smtClean="0"/>
              <a:t>Conolly</a:t>
            </a:r>
            <a:r>
              <a:rPr lang="es-MX" sz="2000" dirty="0" smtClean="0"/>
              <a:t>, pero también se puede optar por otras alternativas.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Es importante considerar la etapa de análisis de requerimientos para la base de datos, que implica la recolección y el estudio de la información organizacional obtenida a través de distintos métodos de indagación, entrevistas, observación de flujos de trabajo, documentos, cuestionarios y la evaluación de experiencias con otros sistemas en operación. Si conocemos a fondo las necesidades de los usuarios, tendremos menos probabilidad de error en el diseño.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114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Componentes del modelo entidad-relación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MX" sz="2000" dirty="0" smtClean="0"/>
              <a:t>Entidad: una entidad está representada por un objeto (cosa, persona, suceso u otro) de carácter relevante para quien diseña la base de datos y sobre el cual se almacenará información. Por ejemplo, en un campus universitario: Clave de alumno, Nombre de alumno, Especialidad, etcétera.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Tabla: representada por renglones y columnas, es la estructura que contendrá los datos de una entidad.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Atributo: representado por la columna (campo) de la tabla, es una propiedad de la entidad.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Registro: representado por un renglón (tupla) de la tabla, es la información de una entidad.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Dominio: representado por los posibles valores de un atributo.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Llave primaria: identificador único e irrepetible de entre los atributos de una tabla.</a:t>
            </a:r>
          </a:p>
          <a:p>
            <a:pPr>
              <a:buFont typeface="Wingdings" pitchFamily="2" charset="2"/>
              <a:buChar char="v"/>
            </a:pPr>
            <a:r>
              <a:rPr lang="es-MX" sz="2000" dirty="0" smtClean="0"/>
              <a:t>Relación: el campo de una tabla puede aparecer en otra y así establecer una relación, lo cual evita redundancia.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7074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836712"/>
            <a:ext cx="77152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Podemos distinguir los siguientes tipos de datos que caracterizan a los campos y que nos permiten manipularlos de mejor forma:</a:t>
            </a:r>
          </a:p>
          <a:p>
            <a:pPr algn="just"/>
            <a:r>
              <a:rPr lang="es-MX" sz="2000" dirty="0" smtClean="0"/>
              <a:t>Numéricos: enteros (que no contienen decimales) y reales (que contienen decimales)</a:t>
            </a:r>
          </a:p>
          <a:p>
            <a:pPr algn="just"/>
            <a:r>
              <a:rPr lang="es-MX" sz="2000" dirty="0" smtClean="0"/>
              <a:t>Alfanuméricos: se componen por letras y números (hasta 255 caracteres)</a:t>
            </a:r>
          </a:p>
          <a:p>
            <a:pPr algn="just"/>
            <a:r>
              <a:rPr lang="es-MX" sz="2000" dirty="0" smtClean="0"/>
              <a:t>Fechas: almacenan fechas, generalmente en el formato Día, Mes y Año.</a:t>
            </a:r>
          </a:p>
          <a:p>
            <a:pPr algn="just"/>
            <a:r>
              <a:rPr lang="es-MX" sz="2000" dirty="0" smtClean="0"/>
              <a:t>Memos: contienen caracteres alfanuméricos, pero su longitud es ilimitada y controlada por el sistema</a:t>
            </a:r>
          </a:p>
          <a:p>
            <a:pPr algn="just"/>
            <a:r>
              <a:rPr lang="es-MX" sz="2000" dirty="0" smtClean="0"/>
              <a:t>Booleanos: asumen uno de dos valores o estados: Verdadero (Sí) y Falso (No)</a:t>
            </a:r>
          </a:p>
          <a:p>
            <a:pPr algn="just"/>
            <a:r>
              <a:rPr lang="es-MX" sz="2000" dirty="0" err="1" smtClean="0"/>
              <a:t>Autoincrementales</a:t>
            </a:r>
            <a:r>
              <a:rPr lang="es-MX" sz="2000" dirty="0" smtClean="0"/>
              <a:t>: campos de tipo numérico entero que automáticamente incrementan su valor en uno por cada nuevo registro.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1949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INSTALACIÓN DE WAMPSERVER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err="1" smtClean="0"/>
              <a:t>Wamp</a:t>
            </a:r>
            <a:r>
              <a:rPr lang="es-MX" sz="2000" dirty="0" smtClean="0"/>
              <a:t> (Windows, Apache, </a:t>
            </a:r>
            <a:r>
              <a:rPr lang="es-MX" sz="2000" dirty="0" err="1" smtClean="0"/>
              <a:t>MySQL</a:t>
            </a:r>
            <a:r>
              <a:rPr lang="es-MX" sz="2000" dirty="0" smtClean="0"/>
              <a:t>, PHP) es un conjunto de herramientas que nos permite instalar un servidor local en el que podemos desarrollar e instalar aplicaciones que trabajan bajo el ambiente Windows.</a:t>
            </a:r>
          </a:p>
          <a:p>
            <a:pPr marL="0" indent="0" algn="just">
              <a:buNone/>
            </a:pPr>
            <a:r>
              <a:rPr lang="es-MX" sz="2000" dirty="0" smtClean="0"/>
              <a:t>Dicho servidor permite acceder a una aplicación situada en un algún directorio de nuestro de nuestra computadora, a través del navegador como si se tratase de cualquier sitio web.</a:t>
            </a:r>
          </a:p>
          <a:p>
            <a:pPr marL="0" indent="0" algn="just">
              <a:buNone/>
            </a:pPr>
            <a:r>
              <a:rPr lang="es-MX" sz="2000" dirty="0" smtClean="0"/>
              <a:t>Para poder implementar nuestro ejemplo en </a:t>
            </a:r>
            <a:r>
              <a:rPr lang="es-MX" sz="2000" dirty="0" err="1" smtClean="0"/>
              <a:t>MySQL</a:t>
            </a:r>
            <a:r>
              <a:rPr lang="es-MX" sz="2000" dirty="0" smtClean="0"/>
              <a:t>, tendremos que descargar e instalar </a:t>
            </a:r>
            <a:r>
              <a:rPr lang="es-MX" sz="2000" dirty="0" err="1" smtClean="0"/>
              <a:t>Wampserver</a:t>
            </a:r>
            <a:r>
              <a:rPr lang="es-MX" sz="2000" dirty="0" smtClean="0"/>
              <a:t>. De preferencia en su última versión. Para nuestro caso de ejemplo se instaló </a:t>
            </a:r>
            <a:r>
              <a:rPr lang="es-MX" sz="2000" dirty="0" err="1" smtClean="0"/>
              <a:t>Wampserver</a:t>
            </a:r>
            <a:r>
              <a:rPr lang="es-MX" sz="2000" dirty="0" smtClean="0"/>
              <a:t> 2.5 desde el sitio Web de</a:t>
            </a:r>
          </a:p>
          <a:p>
            <a:pPr marL="0" indent="0" algn="just">
              <a:buNone/>
            </a:pPr>
            <a:r>
              <a:rPr lang="es-MX" sz="2000" dirty="0" err="1" smtClean="0"/>
              <a:t>Wamp</a:t>
            </a:r>
            <a:r>
              <a:rPr lang="es-MX" sz="2000" dirty="0" smtClean="0"/>
              <a:t>: http://www.wampserver.com/en/.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2231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Modelo de gestión del conocimiento</a:t>
            </a:r>
            <a:br>
              <a:rPr lang="es-MX" sz="2800" dirty="0" smtClean="0"/>
            </a:br>
            <a:r>
              <a:rPr lang="es-MX" sz="2800" dirty="0" smtClean="0"/>
              <a:t> mediante la explotación de la información</a:t>
            </a:r>
            <a:endParaRPr lang="es-MX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50" y="1940307"/>
            <a:ext cx="6407100" cy="408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3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 5.1. Conceptos y estructuras de archivos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La palabra archivo proviene del latín </a:t>
            </a:r>
            <a:r>
              <a:rPr lang="es-MX" sz="2000" i="1" dirty="0" err="1" smtClean="0"/>
              <a:t>archivum</a:t>
            </a:r>
            <a:r>
              <a:rPr lang="es-MX" sz="2000" dirty="0" smtClean="0"/>
              <a:t> y del griego </a:t>
            </a:r>
            <a:r>
              <a:rPr lang="es-MX" sz="2000" i="1" dirty="0" err="1" smtClean="0"/>
              <a:t>archeión</a:t>
            </a:r>
            <a:r>
              <a:rPr lang="es-MX" sz="2000" dirty="0" smtClean="0"/>
              <a:t>, que significan “principio”, “origen”. Hay evidencia del uso de archivos desde épocas muy antiguas. Así lo muestran las civilizaciones egipcia, fenicia, persa, siria, mesopotámica y griega. Por ejemplo, los griegos guardaban actas públicas de carácter político, administrativo o notarial. La escritura utilizó como su principal medio los documentos escritos. Esto dio lugar a un aumento considerable en la producción documental, que hizo necesario destinar lugares específicos y especiales para su resguardo.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3191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3100" dirty="0" smtClean="0"/>
              <a:t>Tres definiciones de archivo</a:t>
            </a:r>
            <a:br>
              <a:rPr lang="es-MX" sz="3100" dirty="0" smtClean="0"/>
            </a:br>
            <a:endParaRPr lang="es-MX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35893"/>
            <a:ext cx="8219256" cy="50734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000" dirty="0" smtClean="0"/>
              <a:t>I. Conjunto organizado de documentos en cualquier soporte que son producidos y/o recibidos en el ejercicio de atribuciones, funciones o actividades por personas físicas o morales, públicas o privadas.</a:t>
            </a:r>
          </a:p>
          <a:p>
            <a:pPr marL="0" indent="0" algn="just">
              <a:buNone/>
            </a:pPr>
            <a:r>
              <a:rPr lang="es-MX" sz="2000" dirty="0" smtClean="0"/>
              <a:t>II. Institución donde se reúnen, conservan, ordenan y difunden los conjuntos orgánicos de documentos para la gestión administrativa, la información, la investigación y la cultura.</a:t>
            </a:r>
          </a:p>
          <a:p>
            <a:pPr marL="0" indent="0" algn="just">
              <a:buNone/>
            </a:pPr>
            <a:r>
              <a:rPr lang="es-MX" sz="2000" dirty="0" smtClean="0"/>
              <a:t>III. Local donde se conservan y consultan documentos.</a:t>
            </a:r>
          </a:p>
          <a:p>
            <a:pPr marL="0" indent="0" algn="ctr">
              <a:buNone/>
            </a:pPr>
            <a:r>
              <a:rPr lang="es-MX" sz="3000" dirty="0" smtClean="0"/>
              <a:t>	Funciones </a:t>
            </a:r>
            <a:r>
              <a:rPr lang="es-MX" sz="3000" dirty="0"/>
              <a:t>de un sistema de </a:t>
            </a:r>
            <a:r>
              <a:rPr lang="es-MX" sz="3000" dirty="0" smtClean="0"/>
              <a:t>archivos</a:t>
            </a:r>
            <a:endParaRPr lang="es-MX" sz="3000" dirty="0"/>
          </a:p>
          <a:p>
            <a:r>
              <a:rPr lang="es-MX" sz="2000" dirty="0" smtClean="0"/>
              <a:t>Métodos </a:t>
            </a:r>
            <a:r>
              <a:rPr lang="es-MX" sz="2000" dirty="0"/>
              <a:t>de acceso, que determinan las formas en que se puede </a:t>
            </a:r>
            <a:r>
              <a:rPr lang="es-MX" sz="2000" dirty="0" smtClean="0"/>
              <a:t>acceder a </a:t>
            </a:r>
            <a:r>
              <a:rPr lang="es-MX" sz="2000" dirty="0"/>
              <a:t>la </a:t>
            </a:r>
            <a:r>
              <a:rPr lang="es-MX" sz="2000" dirty="0" smtClean="0"/>
              <a:t>información </a:t>
            </a:r>
            <a:r>
              <a:rPr lang="es-MX" sz="2000" dirty="0"/>
              <a:t>almacenada en un </a:t>
            </a:r>
            <a:r>
              <a:rPr lang="es-MX" sz="2000" dirty="0" smtClean="0"/>
              <a:t>archivo.</a:t>
            </a:r>
            <a:endParaRPr lang="es-MX" sz="2000" dirty="0"/>
          </a:p>
          <a:p>
            <a:r>
              <a:rPr lang="es-MX" sz="2000" dirty="0" smtClean="0"/>
              <a:t>Administración </a:t>
            </a:r>
            <a:r>
              <a:rPr lang="es-MX" sz="2000" dirty="0"/>
              <a:t>de archivos, que se encarga del almacenamiento, </a:t>
            </a:r>
            <a:r>
              <a:rPr lang="es-MX" sz="2000" dirty="0" smtClean="0"/>
              <a:t>así como </a:t>
            </a:r>
            <a:r>
              <a:rPr lang="es-MX" sz="2000" dirty="0"/>
              <a:t>la referencia, disponibilidad y seguridad de </a:t>
            </a:r>
            <a:r>
              <a:rPr lang="es-MX" sz="2000" dirty="0" smtClean="0"/>
              <a:t>acceso.</a:t>
            </a:r>
            <a:endParaRPr lang="es-MX" sz="2000" dirty="0"/>
          </a:p>
          <a:p>
            <a:r>
              <a:rPr lang="es-MX" sz="2000" dirty="0" smtClean="0"/>
              <a:t>Administración </a:t>
            </a:r>
            <a:r>
              <a:rPr lang="es-MX" sz="2000" dirty="0"/>
              <a:t>del almacenamiento secundario, que es el </a:t>
            </a:r>
            <a:r>
              <a:rPr lang="es-MX" sz="2000" dirty="0" smtClean="0"/>
              <a:t>espacio disponible </a:t>
            </a:r>
            <a:r>
              <a:rPr lang="es-MX" sz="2000" dirty="0"/>
              <a:t>para el almacenamiento de </a:t>
            </a:r>
            <a:r>
              <a:rPr lang="es-MX" sz="2000" dirty="0" smtClean="0"/>
              <a:t>archivos.</a:t>
            </a:r>
            <a:endParaRPr lang="es-MX" sz="2000" dirty="0"/>
          </a:p>
          <a:p>
            <a:r>
              <a:rPr lang="es-MX" sz="2000" dirty="0" smtClean="0"/>
              <a:t>Mecanismos </a:t>
            </a:r>
            <a:r>
              <a:rPr lang="es-MX" sz="2000" dirty="0"/>
              <a:t>de integridad, que aseguran que el contenido de los </a:t>
            </a:r>
            <a:r>
              <a:rPr lang="es-MX" sz="2000" dirty="0" smtClean="0"/>
              <a:t>archivos no </a:t>
            </a:r>
            <a:r>
              <a:rPr lang="es-MX" sz="2000" dirty="0"/>
              <a:t>se </a:t>
            </a:r>
            <a:r>
              <a:rPr lang="es-MX" sz="2000" dirty="0" smtClean="0"/>
              <a:t>dañe </a:t>
            </a:r>
            <a:r>
              <a:rPr lang="es-MX" sz="2000" dirty="0"/>
              <a:t>o se corrompa, </a:t>
            </a:r>
            <a:r>
              <a:rPr lang="es-MX" sz="2000" dirty="0" smtClean="0"/>
              <a:t>además </a:t>
            </a:r>
            <a:r>
              <a:rPr lang="es-MX" sz="2000" dirty="0"/>
              <a:t>del respaldo y la </a:t>
            </a:r>
            <a:r>
              <a:rPr lang="es-MX" sz="2000" dirty="0" smtClean="0"/>
              <a:t>recuperación de información.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6871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 Tipos de archivos</a:t>
            </a:r>
            <a:endParaRPr lang="es-MX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975" y="2035619"/>
            <a:ext cx="5746050" cy="365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3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Clasificación típica de estructura de datos</a:t>
            </a:r>
            <a:endParaRPr lang="es-MX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500" y="2270410"/>
            <a:ext cx="7119000" cy="318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4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Clasificación de las estructuras de datos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sz="2000" dirty="0" smtClean="0"/>
              <a:t>La clasificación de las estructuras de datos está en función de la organización de la estructura de los datos en la memoria principal, y tiene que ver con la capacidad que se tenga de variar su tamaño en algún paso del proceso. Tenemos, así, dos tipos de estructuras: las estáticas y las dinámicas.</a:t>
            </a:r>
          </a:p>
          <a:p>
            <a:pPr marL="0" indent="0" algn="just">
              <a:buNone/>
            </a:pPr>
            <a:r>
              <a:rPr lang="es-MX" sz="2000" dirty="0" smtClean="0"/>
              <a:t>Las estructuras estáticas conservan su tamaño a lo largo de todo el proceso, desde su inicio hasta su fin. En cambio, en las estructuras dinámicas su tamaño puede aumentar o disminuir durante la ejecución del programa.</a:t>
            </a:r>
          </a:p>
          <a:p>
            <a:pPr marL="0" indent="0" algn="just">
              <a:buNone/>
            </a:pPr>
            <a:r>
              <a:rPr lang="es-MX" sz="2000" dirty="0"/>
              <a:t>Las </a:t>
            </a:r>
            <a:r>
              <a:rPr lang="es-MX" sz="2000" dirty="0" smtClean="0"/>
              <a:t>principales operaciones </a:t>
            </a:r>
            <a:r>
              <a:rPr lang="es-MX" sz="2000" dirty="0"/>
              <a:t>asociadas a los tipos de datos compuestos son almacenar y </a:t>
            </a:r>
            <a:r>
              <a:rPr lang="es-MX" sz="2000" dirty="0" smtClean="0"/>
              <a:t>recuperar sus componentes </a:t>
            </a:r>
            <a:r>
              <a:rPr lang="es-MX" sz="2000" dirty="0"/>
              <a:t>individuales. Entonces, tenemos</a:t>
            </a:r>
            <a:r>
              <a:rPr lang="es-MX" sz="2000" dirty="0" smtClean="0"/>
              <a:t>:</a:t>
            </a:r>
          </a:p>
          <a:p>
            <a:pPr marL="0" indent="0" algn="just">
              <a:buNone/>
            </a:pPr>
            <a:r>
              <a:rPr lang="es-MX" sz="2000" dirty="0" smtClean="0"/>
              <a:t> </a:t>
            </a:r>
            <a:r>
              <a:rPr lang="es-MX" sz="2000" b="1" dirty="0"/>
              <a:t>Arreglo: </a:t>
            </a:r>
            <a:r>
              <a:rPr lang="es-MX" sz="2000" dirty="0" smtClean="0"/>
              <a:t>colección homogénea </a:t>
            </a:r>
            <a:r>
              <a:rPr lang="es-MX" sz="2000" dirty="0"/>
              <a:t>de longitud fija tal que cada uno de sus componentes</a:t>
            </a:r>
          </a:p>
          <a:p>
            <a:pPr marL="0" indent="0" algn="just">
              <a:buNone/>
            </a:pPr>
            <a:r>
              <a:rPr lang="es-MX" sz="2000" dirty="0"/>
              <a:t>puede ser accedido individualmente mediante uno o varios </a:t>
            </a:r>
            <a:r>
              <a:rPr lang="es-MX" sz="2000" dirty="0" err="1"/>
              <a:t>indices</a:t>
            </a:r>
            <a:r>
              <a:rPr lang="es-MX" sz="2000" dirty="0"/>
              <a:t> de </a:t>
            </a:r>
            <a:r>
              <a:rPr lang="es-MX" sz="2000" dirty="0" smtClean="0"/>
              <a:t>tipo ordinal </a:t>
            </a:r>
            <a:r>
              <a:rPr lang="es-MX" sz="2000" dirty="0"/>
              <a:t>y que indican la </a:t>
            </a:r>
            <a:r>
              <a:rPr lang="es-MX" sz="2000" dirty="0" smtClean="0"/>
              <a:t>posición </a:t>
            </a:r>
            <a:r>
              <a:rPr lang="es-MX" sz="2000" dirty="0"/>
              <a:t>del componente dentro de la </a:t>
            </a:r>
            <a:r>
              <a:rPr lang="es-MX" sz="2000" dirty="0" smtClean="0"/>
              <a:t>colección.</a:t>
            </a:r>
            <a:endParaRPr lang="es-MX" sz="2000" dirty="0"/>
          </a:p>
          <a:p>
            <a:pPr marL="0" indent="0" algn="just">
              <a:buNone/>
            </a:pPr>
            <a:r>
              <a:rPr lang="es-MX" sz="2000" b="1" dirty="0" smtClean="0"/>
              <a:t>Conjunto</a:t>
            </a:r>
            <a:r>
              <a:rPr lang="es-MX" sz="2000" b="1" dirty="0"/>
              <a:t>: </a:t>
            </a:r>
            <a:r>
              <a:rPr lang="es-MX" sz="2000" dirty="0" smtClean="0"/>
              <a:t>colección </a:t>
            </a:r>
            <a:r>
              <a:rPr lang="es-MX" sz="2000" dirty="0"/>
              <a:t>de elementos tratados con las operaciones de </a:t>
            </a:r>
            <a:r>
              <a:rPr lang="es-MX" sz="2000" dirty="0" smtClean="0"/>
              <a:t>unión, intersección</a:t>
            </a:r>
            <a:endParaRPr lang="es-MX" sz="2000" dirty="0"/>
          </a:p>
          <a:p>
            <a:pPr marL="0" indent="0" algn="just">
              <a:buNone/>
            </a:pPr>
            <a:r>
              <a:rPr lang="es-MX" sz="2000" dirty="0"/>
              <a:t>y diferencia de </a:t>
            </a:r>
            <a:r>
              <a:rPr lang="es-MX" sz="2000" dirty="0" smtClean="0"/>
              <a:t>conjuntos.</a:t>
            </a:r>
          </a:p>
          <a:p>
            <a:pPr marL="0" indent="0" algn="just">
              <a:buNone/>
            </a:pPr>
            <a:r>
              <a:rPr lang="es-MX" sz="2000" b="1" dirty="0" smtClean="0"/>
              <a:t>Registro</a:t>
            </a:r>
            <a:r>
              <a:rPr lang="es-MX" sz="2000" b="1" dirty="0"/>
              <a:t>: </a:t>
            </a:r>
            <a:r>
              <a:rPr lang="es-MX" sz="2000" dirty="0"/>
              <a:t>tipo de datos </a:t>
            </a:r>
            <a:r>
              <a:rPr lang="es-MX" sz="2000" dirty="0" smtClean="0"/>
              <a:t>heterogéneo </a:t>
            </a:r>
            <a:r>
              <a:rPr lang="es-MX" sz="2000" dirty="0"/>
              <a:t>compuesto por un numero fijo de componentes</a:t>
            </a:r>
          </a:p>
          <a:p>
            <a:pPr marL="0" indent="0" algn="just">
              <a:buNone/>
            </a:pPr>
            <a:r>
              <a:rPr lang="es-MX" sz="2000" dirty="0"/>
              <a:t>denominados campos a los que se accede mediante un selector de </a:t>
            </a:r>
            <a:r>
              <a:rPr lang="es-MX" sz="2000" dirty="0" smtClean="0"/>
              <a:t>campo.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9109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Tipo de dato estructurado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340768"/>
            <a:ext cx="742716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600" dirty="0" smtClean="0"/>
              <a:t>☐ Estructuras de datos estáticas</a:t>
            </a:r>
          </a:p>
          <a:p>
            <a:pPr marL="0" indent="0">
              <a:buNone/>
            </a:pPr>
            <a:r>
              <a:rPr lang="es-MX" sz="1600" dirty="0"/>
              <a:t>☐ Estructura de datos </a:t>
            </a:r>
            <a:r>
              <a:rPr lang="es-MX" sz="1600" dirty="0" smtClean="0"/>
              <a:t>simple</a:t>
            </a:r>
          </a:p>
          <a:p>
            <a:r>
              <a:rPr lang="es-MX" sz="1600" dirty="0" smtClean="0"/>
              <a:t>Booleano</a:t>
            </a:r>
            <a:r>
              <a:rPr lang="es-MX" sz="1600" dirty="0"/>
              <a:t>: definido por el conjunto de valores booleanos (True, False) y como </a:t>
            </a:r>
            <a:r>
              <a:rPr lang="es-MX" sz="1600" dirty="0" smtClean="0"/>
              <a:t>operaciones las </a:t>
            </a:r>
            <a:r>
              <a:rPr lang="es-MX" sz="1600" dirty="0"/>
              <a:t>definidas por el algebra de Boole (AND, OR, NOT</a:t>
            </a:r>
            <a:r>
              <a:rPr lang="es-MX" sz="1600" dirty="0" smtClean="0"/>
              <a:t>).</a:t>
            </a:r>
            <a:endParaRPr lang="es-MX" sz="1600" dirty="0"/>
          </a:p>
          <a:p>
            <a:r>
              <a:rPr lang="es-MX" sz="1600" dirty="0" smtClean="0"/>
              <a:t>Carácter</a:t>
            </a:r>
            <a:r>
              <a:rPr lang="es-MX" sz="1600" dirty="0"/>
              <a:t>: definido por el conjunto de caracteres definido por un alfabeto dado </a:t>
            </a:r>
            <a:r>
              <a:rPr lang="es-MX" sz="1600" dirty="0" smtClean="0"/>
              <a:t>y como </a:t>
            </a:r>
            <a:r>
              <a:rPr lang="es-MX" sz="1600" dirty="0"/>
              <a:t>operaciones todos los operadores </a:t>
            </a:r>
            <a:r>
              <a:rPr lang="es-MX" sz="1600" dirty="0" smtClean="0"/>
              <a:t>relacionales.</a:t>
            </a:r>
          </a:p>
          <a:p>
            <a:r>
              <a:rPr lang="es-MX" sz="1600" dirty="0"/>
              <a:t>Entero: definido por el conjunto de </a:t>
            </a:r>
            <a:r>
              <a:rPr lang="es-MX" sz="1600" dirty="0" smtClean="0"/>
              <a:t>números </a:t>
            </a:r>
            <a:r>
              <a:rPr lang="es-MX" sz="1600" dirty="0"/>
              <a:t>enteros determinado por las </a:t>
            </a:r>
            <a:r>
              <a:rPr lang="es-MX" sz="1600" dirty="0" smtClean="0"/>
              <a:t>matemáticas (</a:t>
            </a:r>
            <a:r>
              <a:rPr lang="es-MX" sz="1600" dirty="0"/>
              <a:t>−1,−2,... ,∞) U (1,2 ,... ,∞) y como operaciones suma, resta, </a:t>
            </a:r>
            <a:r>
              <a:rPr lang="es-MX" sz="1600" dirty="0" smtClean="0"/>
              <a:t>multiplicación y división.</a:t>
            </a:r>
            <a:endParaRPr lang="es-MX" sz="1600" dirty="0"/>
          </a:p>
          <a:p>
            <a:r>
              <a:rPr lang="es-MX" sz="1600" dirty="0" smtClean="0"/>
              <a:t>Real</a:t>
            </a:r>
            <a:r>
              <a:rPr lang="es-MX" sz="1600" dirty="0"/>
              <a:t>: definido por el conjunto de </a:t>
            </a:r>
            <a:r>
              <a:rPr lang="es-MX" sz="1600" dirty="0" smtClean="0"/>
              <a:t>números </a:t>
            </a:r>
            <a:r>
              <a:rPr lang="es-MX" sz="1600" dirty="0"/>
              <a:t>reales determinado por las </a:t>
            </a:r>
            <a:r>
              <a:rPr lang="es-MX" sz="1600" dirty="0" smtClean="0"/>
              <a:t>matemáticas y </a:t>
            </a:r>
            <a:r>
              <a:rPr lang="es-MX" sz="1600" dirty="0"/>
              <a:t>como operaciones la suma, resta, </a:t>
            </a:r>
            <a:r>
              <a:rPr lang="es-MX" sz="1600" dirty="0" smtClean="0"/>
              <a:t>multiplicación </a:t>
            </a:r>
            <a:r>
              <a:rPr lang="es-MX" sz="1600" dirty="0"/>
              <a:t>y </a:t>
            </a:r>
            <a:r>
              <a:rPr lang="es-MX" sz="1600" dirty="0" smtClean="0"/>
              <a:t>división.</a:t>
            </a:r>
            <a:endParaRPr lang="es-MX" sz="1600" b="1" dirty="0" smtClean="0"/>
          </a:p>
          <a:p>
            <a:pPr marL="0" indent="0">
              <a:buNone/>
            </a:pPr>
            <a:r>
              <a:rPr lang="es-MX" sz="1600" dirty="0" smtClean="0"/>
              <a:t>☐</a:t>
            </a:r>
            <a:r>
              <a:rPr lang="es-MX" sz="1600" dirty="0"/>
              <a:t> </a:t>
            </a:r>
            <a:r>
              <a:rPr lang="es-MX" sz="1600" dirty="0" smtClean="0"/>
              <a:t>Estructuras </a:t>
            </a:r>
            <a:r>
              <a:rPr lang="es-MX" sz="1600" dirty="0"/>
              <a:t>de datos </a:t>
            </a:r>
            <a:r>
              <a:rPr lang="es-MX" sz="1600" dirty="0" smtClean="0"/>
              <a:t>dinámicas</a:t>
            </a:r>
          </a:p>
          <a:p>
            <a:pPr marL="0" indent="0" algn="just">
              <a:buNone/>
            </a:pPr>
            <a:r>
              <a:rPr lang="es-MX" sz="1600" dirty="0" smtClean="0"/>
              <a:t>☐</a:t>
            </a:r>
            <a:r>
              <a:rPr lang="es-MX" sz="1600" dirty="0"/>
              <a:t> </a:t>
            </a:r>
            <a:r>
              <a:rPr lang="es-MX" sz="1600" dirty="0" smtClean="0"/>
              <a:t>Listas: secuenciales y enlazadas, </a:t>
            </a:r>
            <a:r>
              <a:rPr lang="es-MX" sz="1600" dirty="0"/>
              <a:t>Listas doblemente </a:t>
            </a:r>
            <a:r>
              <a:rPr lang="es-MX" sz="1600" dirty="0" smtClean="0"/>
              <a:t>enlazadas, Listas       doblemente enlazadas circulares.</a:t>
            </a:r>
          </a:p>
          <a:p>
            <a:pPr marL="0" indent="0">
              <a:buNone/>
            </a:pPr>
            <a:r>
              <a:rPr lang="es-MX" sz="1600" dirty="0"/>
              <a:t>☐Pilas</a:t>
            </a:r>
          </a:p>
          <a:p>
            <a:pPr marL="0" indent="0">
              <a:buNone/>
            </a:pPr>
            <a:r>
              <a:rPr lang="es-MX" sz="1600" dirty="0"/>
              <a:t>☐Colas</a:t>
            </a:r>
          </a:p>
          <a:p>
            <a:pPr marL="0" indent="0">
              <a:buNone/>
            </a:pPr>
            <a:r>
              <a:rPr lang="es-MX" sz="1600" dirty="0"/>
              <a:t>☐Árboles</a:t>
            </a:r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8505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03845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2000" dirty="0" smtClean="0"/>
              <a:t>Estructura de archivos</a:t>
            </a:r>
          </a:p>
          <a:p>
            <a:pPr marL="0" indent="0" algn="ctr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1800" dirty="0" smtClean="0"/>
              <a:t>Un archivo es un conjunto de bits almacenado en un dispositivo periférico e identificado por un nombre, formato, ubicación, tamaño y fecha, además de la descripción del directorio que lo contiene. Para su manejo y tratamiento, los archivos se estructuran de diferentes formas dependiendo del sistema operativo que se esté utilizando.</a:t>
            </a:r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 smtClean="0"/>
              <a:t>Estructura</a:t>
            </a:r>
            <a:r>
              <a:rPr lang="es-MX" sz="2000" dirty="0" smtClean="0"/>
              <a:t> </a:t>
            </a:r>
            <a:r>
              <a:rPr lang="es-MX" sz="2000" dirty="0"/>
              <a:t>de archivos con el sistema operativo UNIX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99" y="2852936"/>
            <a:ext cx="7279602" cy="281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91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2a9afbd46397c82be6eda3e6ac2583dd997bb89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1463</Words>
  <Application>Microsoft Office PowerPoint</Application>
  <PresentationFormat>Presentación en pantalla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Tema de Office</vt:lpstr>
      <vt:lpstr>Capítulo 5 Tecnologías para la explotación  de la información</vt:lpstr>
      <vt:lpstr>Modelo de gestión del conocimiento  mediante la explotación de la información</vt:lpstr>
      <vt:lpstr> 5.1. Conceptos y estructuras de archivos</vt:lpstr>
      <vt:lpstr> Tres definiciones de archivo </vt:lpstr>
      <vt:lpstr> Tipos de archivos</vt:lpstr>
      <vt:lpstr>Clasificación típica de estructura de datos</vt:lpstr>
      <vt:lpstr>Clasificación de las estructuras de datos</vt:lpstr>
      <vt:lpstr>Tipo de dato estructurado</vt:lpstr>
      <vt:lpstr>Presentación de PowerPoint</vt:lpstr>
      <vt:lpstr>Clasificación de archivos por  forma de acceso, organización y acción</vt:lpstr>
      <vt:lpstr>De los datos a la información</vt:lpstr>
      <vt:lpstr>5.2. Conceptos y estructuras de bases de datos</vt:lpstr>
      <vt:lpstr>Tipos de bases de datos</vt:lpstr>
      <vt:lpstr>Modelo de bases de datos en la Web</vt:lpstr>
      <vt:lpstr>Presentación de PowerPoint</vt:lpstr>
      <vt:lpstr>5.3. Construcción de bases de datos</vt:lpstr>
      <vt:lpstr> Componentes del modelo entidad-relación </vt:lpstr>
      <vt:lpstr>Presentación de PowerPoint</vt:lpstr>
      <vt:lpstr> INSTALACIÓN DE WAMPSERVER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5 Tecnologías para la explotación  de la información</dc:title>
  <dc:creator>user</dc:creator>
  <cp:lastModifiedBy>hvela</cp:lastModifiedBy>
  <cp:revision>17</cp:revision>
  <dcterms:created xsi:type="dcterms:W3CDTF">2016-09-30T07:34:18Z</dcterms:created>
  <dcterms:modified xsi:type="dcterms:W3CDTF">2016-11-18T16:26:55Z</dcterms:modified>
</cp:coreProperties>
</file>