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7" r:id="rId3"/>
    <p:sldId id="256" r:id="rId4"/>
    <p:sldId id="268" r:id="rId5"/>
    <p:sldId id="266" r:id="rId6"/>
    <p:sldId id="263" r:id="rId7"/>
    <p:sldId id="264" r:id="rId8"/>
    <p:sldId id="265" r:id="rId9"/>
    <p:sldId id="257" r:id="rId10"/>
    <p:sldId id="269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6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272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813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36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631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52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56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78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813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001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46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10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364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650331"/>
            <a:ext cx="7886700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028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58956" y="1938090"/>
            <a:ext cx="7019366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masificación de dispositivos móviles –sobre todo de los teléfonos inteligentes y las tabletas– abre un abanico de posibilidades y nichos de oportunidad para el desarrollo de aplicaciones dirigidas hacia la web móvil. Se prevé que en un futuro el mayor número de accesos a internet sea mediante los dispositivos mencionados, superando por mucho el uso de una computadora personal o de escritorio.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75999" y="1373016"/>
            <a:ext cx="80278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Recapitulación</a:t>
            </a:r>
          </a:p>
        </p:txBody>
      </p:sp>
    </p:spTree>
    <p:extLst>
      <p:ext uri="{BB962C8B-B14F-4D97-AF65-F5344CB8AC3E}">
        <p14:creationId xmlns:p14="http://schemas.microsoft.com/office/powerpoint/2010/main" val="181076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3838" y="1344038"/>
            <a:ext cx="8027894" cy="1419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Capítulo </a:t>
            </a:r>
            <a:r>
              <a:rPr lang="es-E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s-E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Consideraciones hacia la web </a:t>
            </a:r>
            <a:r>
              <a:rPr lang="es-E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móvil</a:t>
            </a:r>
          </a:p>
          <a:p>
            <a:endParaRPr lang="es-ES" sz="15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s-ES" sz="1275" dirty="0"/>
              <a:t>El término web móvil hace referencia a una red en la que el usuario puede acceder a distintos tipos de datos o información en cualquier formato, desde cualquier lugar, en cualquier momento y sin importar el dispositivo utilizado. </a:t>
            </a:r>
          </a:p>
          <a:p>
            <a:endParaRPr lang="es-ES" sz="15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53838" y="2818781"/>
            <a:ext cx="8027894" cy="1073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5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7.1 Consideraciones </a:t>
            </a:r>
            <a:r>
              <a:rPr lang="es-ES" sz="165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generales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sz="600" dirty="0"/>
          </a:p>
          <a:p>
            <a:pPr algn="just">
              <a:lnSpc>
                <a:spcPct val="150000"/>
              </a:lnSpc>
            </a:pPr>
            <a:r>
              <a:rPr lang="es-ES" sz="1275" dirty="0"/>
              <a:t>D</a:t>
            </a:r>
            <a:r>
              <a:rPr lang="es-ES" sz="1275" dirty="0"/>
              <a:t>e </a:t>
            </a:r>
            <a:r>
              <a:rPr lang="es-ES" sz="1275" dirty="0"/>
              <a:t>manera natural también surge una infinidad de aplicaciones y es necesario el desarrollo de otras nuevas que operen en esta gran variedad de dispositivos.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53838" y="3996882"/>
            <a:ext cx="8027894" cy="1563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lvl="2" indent="-214313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s-ES" sz="1275" dirty="0"/>
              <a:t> Teléfono </a:t>
            </a:r>
            <a:r>
              <a:rPr lang="es-ES" sz="1275" dirty="0"/>
              <a:t>celular (</a:t>
            </a:r>
            <a:r>
              <a:rPr lang="es-ES" sz="1275" dirty="0" err="1"/>
              <a:t>smartphone</a:t>
            </a:r>
            <a:r>
              <a:rPr lang="es-ES" sz="1275" dirty="0"/>
              <a:t>)</a:t>
            </a:r>
            <a:endParaRPr lang="es-ES" sz="1275" dirty="0"/>
          </a:p>
          <a:p>
            <a:pPr marL="900113" lvl="2" indent="-214313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s-ES" sz="1275" dirty="0"/>
              <a:t>Tableta </a:t>
            </a:r>
            <a:r>
              <a:rPr lang="es-ES" sz="1275" dirty="0"/>
              <a:t>(</a:t>
            </a:r>
            <a:r>
              <a:rPr lang="es-ES" sz="1275" dirty="0" err="1"/>
              <a:t>tablet</a:t>
            </a:r>
            <a:r>
              <a:rPr lang="es-ES" sz="1275" dirty="0"/>
              <a:t>) </a:t>
            </a:r>
          </a:p>
          <a:p>
            <a:pPr marL="900113" lvl="2" indent="-214313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s-ES" sz="1275" dirty="0"/>
              <a:t>Computadora </a:t>
            </a:r>
            <a:r>
              <a:rPr lang="es-ES" sz="1275" dirty="0"/>
              <a:t>portátil (notebook o laptop</a:t>
            </a:r>
            <a:r>
              <a:rPr lang="es-ES" sz="1275" dirty="0"/>
              <a:t>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527" y="4088151"/>
            <a:ext cx="331754" cy="54024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107" y="4962810"/>
            <a:ext cx="603692" cy="5886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871" y="4529261"/>
            <a:ext cx="426668" cy="50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3838" y="1344038"/>
            <a:ext cx="80278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7.1.1 ¿Aplicación de escritorio, aplicación web clásica o aplicación web móvil?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53838" y="1892471"/>
            <a:ext cx="8027894" cy="3150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1275" b="1" dirty="0"/>
              <a:t>Aplicación de escritorio. </a:t>
            </a:r>
            <a:r>
              <a:rPr lang="es-ES" sz="1275" dirty="0"/>
              <a:t>Generalmente soporta la operación diaria de un área o departamento.</a:t>
            </a:r>
          </a:p>
          <a:p>
            <a:pPr marL="214313" indent="-214313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1275" b="1" dirty="0"/>
              <a:t>Aplicación </a:t>
            </a:r>
            <a:r>
              <a:rPr lang="es-ES" sz="1275" b="1" dirty="0"/>
              <a:t>web clásica</a:t>
            </a:r>
            <a:r>
              <a:rPr lang="es-ES" sz="1275" dirty="0"/>
              <a:t>. Normalmente opera en un ambiente </a:t>
            </a:r>
            <a:r>
              <a:rPr lang="es-ES" sz="1275" dirty="0"/>
              <a:t>cliente/servidor.</a:t>
            </a:r>
          </a:p>
          <a:p>
            <a:pPr marL="214313" indent="-214313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1275" b="1" dirty="0"/>
              <a:t>Aplicación web móvil</a:t>
            </a:r>
            <a:r>
              <a:rPr lang="es-ES" sz="1275" dirty="0"/>
              <a:t>. Aprovecha las características propias de los dispositivos móviles (tabletas o teléfonos inteligentes</a:t>
            </a:r>
            <a:r>
              <a:rPr lang="es-ES" sz="1275" dirty="0"/>
              <a:t>)</a:t>
            </a:r>
          </a:p>
          <a:p>
            <a:pPr marL="214313" indent="-214313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1275" b="1" dirty="0"/>
              <a:t>Web móvil</a:t>
            </a:r>
            <a:r>
              <a:rPr lang="es-ES" sz="1275" dirty="0"/>
              <a:t>. Proporciona un abanico de posibilidades y aplicaciones contenidas en un sitio de internet, en donde el diseño, navegación, contenidos y servicios están debidamente desarrollados e implementados para interactuar con dispositivos móviles (teléfonos inteligentes</a:t>
            </a:r>
            <a:r>
              <a:rPr lang="es-ES" sz="1275" dirty="0"/>
              <a:t>, </a:t>
            </a:r>
            <a:r>
              <a:rPr lang="es-ES" sz="1275" dirty="0"/>
              <a:t>tabletas, entre otros). 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S" sz="1350" dirty="0"/>
          </a:p>
        </p:txBody>
      </p:sp>
    </p:spTree>
    <p:extLst>
      <p:ext uri="{BB962C8B-B14F-4D97-AF65-F5344CB8AC3E}">
        <p14:creationId xmlns:p14="http://schemas.microsoft.com/office/powerpoint/2010/main" val="8530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3838" y="1344038"/>
            <a:ext cx="80278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7.1.2 Plataforma de desarrollo de los dispositivos móviles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53838" y="1892471"/>
            <a:ext cx="8027894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1275" dirty="0"/>
              <a:t>En términos generales, al mencionar los dispositivos móviles y sus componentes entenderemos que nos referimos al </a:t>
            </a:r>
            <a:r>
              <a:rPr lang="es-ES" sz="1275" i="1" dirty="0"/>
              <a:t>hardware</a:t>
            </a:r>
            <a:r>
              <a:rPr lang="es-ES" sz="1275" dirty="0"/>
              <a:t>; en tanto los sistema operativos, los lenguajes de programación y las aplicaciones web, harán referencia al </a:t>
            </a:r>
            <a:r>
              <a:rPr lang="es-ES" sz="1275" i="1" dirty="0"/>
              <a:t>software</a:t>
            </a:r>
            <a:r>
              <a:rPr lang="es-ES" sz="1275" dirty="0"/>
              <a:t>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95" y="3398377"/>
            <a:ext cx="7170780" cy="133125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116862" y="4839487"/>
            <a:ext cx="281686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350" b="1" dirty="0"/>
              <a:t>Plataforma para dispositivos móviles</a:t>
            </a:r>
          </a:p>
        </p:txBody>
      </p:sp>
    </p:spTree>
    <p:extLst>
      <p:ext uri="{BB962C8B-B14F-4D97-AF65-F5344CB8AC3E}">
        <p14:creationId xmlns:p14="http://schemas.microsoft.com/office/powerpoint/2010/main" val="93702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3838" y="1488925"/>
            <a:ext cx="8027894" cy="3145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7.1.3 Dispositivos </a:t>
            </a:r>
            <a:r>
              <a:rPr lang="es-ES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móviles</a:t>
            </a:r>
          </a:p>
          <a:p>
            <a:pPr>
              <a:lnSpc>
                <a:spcPct val="150000"/>
              </a:lnSpc>
            </a:pPr>
            <a:endParaRPr lang="es-ES" sz="750" dirty="0"/>
          </a:p>
          <a:p>
            <a:pPr algn="just">
              <a:lnSpc>
                <a:spcPct val="150000"/>
              </a:lnSpc>
            </a:pPr>
            <a:r>
              <a:rPr lang="es-ES" sz="1275" dirty="0"/>
              <a:t>Los </a:t>
            </a:r>
            <a:r>
              <a:rPr lang="es-ES" sz="1275" dirty="0"/>
              <a:t>dispositivos móviles son dispositivos que usuarios o personas pueden llevar consigo; son reducidos en tamaño y caben en la palma de la mano o en alguno de los bolsillos de la </a:t>
            </a:r>
            <a:r>
              <a:rPr lang="es-ES" sz="1275" dirty="0"/>
              <a:t>ropa. </a:t>
            </a:r>
            <a:r>
              <a:rPr lang="es-MX" sz="1275" dirty="0"/>
              <a:t>Entre los dispositivos móviles más utilizados </a:t>
            </a:r>
            <a:r>
              <a:rPr lang="es-MX" sz="1275" dirty="0"/>
              <a:t>encontramos:</a:t>
            </a:r>
          </a:p>
          <a:p>
            <a:pPr marL="257175" indent="-257175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Cámara digital.		</a:t>
            </a: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-&gt; Teléfonos </a:t>
            </a: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celulares e inteligentes</a:t>
            </a:r>
            <a:endParaRPr lang="es-ES" sz="127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indent="-257175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Reproductores multimedia	</a:t>
            </a: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-&gt; Tableta </a:t>
            </a: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ES" sz="1275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tablet</a:t>
            </a: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275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computer</a:t>
            </a: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257175" indent="-257175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Consola portátil		</a:t>
            </a: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- &gt; Dispositivos </a:t>
            </a:r>
            <a:r>
              <a:rPr lang="es-ES" sz="1275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vestibles</a:t>
            </a: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s-ES" sz="1275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wearable</a:t>
            </a: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257175" indent="-257175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Tarjeta inteligente (RFID)	</a:t>
            </a: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-&gt; Phablet</a:t>
            </a: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Es un híbrido entre teléfono inteligente y tableta</a:t>
            </a:r>
            <a:endParaRPr lang="es-ES" sz="127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indent="-257175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Asistente personal </a:t>
            </a: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</a:t>
            </a: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(PDA)	-&gt; </a:t>
            </a:r>
            <a:r>
              <a:rPr lang="es-ES" sz="1275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Handheld</a:t>
            </a:r>
            <a:endParaRPr lang="es-ES" sz="127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indent="-257175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275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PalmOS</a:t>
            </a: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-&gt; Pocket PC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53838" y="2971598"/>
            <a:ext cx="8027894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S" sz="1350" dirty="0"/>
          </a:p>
        </p:txBody>
      </p:sp>
      <p:sp>
        <p:nvSpPr>
          <p:cNvPr id="2" name="Rectángulo 1"/>
          <p:cNvSpPr/>
          <p:nvPr/>
        </p:nvSpPr>
        <p:spPr>
          <a:xfrm>
            <a:off x="516694" y="4802924"/>
            <a:ext cx="7902183" cy="6809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275" dirty="0"/>
              <a:t>Habrá que mencionar la gran variedad de fabricantes de dispositivos móviles </a:t>
            </a:r>
            <a:r>
              <a:rPr lang="es-ES" sz="1275" dirty="0"/>
              <a:t>que abarrotan </a:t>
            </a:r>
            <a:r>
              <a:rPr lang="es-ES" sz="1275" dirty="0"/>
              <a:t>los mercados: Samsung, Nokia, Apple, ZTE, LG </a:t>
            </a:r>
            <a:r>
              <a:rPr lang="es-ES" sz="1275" dirty="0" err="1"/>
              <a:t>Electronics</a:t>
            </a:r>
            <a:r>
              <a:rPr lang="es-ES" sz="1275" dirty="0"/>
              <a:t>, ZTE, </a:t>
            </a:r>
            <a:r>
              <a:rPr lang="es-ES" sz="1275" dirty="0" err="1"/>
              <a:t>Huawei</a:t>
            </a:r>
            <a:r>
              <a:rPr lang="es-ES" sz="1275" dirty="0"/>
              <a:t> Technologies</a:t>
            </a:r>
            <a:r>
              <a:rPr lang="es-ES" sz="1275" dirty="0"/>
              <a:t>, TCL </a:t>
            </a:r>
            <a:r>
              <a:rPr lang="es-ES" sz="1275" dirty="0" err="1"/>
              <a:t>Comunication</a:t>
            </a:r>
            <a:r>
              <a:rPr lang="es-ES" sz="1275" dirty="0"/>
              <a:t>, </a:t>
            </a:r>
            <a:r>
              <a:rPr lang="es-ES" sz="1275" dirty="0" err="1"/>
              <a:t>Research</a:t>
            </a:r>
            <a:r>
              <a:rPr lang="es-ES" sz="1275" dirty="0"/>
              <a:t> In </a:t>
            </a:r>
            <a:r>
              <a:rPr lang="es-ES" sz="1275" dirty="0" err="1"/>
              <a:t>Motion</a:t>
            </a:r>
            <a:r>
              <a:rPr lang="es-ES" sz="1275" dirty="0"/>
              <a:t>, Motorola y HTC, entre otros</a:t>
            </a:r>
          </a:p>
        </p:txBody>
      </p:sp>
    </p:spTree>
    <p:extLst>
      <p:ext uri="{BB962C8B-B14F-4D97-AF65-F5344CB8AC3E}">
        <p14:creationId xmlns:p14="http://schemas.microsoft.com/office/powerpoint/2010/main" val="349955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3838" y="1344038"/>
            <a:ext cx="80278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7.2 Sistemas operativos para </a:t>
            </a:r>
            <a:r>
              <a:rPr lang="es-ES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móviles</a:t>
            </a:r>
          </a:p>
          <a:p>
            <a:endParaRPr lang="es-ES" sz="1275" dirty="0"/>
          </a:p>
          <a:p>
            <a:pPr algn="just">
              <a:lnSpc>
                <a:spcPct val="150000"/>
              </a:lnSpc>
            </a:pPr>
            <a:r>
              <a:rPr lang="es-ES" sz="1275" dirty="0"/>
              <a:t>Los </a:t>
            </a:r>
            <a:r>
              <a:rPr lang="es-ES" sz="1275" dirty="0"/>
              <a:t>sistemas operativos de los dispositivos móviles permiten administrar componentes y aplicaciones de móvil. No son tan sofisticados como los de las computadoras de escritorio (Windows, Unix o Linux</a:t>
            </a:r>
            <a:r>
              <a:rPr lang="es-ES" sz="1275" dirty="0"/>
              <a:t>). </a:t>
            </a:r>
            <a:r>
              <a:rPr lang="es-ES" sz="1275" dirty="0"/>
              <a:t>A</a:t>
            </a:r>
            <a:r>
              <a:rPr lang="es-ES" sz="1275" dirty="0"/>
              <a:t>lgunos de ellos:</a:t>
            </a:r>
            <a:endParaRPr lang="es-ES" sz="1275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53838" y="2798282"/>
            <a:ext cx="802789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</a:t>
            </a:r>
          </a:p>
          <a:p>
            <a:pPr marL="214313" indent="-214313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</a:t>
            </a:r>
          </a:p>
          <a:p>
            <a:pPr marL="214313" indent="-214313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1275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Symbian</a:t>
            </a: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OS</a:t>
            </a:r>
          </a:p>
          <a:p>
            <a:pPr marL="214313" indent="-214313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Windows Mobile</a:t>
            </a:r>
          </a:p>
          <a:p>
            <a:pPr marL="214313" indent="-214313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BlackBerry OS</a:t>
            </a:r>
          </a:p>
          <a:p>
            <a:pPr marL="214313" indent="-214313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1275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Bada</a:t>
            </a: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546" y="2798281"/>
            <a:ext cx="5493187" cy="246284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065980" y="5261124"/>
            <a:ext cx="3264483" cy="288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75" b="1" dirty="0" err="1"/>
              <a:t>Arquitectura</a:t>
            </a:r>
            <a:r>
              <a:rPr lang="pt-BR" sz="1275" b="1" dirty="0"/>
              <a:t> </a:t>
            </a:r>
            <a:r>
              <a:rPr lang="pt-BR" sz="1275" b="1" dirty="0" err="1"/>
              <a:t>del</a:t>
            </a:r>
            <a:r>
              <a:rPr lang="pt-BR" sz="1275" b="1" dirty="0"/>
              <a:t>: Samsung </a:t>
            </a:r>
            <a:r>
              <a:rPr lang="pt-BR" sz="1275" b="1" dirty="0" err="1"/>
              <a:t>Exynos</a:t>
            </a:r>
            <a:r>
              <a:rPr lang="pt-BR" sz="1275" b="1" dirty="0"/>
              <a:t> 4412 </a:t>
            </a:r>
            <a:r>
              <a:rPr lang="pt-BR" sz="1275" b="1" dirty="0" err="1"/>
              <a:t>Quad</a:t>
            </a:r>
            <a:endParaRPr lang="es-ES" sz="1275" b="1" dirty="0"/>
          </a:p>
        </p:txBody>
      </p:sp>
    </p:spTree>
    <p:extLst>
      <p:ext uri="{BB962C8B-B14F-4D97-AF65-F5344CB8AC3E}">
        <p14:creationId xmlns:p14="http://schemas.microsoft.com/office/powerpoint/2010/main" val="418163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3838" y="1344038"/>
            <a:ext cx="8027894" cy="1165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5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7.3 Lenguajes de </a:t>
            </a:r>
            <a:r>
              <a:rPr lang="es-ES" sz="165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programación para </a:t>
            </a:r>
            <a:r>
              <a:rPr lang="es-ES" sz="165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dispositivos </a:t>
            </a:r>
            <a:r>
              <a:rPr lang="es-ES" sz="165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móviles</a:t>
            </a:r>
          </a:p>
          <a:p>
            <a:endParaRPr lang="es-ES" sz="75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S" sz="75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Cada plataforma (iOS, Android y </a:t>
            </a:r>
            <a:r>
              <a:rPr lang="es-ES" sz="1275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Symbian</a:t>
            </a: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entre otras) utiliza un lenguaje de </a:t>
            </a: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programación diferente</a:t>
            </a: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herramientas propias y modalidades de programación particulares</a:t>
            </a: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s-ES" sz="127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53838" y="2677666"/>
            <a:ext cx="8027894" cy="2619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Herramientas </a:t>
            </a: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lenguajes nativos (Android </a:t>
            </a: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iOS se desarrollan en Swift, Visual Studio).</a:t>
            </a:r>
            <a:endParaRPr lang="es-ES" sz="127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Herramientas multiplataforma (Compilan a código </a:t>
            </a: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nativo, la </a:t>
            </a: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más utilizada es </a:t>
            </a:r>
            <a:r>
              <a:rPr lang="es-ES" sz="1275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Xamarin</a:t>
            </a: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Herramientas </a:t>
            </a: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multiplataforma basadas en HTML (HTML5, </a:t>
            </a:r>
            <a:r>
              <a:rPr lang="es-ES" sz="1275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Javascript</a:t>
            </a: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CSS)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Navegadores (</a:t>
            </a:r>
            <a:r>
              <a:rPr lang="fr-FR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Windows Phone de Internet Explorer, Chrome, Firefox, Safari, </a:t>
            </a:r>
            <a:r>
              <a:rPr lang="fr-FR" sz="1275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</a:t>
            </a:r>
            <a:r>
              <a:rPr lang="fr-FR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Mini, </a:t>
            </a:r>
            <a:r>
              <a:rPr lang="fr-FR" sz="1275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</a:t>
            </a:r>
            <a:r>
              <a:rPr lang="fr-FR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Mobile, </a:t>
            </a:r>
            <a:r>
              <a:rPr lang="fr-FR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Android)</a:t>
            </a:r>
            <a:endParaRPr lang="es-ES" sz="127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S" sz="135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135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Otras consideraciones </a:t>
            </a:r>
            <a:r>
              <a:rPr lang="es-ES" sz="135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el desarrollo </a:t>
            </a:r>
            <a:endParaRPr lang="es-ES" sz="135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57213" lvl="1" indent="-2143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3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Bases </a:t>
            </a:r>
            <a:r>
              <a:rPr lang="es-ES" sz="13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datos para aplicaciones móviles </a:t>
            </a:r>
          </a:p>
          <a:p>
            <a:pPr marL="557213" lvl="1" indent="-2143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3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Sistemas </a:t>
            </a:r>
            <a:r>
              <a:rPr lang="es-ES" sz="13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gestores de bases de datos móviles (Oracle </a:t>
            </a:r>
            <a:r>
              <a:rPr lang="es-ES" sz="13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Database</a:t>
            </a:r>
            <a:r>
              <a:rPr lang="es-ES" sz="13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Lite 10g, SQL </a:t>
            </a:r>
            <a:r>
              <a:rPr lang="es-ES" sz="13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Anywhere</a:t>
            </a:r>
            <a:r>
              <a:rPr lang="es-ES" sz="13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ES" sz="13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SQLite</a:t>
            </a:r>
            <a:r>
              <a:rPr lang="es-ES" sz="13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endParaRPr lang="es-ES" sz="135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55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3838" y="1344038"/>
            <a:ext cx="8027894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5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7.4 Desarrollo de una aplicación </a:t>
            </a:r>
            <a:r>
              <a:rPr lang="es-ES" sz="165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móvil</a:t>
            </a:r>
            <a:endParaRPr lang="es-ES" sz="165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53838" y="1824285"/>
            <a:ext cx="8027894" cy="732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de las formas más rápidas para crear un sitio web es utilizar la combinación de varias </a:t>
            </a: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herramientas, por ejemplo : </a:t>
            </a: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Dreamweaver CS6, </a:t>
            </a:r>
            <a:r>
              <a:rPr lang="es-ES" sz="1275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jQuery</a:t>
            </a: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S" sz="1275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jQuery</a:t>
            </a: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275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mobile</a:t>
            </a:r>
            <a:r>
              <a:rPr lang="es-ES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612" y="2707334"/>
            <a:ext cx="4201493" cy="246948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255046" y="5333899"/>
            <a:ext cx="2232919" cy="288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75" b="1" dirty="0"/>
              <a:t>Diseño </a:t>
            </a:r>
            <a:r>
              <a:rPr lang="es-ES" sz="1275" b="1" dirty="0"/>
              <a:t>rústico </a:t>
            </a:r>
            <a:r>
              <a:rPr lang="es-ES" sz="1275" b="1" dirty="0"/>
              <a:t>de la aplicación</a:t>
            </a:r>
          </a:p>
        </p:txBody>
      </p:sp>
    </p:spTree>
    <p:extLst>
      <p:ext uri="{BB962C8B-B14F-4D97-AF65-F5344CB8AC3E}">
        <p14:creationId xmlns:p14="http://schemas.microsoft.com/office/powerpoint/2010/main" val="243647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509" y="2339923"/>
            <a:ext cx="6389519" cy="298786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60089" y="1419446"/>
            <a:ext cx="8027894" cy="680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Otra de las herramientas que se utilizan para el desarrollo de aplicaciones móviles es el </a:t>
            </a: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entorno de </a:t>
            </a: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desarrollo que proporciona Android Studio, que se compone por una serie de herramientas y programas en conjunto con el </a:t>
            </a: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SDK.</a:t>
            </a:r>
            <a:endParaRPr lang="es-ES" sz="127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620656" y="5482283"/>
            <a:ext cx="3437288" cy="288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75" b="1" dirty="0"/>
              <a:t>Código modificado y resultado </a:t>
            </a:r>
            <a:r>
              <a:rPr lang="es-ES" sz="1275" b="1" dirty="0"/>
              <a:t>en </a:t>
            </a:r>
            <a:r>
              <a:rPr lang="es-ES" sz="1275" b="1" dirty="0"/>
              <a:t>Dreamweaver</a:t>
            </a:r>
          </a:p>
        </p:txBody>
      </p:sp>
    </p:spTree>
    <p:extLst>
      <p:ext uri="{BB962C8B-B14F-4D97-AF65-F5344CB8AC3E}">
        <p14:creationId xmlns:p14="http://schemas.microsoft.com/office/powerpoint/2010/main" val="197138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</TotalTime>
  <Words>686</Words>
  <Application>Microsoft Office PowerPoint</Application>
  <PresentationFormat>Presentación en pantalla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ProfesorAngel</dc:creator>
  <cp:lastModifiedBy>hvela</cp:lastModifiedBy>
  <cp:revision>41</cp:revision>
  <dcterms:created xsi:type="dcterms:W3CDTF">2016-10-11T23:03:15Z</dcterms:created>
  <dcterms:modified xsi:type="dcterms:W3CDTF">2016-12-13T15:44:28Z</dcterms:modified>
</cp:coreProperties>
</file>