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30" r:id="rId2"/>
    <p:sldMasterId id="2147483718" r:id="rId3"/>
  </p:sldMasterIdLst>
  <p:handoutMasterIdLst>
    <p:handoutMasterId r:id="rId24"/>
  </p:handoutMasterIdLst>
  <p:sldIdLst>
    <p:sldId id="256" r:id="rId4"/>
    <p:sldId id="257" r:id="rId5"/>
    <p:sldId id="264" r:id="rId6"/>
    <p:sldId id="258" r:id="rId7"/>
    <p:sldId id="259" r:id="rId8"/>
    <p:sldId id="260" r:id="rId9"/>
    <p:sldId id="261" r:id="rId10"/>
    <p:sldId id="263" r:id="rId11"/>
    <p:sldId id="265" r:id="rId12"/>
    <p:sldId id="269" r:id="rId13"/>
    <p:sldId id="270" r:id="rId14"/>
    <p:sldId id="295" r:id="rId15"/>
    <p:sldId id="272" r:id="rId16"/>
    <p:sldId id="273" r:id="rId17"/>
    <p:sldId id="275" r:id="rId18"/>
    <p:sldId id="276" r:id="rId19"/>
    <p:sldId id="279" r:id="rId20"/>
    <p:sldId id="280" r:id="rId21"/>
    <p:sldId id="281" r:id="rId22"/>
    <p:sldId id="282"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21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678" y="96"/>
      </p:cViewPr>
      <p:guideLst>
        <p:guide orient="horz" pos="2160"/>
        <p:guide pos="2880"/>
        <p:guide orient="horz" pos="210"/>
      </p:guideLst>
    </p:cSldViewPr>
  </p:slid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755375-6778-4444-ACB1-D299F4EBB1B4}" type="datetimeFigureOut">
              <a:rPr lang="es-MX" smtClean="0"/>
              <a:t>30/03/2017</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30551E-E65A-4216-A77C-C8340588C946}" type="slidenum">
              <a:rPr lang="es-MX" smtClean="0"/>
              <a:t>‹Nº›</a:t>
            </a:fld>
            <a:endParaRPr lang="es-MX"/>
          </a:p>
        </p:txBody>
      </p:sp>
    </p:spTree>
    <p:extLst>
      <p:ext uri="{BB962C8B-B14F-4D97-AF65-F5344CB8AC3E}">
        <p14:creationId xmlns:p14="http://schemas.microsoft.com/office/powerpoint/2010/main" val="31314088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91330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211372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11674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A65CC3D-C426-4412-B6A2-0BCF69F689C8}" type="datetimeFigureOut">
              <a:rPr lang="es-MX" smtClean="0"/>
              <a:t>30/03/2017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2869970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Marcador de fecha 3"/>
          <p:cNvSpPr>
            <a:spLocks noGrp="1"/>
          </p:cNvSpPr>
          <p:nvPr>
            <p:ph type="dt" sz="half" idx="10"/>
          </p:nvPr>
        </p:nvSpPr>
        <p:spPr/>
        <p:txBody>
          <a:bodyPr/>
          <a:lstStyle/>
          <a:p>
            <a:fld id="{CA65CC3D-C426-4412-B6A2-0BCF69F689C8}" type="datetimeFigureOut">
              <a:rPr lang="es-MX" smtClean="0"/>
              <a:t>30/03/2017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2375913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a:prstGeom prst="rect">
            <a:avLst/>
          </a:prstGeo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A65CC3D-C426-4412-B6A2-0BCF69F689C8}" type="datetimeFigureOut">
              <a:rPr lang="es-MX" smtClean="0"/>
              <a:t>30/03/2017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2861583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8159750" cy="1325563"/>
          </a:xfrm>
          <a:prstGeom prst="rect">
            <a:avLst/>
          </a:prstGeom>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6715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48200" y="1825625"/>
            <a:ext cx="386715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A65CC3D-C426-4412-B6A2-0BCF69F689C8}" type="datetimeFigureOut">
              <a:rPr lang="es-MX" smtClean="0"/>
              <a:t>30/03/2017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1197095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a:prstGeom prst="rect">
            <a:avLst/>
          </a:prstGeo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A65CC3D-C426-4412-B6A2-0BCF69F689C8}" type="datetimeFigureOut">
              <a:rPr lang="es-MX" smtClean="0"/>
              <a:t>30/03/2017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1318734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8159750" cy="1325563"/>
          </a:xfrm>
          <a:prstGeom prst="rect">
            <a:avLst/>
          </a:prstGeom>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A65CC3D-C426-4412-B6A2-0BCF69F689C8}" type="datetimeFigureOut">
              <a:rPr lang="es-MX" smtClean="0"/>
              <a:t>30/03/2017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3244448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A65CC3D-C426-4412-B6A2-0BCF69F689C8}" type="datetimeFigureOut">
              <a:rPr lang="es-MX" smtClean="0"/>
              <a:t>30/03/2017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2636564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A65CC3D-C426-4412-B6A2-0BCF69F689C8}" type="datetimeFigureOut">
              <a:rPr lang="es-MX" smtClean="0"/>
              <a:t>30/03/2017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123317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Haga clic para modificar el estilo de título del patrón</a:t>
            </a:r>
            <a:endParaRPr lang="en-US" dirty="0"/>
          </a:p>
        </p:txBody>
      </p:sp>
      <p:sp>
        <p:nvSpPr>
          <p:cNvPr id="3" name="Content Placeholder 2"/>
          <p:cNvSpPr>
            <a:spLocks noGrp="1"/>
          </p:cNvSpPr>
          <p:nvPr>
            <p:ph idx="1"/>
          </p:nvPr>
        </p:nvSpPr>
        <p:spPr/>
        <p:txBody>
          <a:bodyPr/>
          <a:lstStyle>
            <a:lvl1pPr algn="just">
              <a:defRPr/>
            </a:lvl1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1394090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A65CC3D-C426-4412-B6A2-0BCF69F689C8}" type="datetimeFigureOut">
              <a:rPr lang="es-MX" smtClean="0"/>
              <a:t>30/03/2017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329732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8159750" cy="1325563"/>
          </a:xfrm>
          <a:prstGeom prst="rect">
            <a:avLst/>
          </a:prstGeom>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A65CC3D-C426-4412-B6A2-0BCF69F689C8}" type="datetimeFigureOut">
              <a:rPr lang="es-MX" smtClean="0"/>
              <a:t>30/03/2017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2008692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a:prstGeom prst="rect">
            <a:avLst/>
          </a:prstGeo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7626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A65CC3D-C426-4412-B6A2-0BCF69F689C8}" type="datetimeFigureOut">
              <a:rPr lang="es-MX" smtClean="0"/>
              <a:t>30/03/2017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8A79B41-CC38-4F80-824F-BF31D2BF56A5}" type="slidenum">
              <a:rPr lang="es-MX" smtClean="0"/>
              <a:t>‹Nº›</a:t>
            </a:fld>
            <a:endParaRPr lang="es-MX"/>
          </a:p>
        </p:txBody>
      </p:sp>
    </p:spTree>
    <p:extLst>
      <p:ext uri="{BB962C8B-B14F-4D97-AF65-F5344CB8AC3E}">
        <p14:creationId xmlns:p14="http://schemas.microsoft.com/office/powerpoint/2010/main" val="31789908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40530695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22596203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12236854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6166713-845E-4BC1-913D-A6D251F4F781}"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19761075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633845" y="2507551"/>
            <a:ext cx="3867150" cy="3680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7551"/>
            <a:ext cx="3886201" cy="3680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86166713-845E-4BC1-913D-A6D251F4F781}" type="datetimeFigureOut">
              <a:rPr lang="es-MX" smtClean="0"/>
              <a:t>30/03/2017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781EC6D-BA5B-49AD-8697-C5201D78A3AC}" type="slidenum">
              <a:rPr lang="es-MX" smtClean="0"/>
              <a:t>‹Nº›</a:t>
            </a:fld>
            <a:endParaRPr lang="es-MX"/>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1562173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166713-845E-4BC1-913D-A6D251F4F781}" type="datetimeFigureOut">
              <a:rPr lang="es-MX" smtClean="0"/>
              <a:t>30/03/2017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781EC6D-BA5B-49AD-8697-C5201D78A3AC}" type="slidenum">
              <a:rPr lang="es-MX" smtClean="0"/>
              <a:t>‹Nº›</a:t>
            </a:fld>
            <a:endParaRPr lang="es-MX"/>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19736380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66713-845E-4BC1-913D-A6D251F4F781}" type="datetimeFigureOut">
              <a:rPr lang="es-MX" smtClean="0"/>
              <a:t>30/03/2017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25637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1092366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6166713-845E-4BC1-913D-A6D251F4F781}"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786370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6166713-845E-4BC1-913D-A6D251F4F781}"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33501674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21283014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6166713-845E-4BC1-913D-A6D251F4F781}"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42154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6166713-845E-4BC1-913D-A6D251F4F781}"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180741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633845" y="2507551"/>
            <a:ext cx="3867150" cy="3680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7551"/>
            <a:ext cx="3886201" cy="3680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86166713-845E-4BC1-913D-A6D251F4F781}" type="datetimeFigureOut">
              <a:rPr lang="es-MX" smtClean="0"/>
              <a:t>30/03/2017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781EC6D-BA5B-49AD-8697-C5201D78A3AC}" type="slidenum">
              <a:rPr lang="es-MX" smtClean="0"/>
              <a:t>‹Nº›</a:t>
            </a:fld>
            <a:endParaRPr lang="es-MX"/>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2155476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166713-845E-4BC1-913D-A6D251F4F781}" type="datetimeFigureOut">
              <a:rPr lang="es-MX" smtClean="0"/>
              <a:t>30/03/2017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781EC6D-BA5B-49AD-8697-C5201D78A3AC}" type="slidenum">
              <a:rPr lang="es-MX" smtClean="0"/>
              <a:t>‹Nº›</a:t>
            </a:fld>
            <a:endParaRPr lang="es-MX"/>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401378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66713-845E-4BC1-913D-A6D251F4F781}" type="datetimeFigureOut">
              <a:rPr lang="es-MX" smtClean="0"/>
              <a:t>30/03/2017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4106528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6166713-845E-4BC1-913D-A6D251F4F781}"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67705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6166713-845E-4BC1-913D-A6D251F4F781}"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1EC6D-BA5B-49AD-8697-C5201D78A3AC}" type="slidenum">
              <a:rPr lang="es-MX" smtClean="0"/>
              <a:t>‹Nº›</a:t>
            </a:fld>
            <a:endParaRPr lang="es-MX"/>
          </a:p>
        </p:txBody>
      </p:sp>
    </p:spTree>
    <p:extLst>
      <p:ext uri="{BB962C8B-B14F-4D97-AF65-F5344CB8AC3E}">
        <p14:creationId xmlns:p14="http://schemas.microsoft.com/office/powerpoint/2010/main" val="46432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86166713-845E-4BC1-913D-A6D251F4F781}" type="datetimeFigureOut">
              <a:rPr lang="es-MX" smtClean="0"/>
              <a:t>30/03/2017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s-MX"/>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781EC6D-BA5B-49AD-8697-C5201D78A3AC}" type="slidenum">
              <a:rPr lang="es-MX" smtClean="0"/>
              <a:t>‹Nº›</a:t>
            </a:fld>
            <a:endParaRPr lang="es-MX"/>
          </a:p>
        </p:txBody>
      </p:sp>
    </p:spTree>
    <p:extLst>
      <p:ext uri="{BB962C8B-B14F-4D97-AF65-F5344CB8AC3E}">
        <p14:creationId xmlns:p14="http://schemas.microsoft.com/office/powerpoint/2010/main" val="11131135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6858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628650" y="365125"/>
            <a:ext cx="7886700" cy="5811838"/>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Marcador de fech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5CC3D-C426-4412-B6A2-0BCF69F689C8}" type="datetimeFigureOut">
              <a:rPr lang="es-MX" smtClean="0"/>
              <a:t>30/03/2017</a:t>
            </a:fld>
            <a:endParaRPr lang="es-MX"/>
          </a:p>
        </p:txBody>
      </p:sp>
      <p:sp>
        <p:nvSpPr>
          <p:cNvPr id="5" name="Marcador de pie de pá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79B41-CC38-4F80-824F-BF31D2BF56A5}" type="slidenum">
              <a:rPr lang="es-MX" smtClean="0"/>
              <a:t>‹Nº›</a:t>
            </a:fld>
            <a:endParaRPr lang="es-MX"/>
          </a:p>
        </p:txBody>
      </p:sp>
    </p:spTree>
    <p:extLst>
      <p:ext uri="{BB962C8B-B14F-4D97-AF65-F5344CB8AC3E}">
        <p14:creationId xmlns:p14="http://schemas.microsoft.com/office/powerpoint/2010/main" val="282991314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86166713-845E-4BC1-913D-A6D251F4F781}" type="datetimeFigureOut">
              <a:rPr lang="es-MX" smtClean="0"/>
              <a:t>30/03/2017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s-MX"/>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781EC6D-BA5B-49AD-8697-C5201D78A3AC}" type="slidenum">
              <a:rPr lang="es-MX" smtClean="0"/>
              <a:t>‹Nº›</a:t>
            </a:fld>
            <a:endParaRPr lang="es-MX"/>
          </a:p>
        </p:txBody>
      </p:sp>
    </p:spTree>
    <p:extLst>
      <p:ext uri="{BB962C8B-B14F-4D97-AF65-F5344CB8AC3E}">
        <p14:creationId xmlns:p14="http://schemas.microsoft.com/office/powerpoint/2010/main" val="78112126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2800" dirty="0"/>
              <a:t>Agua</a:t>
            </a:r>
            <a:br>
              <a:rPr lang="es-MX" sz="2800" dirty="0"/>
            </a:br>
            <a:r>
              <a:rPr lang="es-MX" sz="2800" dirty="0"/>
              <a:t>Fuentes, caracterización, tecnología y gestión sustentable</a:t>
            </a:r>
          </a:p>
        </p:txBody>
      </p:sp>
      <p:sp>
        <p:nvSpPr>
          <p:cNvPr id="3" name="Subtítulo 2"/>
          <p:cNvSpPr>
            <a:spLocks noGrp="1"/>
          </p:cNvSpPr>
          <p:nvPr>
            <p:ph type="subTitle" idx="1"/>
          </p:nvPr>
        </p:nvSpPr>
        <p:spPr/>
        <p:txBody>
          <a:bodyPr>
            <a:normAutofit/>
          </a:bodyPr>
          <a:lstStyle/>
          <a:p>
            <a:r>
              <a:rPr lang="es-MX" sz="2000" dirty="0">
                <a:solidFill>
                  <a:schemeClr val="tx1"/>
                </a:solidFill>
              </a:rPr>
              <a:t>René Santiago Ramírez Morales y Juan Carlos Vega de </a:t>
            </a:r>
            <a:r>
              <a:rPr lang="es-MX" sz="2000" dirty="0" err="1">
                <a:solidFill>
                  <a:schemeClr val="tx1"/>
                </a:solidFill>
              </a:rPr>
              <a:t>Kuyper</a:t>
            </a:r>
            <a:r>
              <a:rPr lang="es-MX" sz="2000" dirty="0">
                <a:solidFill>
                  <a:schemeClr val="tx1"/>
                </a:solidFill>
              </a:rPr>
              <a:t> </a:t>
            </a:r>
          </a:p>
        </p:txBody>
      </p:sp>
    </p:spTree>
    <p:extLst>
      <p:ext uri="{BB962C8B-B14F-4D97-AF65-F5344CB8AC3E}">
        <p14:creationId xmlns:p14="http://schemas.microsoft.com/office/powerpoint/2010/main" val="322185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622738" y="931468"/>
            <a:ext cx="5318975" cy="4039777"/>
          </a:xfrm>
          <a:prstGeom prst="rect">
            <a:avLst/>
          </a:prstGeom>
        </p:spPr>
      </p:pic>
      <p:sp>
        <p:nvSpPr>
          <p:cNvPr id="5" name="Rectángulo 4"/>
          <p:cNvSpPr/>
          <p:nvPr/>
        </p:nvSpPr>
        <p:spPr>
          <a:xfrm>
            <a:off x="1622738" y="5399960"/>
            <a:ext cx="6830781" cy="400110"/>
          </a:xfrm>
          <a:prstGeom prst="rect">
            <a:avLst/>
          </a:prstGeom>
        </p:spPr>
        <p:txBody>
          <a:bodyPr wrap="none">
            <a:spAutoFit/>
          </a:bodyPr>
          <a:lstStyle/>
          <a:p>
            <a:r>
              <a:rPr lang="es-MX" sz="2000" dirty="0">
                <a:solidFill>
                  <a:srgbClr val="000000"/>
                </a:solidFill>
                <a:latin typeface="Calibri" panose="020F0502020204030204" pitchFamily="34" charset="0"/>
              </a:rPr>
              <a:t>Figura 1.1 Interacción entre los componentes del planeta Tierra </a:t>
            </a:r>
            <a:endParaRPr lang="es-MX" sz="2000" dirty="0">
              <a:latin typeface="Calibri" panose="020F0502020204030204" pitchFamily="34" charset="0"/>
            </a:endParaRPr>
          </a:p>
        </p:txBody>
      </p:sp>
    </p:spTree>
    <p:extLst>
      <p:ext uri="{BB962C8B-B14F-4D97-AF65-F5344CB8AC3E}">
        <p14:creationId xmlns:p14="http://schemas.microsoft.com/office/powerpoint/2010/main" val="425435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3845" y="365760"/>
            <a:ext cx="7886700" cy="1231220"/>
          </a:xfrm>
        </p:spPr>
        <p:txBody>
          <a:bodyPr/>
          <a:lstStyle/>
          <a:p>
            <a:r>
              <a:rPr lang="es-MX" dirty="0"/>
              <a:t>1.4 ESTADO NATURAL DEL AGUA </a:t>
            </a:r>
          </a:p>
        </p:txBody>
      </p:sp>
      <p:sp>
        <p:nvSpPr>
          <p:cNvPr id="3" name="Marcador de contenido 2"/>
          <p:cNvSpPr>
            <a:spLocks noGrp="1"/>
          </p:cNvSpPr>
          <p:nvPr>
            <p:ph idx="1"/>
          </p:nvPr>
        </p:nvSpPr>
        <p:spPr/>
        <p:txBody>
          <a:bodyPr>
            <a:normAutofit lnSpcReduction="10000"/>
          </a:bodyPr>
          <a:lstStyle/>
          <a:p>
            <a:pPr marL="0" indent="0">
              <a:buNone/>
            </a:pPr>
            <a:r>
              <a:rPr lang="es-MX" dirty="0"/>
              <a:t>El agua existe en el universo en los tres estados físicos, sólido, líquido y gas, en diferentes cuerpos de agua —o masas de agua, naturales o artificiales—. </a:t>
            </a:r>
          </a:p>
          <a:p>
            <a:pPr marL="0" indent="0">
              <a:buNone/>
            </a:pPr>
            <a:r>
              <a:rPr lang="es-MX" b="1" dirty="0"/>
              <a:t>Sólido</a:t>
            </a:r>
            <a:r>
              <a:rPr lang="es-MX" dirty="0"/>
              <a:t>. Los glaciares y los casquetes polares son las fuentes permanentes de agua sólida o hielo; además, en climas muy fríos los cuerpos de agua se congelan en su superficie durante el invierno, al igual que la escarcha que se forma en superficies húmedas; también se encuentra agua sólida en precipitaciones como nieve y granizo. </a:t>
            </a:r>
          </a:p>
          <a:p>
            <a:pPr marL="0" indent="0">
              <a:buNone/>
            </a:pPr>
            <a:r>
              <a:rPr lang="es-MX" b="1" dirty="0"/>
              <a:t>Líquido. </a:t>
            </a:r>
            <a:r>
              <a:rPr lang="es-MX" dirty="0"/>
              <a:t>En estado líquido el agua cubre alrededor del 75% de la superficie de la Tierra formando los mares y océanos, lagos, ríos y pantanos y además se encuentra en las nubes de lluvia y en el rocío sobre las plantas. El agua líquida también se acumula en los intersticios de las rocas y partículas bajo la superficie terrestre, lo cual forma cuerpos de agua subterráneos. También existe en la atmósfera en las nubes en forma de gotas microscópicas o cristales de hielo en suspensión con aire. Asimismo el agua se encuentra en forma de vapor otorgándole humedad al aire. </a:t>
            </a:r>
          </a:p>
        </p:txBody>
      </p:sp>
    </p:spTree>
    <p:extLst>
      <p:ext uri="{BB962C8B-B14F-4D97-AF65-F5344CB8AC3E}">
        <p14:creationId xmlns:p14="http://schemas.microsoft.com/office/powerpoint/2010/main" val="3647643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2108" y="600270"/>
            <a:ext cx="7886700" cy="5716499"/>
          </a:xfrm>
        </p:spPr>
        <p:txBody>
          <a:bodyPr/>
          <a:lstStyle/>
          <a:p>
            <a:pPr marL="0" indent="0">
              <a:buNone/>
            </a:pPr>
            <a:r>
              <a:rPr lang="es-MX" b="1" dirty="0"/>
              <a:t>Gas. </a:t>
            </a:r>
            <a:r>
              <a:rPr lang="es-MX" dirty="0"/>
              <a:t>Asimismo el agua se encuentra en forma de vapor otorgándole humedad al aire. </a:t>
            </a:r>
            <a:r>
              <a:rPr lang="es-MX" dirty="0">
                <a:solidFill>
                  <a:srgbClr val="000000"/>
                </a:solidFill>
              </a:rPr>
              <a:t>El vapor natural más impactante es el emitido por surtidores subterráneos de agua caliente y vapor denominados “géiseres”. En la Tabla 1.2 se presenta una distribución aproximada de los volúmenes de las diferentes fuentes del agua natural en la Tierra. </a:t>
            </a:r>
            <a:endParaRPr lang="es-MX" dirty="0"/>
          </a:p>
          <a:p>
            <a:pPr marL="0" indent="0">
              <a:buNone/>
            </a:pPr>
            <a:endParaRPr lang="es-MX" dirty="0"/>
          </a:p>
          <a:p>
            <a:endParaRPr lang="es-MX" dirty="0"/>
          </a:p>
        </p:txBody>
      </p:sp>
      <p:pic>
        <p:nvPicPr>
          <p:cNvPr id="4" name="Marcador de contenido 3"/>
          <p:cNvPicPr>
            <a:picLocks noChangeAspect="1"/>
          </p:cNvPicPr>
          <p:nvPr/>
        </p:nvPicPr>
        <p:blipFill>
          <a:blip r:embed="rId2"/>
          <a:stretch>
            <a:fillRect/>
          </a:stretch>
        </p:blipFill>
        <p:spPr>
          <a:xfrm>
            <a:off x="1673009" y="2220320"/>
            <a:ext cx="6170225" cy="4058813"/>
          </a:xfrm>
          <a:prstGeom prst="rect">
            <a:avLst/>
          </a:prstGeom>
        </p:spPr>
      </p:pic>
    </p:spTree>
    <p:extLst>
      <p:ext uri="{BB962C8B-B14F-4D97-AF65-F5344CB8AC3E}">
        <p14:creationId xmlns:p14="http://schemas.microsoft.com/office/powerpoint/2010/main" val="269035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 AGUAS MARINAS </a:t>
            </a:r>
          </a:p>
        </p:txBody>
      </p:sp>
      <p:sp>
        <p:nvSpPr>
          <p:cNvPr id="3" name="Marcador de contenido 2"/>
          <p:cNvSpPr>
            <a:spLocks noGrp="1"/>
          </p:cNvSpPr>
          <p:nvPr>
            <p:ph idx="1"/>
          </p:nvPr>
        </p:nvSpPr>
        <p:spPr/>
        <p:txBody>
          <a:bodyPr/>
          <a:lstStyle/>
          <a:p>
            <a:pPr marL="0" indent="0">
              <a:buNone/>
            </a:pPr>
            <a:r>
              <a:rPr lang="es-MX" dirty="0"/>
              <a:t>   Son aquellas aguas saladas que se han almacenado en extensas y profundas depresiones de la litosfera denominadas océanos o mares según sus características como extensión, profundidad y otras. En el hemisferio norte los océanos y mares ocupan el 60.7% de la superficie, siendo el resto tierra que comprende los continentes, Norte y Centro América e islas grandes, parte de Sudamérica, Europa y Asia, y parte de África. En el hemisferio sur la proporción de agua es alrededor del 81%, siendo las tierras existentes Australia, Nueva Zelanda, Islas del Pacifico, sur de África, parte de Sudamérica y el continente Antártico. A nivel global, la superficie de tierra es del orden de 30% y la de aguas marinas es de 70%, como se resume en la Tabla 1.3.a. </a:t>
            </a:r>
          </a:p>
        </p:txBody>
      </p:sp>
    </p:spTree>
    <p:extLst>
      <p:ext uri="{BB962C8B-B14F-4D97-AF65-F5344CB8AC3E}">
        <p14:creationId xmlns:p14="http://schemas.microsoft.com/office/powerpoint/2010/main" val="877625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737414" y="670306"/>
            <a:ext cx="7370800" cy="3659104"/>
          </a:xfrm>
          <a:prstGeom prst="rect">
            <a:avLst/>
          </a:prstGeom>
        </p:spPr>
      </p:pic>
      <p:sp>
        <p:nvSpPr>
          <p:cNvPr id="3" name="Marcador de contenido 2"/>
          <p:cNvSpPr>
            <a:spLocks noGrp="1"/>
          </p:cNvSpPr>
          <p:nvPr>
            <p:ph idx="1"/>
          </p:nvPr>
        </p:nvSpPr>
        <p:spPr>
          <a:xfrm>
            <a:off x="633845" y="4534098"/>
            <a:ext cx="7886700" cy="1814200"/>
          </a:xfrm>
        </p:spPr>
        <p:txBody>
          <a:bodyPr/>
          <a:lstStyle/>
          <a:p>
            <a:pPr marL="0" indent="0">
              <a:buNone/>
            </a:pPr>
            <a:r>
              <a:rPr lang="es-MX" dirty="0"/>
              <a:t>A nivel de hemisferios, la distribución de continentes (incluidos islas e islotes) y océanos y mares se encuentra en la Tabla 1.3.b, donde se aprecia que el hemisferio sur tiene alrededor del 10% más del total de superficie oceánica con que cuenta el hemisferio norte. </a:t>
            </a:r>
          </a:p>
        </p:txBody>
      </p:sp>
    </p:spTree>
    <p:extLst>
      <p:ext uri="{BB962C8B-B14F-4D97-AF65-F5344CB8AC3E}">
        <p14:creationId xmlns:p14="http://schemas.microsoft.com/office/powerpoint/2010/main" val="793820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1.5.1 OCÉANOS </a:t>
            </a:r>
          </a:p>
        </p:txBody>
      </p:sp>
      <p:sp>
        <p:nvSpPr>
          <p:cNvPr id="3" name="Marcador de contenido 2"/>
          <p:cNvSpPr>
            <a:spLocks noGrp="1"/>
          </p:cNvSpPr>
          <p:nvPr>
            <p:ph idx="1"/>
          </p:nvPr>
        </p:nvSpPr>
        <p:spPr>
          <a:xfrm>
            <a:off x="633845" y="1691323"/>
            <a:ext cx="7886700" cy="4488816"/>
          </a:xfrm>
        </p:spPr>
        <p:txBody>
          <a:bodyPr/>
          <a:lstStyle/>
          <a:p>
            <a:pPr marL="0" indent="0">
              <a:buNone/>
            </a:pPr>
            <a:r>
              <a:rPr lang="es-MX" dirty="0"/>
              <a:t>El término océano se utiliza para designar la parte de la superficie de la Tierra que está cubierta de aguas marinas,  la cual se formó hace unos </a:t>
            </a:r>
          </a:p>
          <a:p>
            <a:pPr marL="0" indent="0">
              <a:buNone/>
            </a:pPr>
            <a:r>
              <a:rPr lang="es-MX" dirty="0"/>
              <a:t>4 000 millones de años. Grandes extensiones de tierra (continentes y grandes archipiélagos) dividen el océano, para efectos didácticos, en cinco partes: </a:t>
            </a:r>
          </a:p>
          <a:p>
            <a:pPr marL="0" indent="0">
              <a:buNone/>
            </a:pPr>
            <a:r>
              <a:rPr lang="es-MX" dirty="0"/>
              <a:t>• Océano Atlántico: separa África y Europa, al este y América al oeste; tiene una superficie estimada de 85 133 000 km2, incluyendo los mares Báltico y Mediterráneo, lo que corresponde al 23.5% de la superficie terrestre cubierta por océanos; se extiende entre el Océano Ártico en el norte y el Océano del Sur o Antártico; el ancho máximo del Atlántico varía de 2 848 km entre el este de Brasil y el oeste de Liberia a 4 830 km entre los Estados Unidos y el norte de África. La línea del ecuador lo divide en Atlántico Norte y Atlántico Sur. </a:t>
            </a:r>
          </a:p>
          <a:p>
            <a:pPr marL="0" indent="0">
              <a:buNone/>
            </a:pPr>
            <a:endParaRPr lang="es-MX" dirty="0"/>
          </a:p>
        </p:txBody>
      </p:sp>
    </p:spTree>
    <p:extLst>
      <p:ext uri="{BB962C8B-B14F-4D97-AF65-F5344CB8AC3E}">
        <p14:creationId xmlns:p14="http://schemas.microsoft.com/office/powerpoint/2010/main" val="2330487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3845" y="575847"/>
            <a:ext cx="7886700" cy="2562896"/>
          </a:xfrm>
        </p:spPr>
        <p:txBody>
          <a:bodyPr/>
          <a:lstStyle/>
          <a:p>
            <a:pPr marL="0" indent="0">
              <a:buNone/>
            </a:pPr>
            <a:r>
              <a:rPr lang="es-MX" dirty="0"/>
              <a:t>• Océano Pacífico: es el océano de mayor tamaño con una extensión aproximada de 168 723 000 km2 (incluyendo el mar de China) y que ocupa el 46.6% del área cubierta por los océanos, esto es aproximadamente 1/3 de la superficie terrestre. Se extiende por el norte desde el mar de Bering y el Océano Ártico hasta el mar de Ross por el sur. Su mayor ancho es de cerca de 19 000 km entre Indonesia y Colombia a unos 5° de latitud norte. La mayor profundidad del planeta se encuentre en este océano. La Figura 1.2 muestra la ubicación de los océanos en el planeta y la Tabla 1.4 resume las dimensiones estimadas de los océanos. </a:t>
            </a:r>
          </a:p>
          <a:p>
            <a:pPr marL="0" indent="0">
              <a:buNone/>
            </a:pPr>
            <a:endParaRPr lang="es-MX" dirty="0"/>
          </a:p>
        </p:txBody>
      </p:sp>
      <p:pic>
        <p:nvPicPr>
          <p:cNvPr id="4" name="Imagen 3"/>
          <p:cNvPicPr>
            <a:picLocks noChangeAspect="1"/>
          </p:cNvPicPr>
          <p:nvPr/>
        </p:nvPicPr>
        <p:blipFill>
          <a:blip r:embed="rId2"/>
          <a:stretch>
            <a:fillRect/>
          </a:stretch>
        </p:blipFill>
        <p:spPr>
          <a:xfrm>
            <a:off x="4095522" y="3268717"/>
            <a:ext cx="4425023" cy="2877466"/>
          </a:xfrm>
          <a:prstGeom prst="rect">
            <a:avLst/>
          </a:prstGeom>
        </p:spPr>
      </p:pic>
      <p:sp>
        <p:nvSpPr>
          <p:cNvPr id="2" name="Rectángulo 1"/>
          <p:cNvSpPr/>
          <p:nvPr/>
        </p:nvSpPr>
        <p:spPr>
          <a:xfrm>
            <a:off x="633845" y="5462668"/>
            <a:ext cx="3004676" cy="553998"/>
          </a:xfrm>
          <a:prstGeom prst="rect">
            <a:avLst/>
          </a:prstGeom>
        </p:spPr>
        <p:txBody>
          <a:bodyPr wrap="square">
            <a:spAutoFit/>
          </a:bodyPr>
          <a:lstStyle/>
          <a:p>
            <a:r>
              <a:rPr lang="es-MX" sz="1500" dirty="0"/>
              <a:t>Figura 1.2 Ubicación de los océanos en el globo terrestre </a:t>
            </a:r>
          </a:p>
        </p:txBody>
      </p:sp>
    </p:spTree>
    <p:extLst>
      <p:ext uri="{BB962C8B-B14F-4D97-AF65-F5344CB8AC3E}">
        <p14:creationId xmlns:p14="http://schemas.microsoft.com/office/powerpoint/2010/main" val="64360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3845" y="460350"/>
            <a:ext cx="7886700" cy="5814378"/>
          </a:xfrm>
        </p:spPr>
        <p:txBody>
          <a:bodyPr>
            <a:normAutofit lnSpcReduction="10000"/>
          </a:bodyPr>
          <a:lstStyle/>
          <a:p>
            <a:endParaRPr lang="es-MX" dirty="0"/>
          </a:p>
          <a:p>
            <a:pPr marL="0" indent="0">
              <a:buNone/>
            </a:pPr>
            <a:r>
              <a:rPr lang="es-MX" dirty="0"/>
              <a:t>• Océano Índico: limita con el sur de Asia por el norte y la Antártica por el sur, al este con la Península de Malasia, las Islas Sonda y Australia, y al oeste con la Península Arábiga y África. Su superficie estimada es de 70 560 000 km2, incluyendo el mar Rojo y el Golfo Pérsico, lo que equivale a 19.5% de la superficie de los océanos y tiene un ancho de 10 000 km entre el sur de África y Australia. </a:t>
            </a:r>
          </a:p>
          <a:p>
            <a:pPr marL="0" indent="0">
              <a:buNone/>
            </a:pPr>
            <a:r>
              <a:rPr lang="es-MX" dirty="0"/>
              <a:t>• Océano Glacial Antártico: oficialmente llamado Océano del Sur, o Meridional, cubre una superficie de 21 960 000 km2 incluyendo el mar de </a:t>
            </a:r>
            <a:r>
              <a:rPr lang="es-MX" dirty="0" err="1"/>
              <a:t>Amundsen</a:t>
            </a:r>
            <a:r>
              <a:rPr lang="es-MX" dirty="0"/>
              <a:t>, el mar de </a:t>
            </a:r>
            <a:r>
              <a:rPr lang="es-MX" dirty="0" err="1"/>
              <a:t>Bellingshausen</a:t>
            </a:r>
            <a:r>
              <a:rPr lang="es-MX" dirty="0"/>
              <a:t>, parte del pasaje de Drake, el mar de Ross y el mar de </a:t>
            </a:r>
            <a:r>
              <a:rPr lang="es-MX" dirty="0" err="1"/>
              <a:t>Weddell</a:t>
            </a:r>
            <a:r>
              <a:rPr lang="es-MX" dirty="0"/>
              <a:t> (Tabla 1.5). La extensión del Océano Antártico la definió la Organización Hidrográfica Internacional; limita al sur con las costas de la Antártida y por convención hasta los 60° S de los océanos Atlántico, Índico y Pacífico. Su superficie corresponde al 6.1% de la superficie total de los océanos. Rodea la Antártida con cerca de 18 000 km de costa. </a:t>
            </a:r>
          </a:p>
          <a:p>
            <a:pPr marL="0" indent="0">
              <a:buNone/>
            </a:pPr>
            <a:r>
              <a:rPr lang="es-MX" dirty="0"/>
              <a:t>• Océano Ártico: también llamado Glacial Ártico, rodea el Polo Norte; es el océano de menor tamaño y tiene una superficie de 15 558 000 km2 al norte de Europa, Asia y América; el Ártico limita con el Atlántico Norte, está separado del Océano Pacífico por el estrecho de Bering, situado entre Rusia y Alaska, y por el litoral norte de Europa, Asia, Rusia y Alaska. </a:t>
            </a:r>
          </a:p>
          <a:p>
            <a:pPr marL="0" indent="0">
              <a:buNone/>
            </a:pPr>
            <a:endParaRPr lang="es-MX" dirty="0"/>
          </a:p>
        </p:txBody>
      </p:sp>
    </p:spTree>
    <p:extLst>
      <p:ext uri="{BB962C8B-B14F-4D97-AF65-F5344CB8AC3E}">
        <p14:creationId xmlns:p14="http://schemas.microsoft.com/office/powerpoint/2010/main" val="2596503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683918" y="756745"/>
            <a:ext cx="7318740" cy="5395656"/>
          </a:xfrm>
          <a:prstGeom prst="rect">
            <a:avLst/>
          </a:prstGeom>
        </p:spPr>
      </p:pic>
    </p:spTree>
    <p:extLst>
      <p:ext uri="{BB962C8B-B14F-4D97-AF65-F5344CB8AC3E}">
        <p14:creationId xmlns:p14="http://schemas.microsoft.com/office/powerpoint/2010/main" val="125659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1.5.2 MARES </a:t>
            </a:r>
          </a:p>
        </p:txBody>
      </p:sp>
      <p:sp>
        <p:nvSpPr>
          <p:cNvPr id="3" name="Marcador de contenido 2"/>
          <p:cNvSpPr>
            <a:spLocks noGrp="1"/>
          </p:cNvSpPr>
          <p:nvPr>
            <p:ph idx="1"/>
          </p:nvPr>
        </p:nvSpPr>
        <p:spPr>
          <a:xfrm>
            <a:off x="633845" y="1532586"/>
            <a:ext cx="7886700" cy="4647553"/>
          </a:xfrm>
        </p:spPr>
        <p:txBody>
          <a:bodyPr>
            <a:normAutofit/>
          </a:bodyPr>
          <a:lstStyle/>
          <a:p>
            <a:pPr marL="0" indent="0">
              <a:buNone/>
            </a:pPr>
            <a:r>
              <a:rPr lang="es-MX" dirty="0"/>
              <a:t>Se denominan mares a aquellas zonas de los océanos que están en contacto con las costas o al interior de los continentes. El término “mar” también se usa para designar el conjunto de agua salada que forma los océanos y mares menores. Los mares se clasifican como: </a:t>
            </a:r>
          </a:p>
          <a:p>
            <a:pPr>
              <a:buFont typeface="Arial" panose="020B0604020202020204" pitchFamily="34" charset="0"/>
              <a:buChar char="•"/>
            </a:pPr>
            <a:r>
              <a:rPr lang="es-MX" dirty="0"/>
              <a:t>Mares litorales o costeros: son aquellos mares abiertos, situados normalmente sobre la plataforma continental que forman parte de los océanos o que están comunicados con ellos. Sus límites están definidos por puntas sobresalientes de las tierras que los rodean, y pueden estar subdivididos en áreas caracterizadas por los accidentes costeros. </a:t>
            </a:r>
          </a:p>
          <a:p>
            <a:r>
              <a:rPr lang="es-MX" dirty="0"/>
              <a:t>Mares cerrados: son aquellos que están aislados de otros mares y de los océanos, por lo que no tienen la misma vida acuática de ellos. No obstante, por la característica de sus aguas saladas se les considera mares. Se mantienen gracias a la afluencia de ríos y dependen de la magnitud de sus caudales; la salinidad de estos lagos varía al disminuir en la época de lluvias y aumentar durante las sequías por la evaporación. </a:t>
            </a:r>
          </a:p>
          <a:p>
            <a:pPr marL="0" indent="0">
              <a:buNone/>
            </a:pPr>
            <a:endParaRPr lang="es-MX" dirty="0"/>
          </a:p>
        </p:txBody>
      </p:sp>
    </p:spTree>
    <p:extLst>
      <p:ext uri="{BB962C8B-B14F-4D97-AF65-F5344CB8AC3E}">
        <p14:creationId xmlns:p14="http://schemas.microsoft.com/office/powerpoint/2010/main" val="3910972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normAutofit/>
          </a:bodyPr>
          <a:lstStyle/>
          <a:p>
            <a:pPr marL="0" indent="0" algn="ctr">
              <a:buNone/>
            </a:pPr>
            <a:endParaRPr lang="es-MX" sz="4400" dirty="0"/>
          </a:p>
          <a:p>
            <a:pPr marL="0" indent="0" algn="ctr">
              <a:buNone/>
            </a:pPr>
            <a:r>
              <a:rPr lang="es-MX" sz="4400" dirty="0"/>
              <a:t>CAPÍTULO 1 </a:t>
            </a:r>
          </a:p>
          <a:p>
            <a:pPr marL="0" indent="0" algn="ctr">
              <a:buNone/>
            </a:pPr>
            <a:r>
              <a:rPr lang="es-MX" sz="4400" dirty="0"/>
              <a:t>HIDROSFERA </a:t>
            </a:r>
          </a:p>
        </p:txBody>
      </p:sp>
    </p:spTree>
    <p:extLst>
      <p:ext uri="{BB962C8B-B14F-4D97-AF65-F5344CB8AC3E}">
        <p14:creationId xmlns:p14="http://schemas.microsoft.com/office/powerpoint/2010/main" val="638683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3845" y="365758"/>
            <a:ext cx="7886700" cy="5944889"/>
          </a:xfrm>
        </p:spPr>
        <p:txBody>
          <a:bodyPr>
            <a:normAutofit/>
          </a:bodyPr>
          <a:lstStyle/>
          <a:p>
            <a:endParaRPr lang="es-MX" dirty="0"/>
          </a:p>
          <a:p>
            <a:r>
              <a:rPr lang="es-MX" dirty="0"/>
              <a:t>Mares mediterráneos o continentales: se encuentran rodeados por tierras y se comunican con el océano a través de estrechos o canales. Debido a que se encuentran casi aislados, sus regímenes de salinidad y de temperaturas son muy especiales. </a:t>
            </a:r>
          </a:p>
          <a:p>
            <a:pPr marL="0" indent="0">
              <a:buNone/>
            </a:pPr>
            <a:r>
              <a:rPr lang="es-MX" dirty="0"/>
              <a:t>Los mares se suelen asociar a los continentes o a los océanos, y algunos ejemplos se resumen en las Tablas 1.5.a y 1.5.b</a:t>
            </a:r>
          </a:p>
          <a:p>
            <a:pPr marL="0" indent="0">
              <a:buNone/>
            </a:pPr>
            <a:endParaRPr lang="es-MX" dirty="0"/>
          </a:p>
          <a:p>
            <a:pPr marL="0" indent="0">
              <a:buNone/>
            </a:pPr>
            <a:endParaRPr lang="es-MX" dirty="0"/>
          </a:p>
        </p:txBody>
      </p:sp>
      <p:pic>
        <p:nvPicPr>
          <p:cNvPr id="4" name="Marcador de contenido 3"/>
          <p:cNvPicPr>
            <a:picLocks noChangeAspect="1"/>
          </p:cNvPicPr>
          <p:nvPr/>
        </p:nvPicPr>
        <p:blipFill>
          <a:blip r:embed="rId2"/>
          <a:stretch>
            <a:fillRect/>
          </a:stretch>
        </p:blipFill>
        <p:spPr>
          <a:xfrm>
            <a:off x="708483" y="2799867"/>
            <a:ext cx="7737423" cy="3037753"/>
          </a:xfrm>
          <a:prstGeom prst="rect">
            <a:avLst/>
          </a:prstGeom>
        </p:spPr>
      </p:pic>
    </p:spTree>
    <p:extLst>
      <p:ext uri="{BB962C8B-B14F-4D97-AF65-F5344CB8AC3E}">
        <p14:creationId xmlns:p14="http://schemas.microsoft.com/office/powerpoint/2010/main" val="329262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dirty="0"/>
              <a:t>1. HIDROSFERA</a:t>
            </a:r>
          </a:p>
        </p:txBody>
      </p:sp>
      <p:sp>
        <p:nvSpPr>
          <p:cNvPr id="3" name="Marcador de contenido 2"/>
          <p:cNvSpPr>
            <a:spLocks noGrp="1"/>
          </p:cNvSpPr>
          <p:nvPr>
            <p:ph idx="1"/>
          </p:nvPr>
        </p:nvSpPr>
        <p:spPr/>
        <p:txBody>
          <a:bodyPr>
            <a:normAutofit/>
          </a:bodyPr>
          <a:lstStyle/>
          <a:p>
            <a:pPr marL="0" indent="0">
              <a:buNone/>
            </a:pPr>
            <a:r>
              <a:rPr lang="es-MX" dirty="0"/>
              <a:t> La hidrosfera es uno de los cuatro componentes o subsistemas del planeta Tierra y comprende toda el agua contenida en él en sus diferentes estados físicos —sólido, líquido y gaseoso— en sus diversas fuentes superficiales y subterráneas, y según el contenido de sales se encuentra como </a:t>
            </a:r>
            <a:r>
              <a:rPr lang="es-MX" b="1" dirty="0"/>
              <a:t>agua salada </a:t>
            </a:r>
            <a:r>
              <a:rPr lang="es-MX" dirty="0"/>
              <a:t>o </a:t>
            </a:r>
            <a:r>
              <a:rPr lang="es-MX" b="1" dirty="0"/>
              <a:t>agua dulce. </a:t>
            </a:r>
            <a:r>
              <a:rPr lang="es-MX" dirty="0"/>
              <a:t>La hidrosfera se formó por la condensación y solidificación del vapor de agua que se habría producido en la atmósfera primitiva —la cual comenzó a formarse con el nacimiento de la Tierra y estaba compuesta por diferentes gases—. El agua constituye una cubierta dinámica pues presenta un permanente proceso de cambios de un estado físico a otro y de un subsistema a otro, lo cual provoca una constante transformación de la superficie terrestre que regula el clima, modela el relieve y permite la vida sobre la Tierra. </a:t>
            </a:r>
            <a:endParaRPr lang="es-MX" sz="2000" dirty="0"/>
          </a:p>
        </p:txBody>
      </p:sp>
    </p:spTree>
    <p:extLst>
      <p:ext uri="{BB962C8B-B14F-4D97-AF65-F5344CB8AC3E}">
        <p14:creationId xmlns:p14="http://schemas.microsoft.com/office/powerpoint/2010/main" val="36616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MX" sz="2800" dirty="0"/>
              <a:t>1.1 ORIGEN DEL AGUA Y SU IMPORTANCIA PARA LA VIDA</a:t>
            </a:r>
          </a:p>
        </p:txBody>
      </p:sp>
      <p:sp>
        <p:nvSpPr>
          <p:cNvPr id="3" name="Marcador de contenido 2"/>
          <p:cNvSpPr>
            <a:spLocks noGrp="1"/>
          </p:cNvSpPr>
          <p:nvPr>
            <p:ph idx="1"/>
          </p:nvPr>
        </p:nvSpPr>
        <p:spPr/>
        <p:txBody>
          <a:bodyPr>
            <a:normAutofit fontScale="62500" lnSpcReduction="20000"/>
          </a:bodyPr>
          <a:lstStyle/>
          <a:p>
            <a:pPr marL="0" indent="0" algn="just">
              <a:lnSpc>
                <a:spcPct val="120000"/>
              </a:lnSpc>
              <a:buNone/>
            </a:pPr>
            <a:r>
              <a:rPr lang="es-MX" sz="3200" dirty="0"/>
              <a:t>El agua se puede definir como un compuesto químico formado por dos átomos de hidrógeno y uno de oxígeno, por lo que su fórmula química es H2O. Existen dos teorías científicas sobre el origen del agua en la Tierra: la volcánica y la extraterrestre o cósmica. </a:t>
            </a:r>
          </a:p>
          <a:p>
            <a:pPr marL="0" indent="0" algn="just">
              <a:lnSpc>
                <a:spcPct val="120000"/>
              </a:lnSpc>
              <a:buNone/>
            </a:pPr>
            <a:r>
              <a:rPr lang="es-MX" sz="3200" dirty="0"/>
              <a:t>Según </a:t>
            </a:r>
            <a:r>
              <a:rPr lang="es-MX" sz="3200" b="1" dirty="0"/>
              <a:t>la teoría volcánica</a:t>
            </a:r>
            <a:r>
              <a:rPr lang="es-MX" sz="3200" dirty="0"/>
              <a:t>, hace unos 3 800 millones de años, los átomos de hidrógeno y de oxígeno existentes en el centro del planeta, y que se habrían formado por síntesis nuclear en distintas épocas después de la gran explosión, reaccionaron a temperaturas sobre 500°C formando moléculas que se desprendieron en forma de vapor a la superficie de la Tierra pasando a la atmósfera primitiva que contenía metano, amoniaco, cianuro de hidrógeno y otros compuestos, pero que no contenía oxígeno molecular. Parte del vapor se condensó lo cual generó agua líquida y sólida sobre la superficie del planeta. </a:t>
            </a:r>
          </a:p>
        </p:txBody>
      </p:sp>
    </p:spTree>
    <p:extLst>
      <p:ext uri="{BB962C8B-B14F-4D97-AF65-F5344CB8AC3E}">
        <p14:creationId xmlns:p14="http://schemas.microsoft.com/office/powerpoint/2010/main" val="409942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3845" y="1153180"/>
            <a:ext cx="7886700" cy="4175565"/>
          </a:xfrm>
        </p:spPr>
        <p:txBody>
          <a:bodyPr>
            <a:normAutofit/>
          </a:bodyPr>
          <a:lstStyle/>
          <a:p>
            <a:pPr marL="0" indent="0" algn="just">
              <a:lnSpc>
                <a:spcPct val="100000"/>
              </a:lnSpc>
              <a:buNone/>
            </a:pPr>
            <a:r>
              <a:rPr lang="es-MX" sz="2000" b="1" dirty="0"/>
              <a:t>La teoría cósmica </a:t>
            </a:r>
            <a:r>
              <a:rPr lang="es-MX" sz="2000" dirty="0"/>
              <a:t>está basada en situaciones extraterrestres y explica la existencia de agua en la Tierra a partir de agua en forma de hielo contenida en meteoritos y cometas los que al impactar sobre la superficie del planeta la liberaron generando los océanos a lo largo de millones de años.</a:t>
            </a:r>
          </a:p>
          <a:p>
            <a:pPr marL="0" indent="0" algn="just">
              <a:lnSpc>
                <a:spcPct val="100000"/>
              </a:lnSpc>
              <a:buNone/>
            </a:pPr>
            <a:r>
              <a:rPr lang="es-MX" sz="2000" dirty="0"/>
              <a:t>El agua, en su estado líquido, es la materia necesaria para la generación y mantenimiento de vida en el planeta al estar presente en las reacciones químicas del proceso vital, lo que constituye además un alto porcentaje del peso de los seres vivos. La presencia de agua va íntimamente asociada a la existencia de vida y es esencial para la vida de todos los seres vivos existentes en la Tierra. Los organismos vivos están compuestos aproximadamente entre 60% y 98% de agua y, por ende, todos los seres vivos funcionan gracias a sus propiedades.</a:t>
            </a:r>
          </a:p>
        </p:txBody>
      </p:sp>
    </p:spTree>
    <p:extLst>
      <p:ext uri="{BB962C8B-B14F-4D97-AF65-F5344CB8AC3E}">
        <p14:creationId xmlns:p14="http://schemas.microsoft.com/office/powerpoint/2010/main" val="95079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dirty="0"/>
              <a:t>1.2 LA HIDROSFERA EN EL PLANETA TIERRA </a:t>
            </a:r>
          </a:p>
        </p:txBody>
      </p:sp>
      <p:sp>
        <p:nvSpPr>
          <p:cNvPr id="3" name="Marcador de contenido 2"/>
          <p:cNvSpPr>
            <a:spLocks noGrp="1"/>
          </p:cNvSpPr>
          <p:nvPr>
            <p:ph idx="1"/>
          </p:nvPr>
        </p:nvSpPr>
        <p:spPr/>
        <p:txBody>
          <a:bodyPr>
            <a:normAutofit/>
          </a:bodyPr>
          <a:lstStyle/>
          <a:p>
            <a:pPr marL="0" indent="0" algn="just">
              <a:buNone/>
            </a:pPr>
            <a:r>
              <a:rPr lang="es-MX" sz="2000" dirty="0"/>
              <a:t>La Tierra es un planeta que tiene tres tipos de movimientos: de rotación alrededor de su eje, lo que genera el día y la noche; de revolución alrededor del Sol, creando básicamente dos tipos de clima básicos: frío y calor; también se mueve, con el resto del sistema solar, por la Vía Láctea. La Tierra, cuyas dimensiones se resumen en la Tabla 1.1, es un planeta que constituye un sistema dinámico formado por componentes, o subsistemas, que interactúan y sufren cambios permanentes de corto y largo plazos. Estos componentes son: </a:t>
            </a:r>
          </a:p>
          <a:p>
            <a:pPr marL="0" indent="0" algn="just">
              <a:buNone/>
            </a:pPr>
            <a:endParaRPr lang="es-MX" sz="2000" dirty="0"/>
          </a:p>
          <a:p>
            <a:pPr algn="just"/>
            <a:r>
              <a:rPr lang="es-MX" sz="2000" b="1" dirty="0" err="1"/>
              <a:t>Geosfera</a:t>
            </a:r>
            <a:r>
              <a:rPr lang="es-MX" sz="2000" dirty="0"/>
              <a:t> (del griego </a:t>
            </a:r>
            <a:r>
              <a:rPr lang="es-MX" sz="2000" i="1" dirty="0"/>
              <a:t>geo </a:t>
            </a:r>
            <a:r>
              <a:rPr lang="es-MX" sz="2000" dirty="0"/>
              <a:t>tierra y </a:t>
            </a:r>
            <a:r>
              <a:rPr lang="es-MX" sz="2000" i="1" dirty="0" err="1"/>
              <a:t>sfaíra</a:t>
            </a:r>
            <a:r>
              <a:rPr lang="es-MX" sz="2000" i="1" dirty="0"/>
              <a:t>, </a:t>
            </a:r>
            <a:r>
              <a:rPr lang="es-MX" sz="2000" dirty="0"/>
              <a:t>cuerpo redondo): es la parte sólida central de la Tierra formada por el núcleo, el manto y la corteza que contiene el suelo y las rocas (Figura 1.1). El manto superior de la corteza se denomina </a:t>
            </a:r>
            <a:r>
              <a:rPr lang="es-MX" sz="2000" b="1" dirty="0"/>
              <a:t>litosfera</a:t>
            </a:r>
            <a:r>
              <a:rPr lang="es-MX" sz="2000" dirty="0"/>
              <a:t> (</a:t>
            </a:r>
            <a:r>
              <a:rPr lang="es-MX" sz="2000" i="1" dirty="0" err="1"/>
              <a:t>litos</a:t>
            </a:r>
            <a:r>
              <a:rPr lang="es-MX" sz="2000" i="1" dirty="0"/>
              <a:t>, </a:t>
            </a:r>
            <a:r>
              <a:rPr lang="es-MX" sz="2000" dirty="0"/>
              <a:t>piedra), el cual contiene las rocas minerales y los combustibles fósiles. </a:t>
            </a:r>
          </a:p>
          <a:p>
            <a:pPr marL="0" indent="0" algn="just">
              <a:lnSpc>
                <a:spcPct val="100000"/>
              </a:lnSpc>
              <a:buNone/>
            </a:pPr>
            <a:endParaRPr lang="es-MX" sz="2000" dirty="0"/>
          </a:p>
        </p:txBody>
      </p:sp>
    </p:spTree>
    <p:extLst>
      <p:ext uri="{BB962C8B-B14F-4D97-AF65-F5344CB8AC3E}">
        <p14:creationId xmlns:p14="http://schemas.microsoft.com/office/powerpoint/2010/main" val="634953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3845" y="333375"/>
            <a:ext cx="7886700" cy="5846764"/>
          </a:xfrm>
        </p:spPr>
        <p:txBody>
          <a:bodyPr>
            <a:normAutofit/>
          </a:bodyPr>
          <a:lstStyle/>
          <a:p>
            <a:endParaRPr lang="es-MX" sz="2000" dirty="0"/>
          </a:p>
          <a:p>
            <a:pPr algn="just"/>
            <a:r>
              <a:rPr lang="es-MX" sz="2000" b="1" dirty="0"/>
              <a:t>Atmósfera</a:t>
            </a:r>
            <a:r>
              <a:rPr lang="es-MX" sz="2000" dirty="0"/>
              <a:t> (del griego </a:t>
            </a:r>
            <a:r>
              <a:rPr lang="es-MX" sz="2000" i="1" dirty="0" err="1"/>
              <a:t>atmós</a:t>
            </a:r>
            <a:r>
              <a:rPr lang="es-MX" sz="2000" i="1" dirty="0"/>
              <a:t>, </a:t>
            </a:r>
            <a:r>
              <a:rPr lang="es-MX" sz="2000" dirty="0"/>
              <a:t>vapor): es la capa gaseosa que envuelve la Tierra. La capa que está en contacto con su superficie (aproximadamente entre 9 y 17 km sobre el nivel del mar) contiene el 95% del aire del planeta y se denomina </a:t>
            </a:r>
            <a:r>
              <a:rPr lang="es-MX" sz="2000" b="1" dirty="0"/>
              <a:t>troposfera</a:t>
            </a:r>
            <a:r>
              <a:rPr lang="es-MX" sz="2000" dirty="0"/>
              <a:t> (del griego </a:t>
            </a:r>
            <a:r>
              <a:rPr lang="es-MX" sz="2000" i="1" dirty="0"/>
              <a:t>tropos, </a:t>
            </a:r>
            <a:r>
              <a:rPr lang="es-MX" sz="2000" dirty="0"/>
              <a:t>cambio, giro). Sobre la troposfera se extiende la estratosfera (del latín </a:t>
            </a:r>
            <a:r>
              <a:rPr lang="es-MX" sz="2000" i="1" dirty="0" err="1"/>
              <a:t>stratus</a:t>
            </a:r>
            <a:r>
              <a:rPr lang="es-MX" sz="2000" i="1" dirty="0"/>
              <a:t>, </a:t>
            </a:r>
            <a:r>
              <a:rPr lang="es-MX" sz="2000" dirty="0"/>
              <a:t>cubierta de cama) desde 17 km y hasta 50 km y en su parte superior se encuentra la capa de ozono que absorbe radiaciones ultravioleta provenientes del Sol.</a:t>
            </a:r>
          </a:p>
          <a:p>
            <a:pPr algn="just"/>
            <a:r>
              <a:rPr lang="es-MX" sz="2000" b="1" dirty="0"/>
              <a:t>Hidrosfera</a:t>
            </a:r>
            <a:r>
              <a:rPr lang="es-MX" sz="2000" dirty="0"/>
              <a:t> (del griego </a:t>
            </a:r>
            <a:r>
              <a:rPr lang="es-MX" sz="2000" i="1" dirty="0" err="1"/>
              <a:t>hidros</a:t>
            </a:r>
            <a:r>
              <a:rPr lang="es-MX" sz="2000" i="1" dirty="0"/>
              <a:t>, </a:t>
            </a:r>
            <a:r>
              <a:rPr lang="es-MX" sz="2000" dirty="0"/>
              <a:t>agua): se localiza entre la atmósfera y la litosfera. El agua en estado sólido se encuentra en forma de casquetes polares, témpanos de hielo, hielos superficiales o </a:t>
            </a:r>
            <a:r>
              <a:rPr lang="es-MX" sz="2000" i="1" dirty="0"/>
              <a:t>permafrost </a:t>
            </a:r>
            <a:r>
              <a:rPr lang="es-MX" sz="2000" dirty="0"/>
              <a:t>por su nombre en inglés; en estado líquido en ríos, mares, océanos y otros cuerpos de agua superficial y subterránea, como se analiza más adelante; en estado gaseoso se encuentra principalmente como vapor de agua en la atmósfera. Alrededor del 75% de la superficie de la Tierra está cubierto por agua y en su mayoría (~97.5 %) es agua salada de mares y océanos, y alrededor de 2.5 % es agua dulce la que se encuentra en los continentes, tanto en la superficie como subterránea, y una pequeña parte en la atmósfera y en la biosfera.</a:t>
            </a:r>
          </a:p>
        </p:txBody>
      </p:sp>
    </p:spTree>
    <p:extLst>
      <p:ext uri="{BB962C8B-B14F-4D97-AF65-F5344CB8AC3E}">
        <p14:creationId xmlns:p14="http://schemas.microsoft.com/office/powerpoint/2010/main" val="298234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7213" y="312355"/>
            <a:ext cx="7886700" cy="5846764"/>
          </a:xfrm>
        </p:spPr>
        <p:txBody>
          <a:bodyPr>
            <a:normAutofit/>
          </a:bodyPr>
          <a:lstStyle/>
          <a:p>
            <a:pPr algn="just"/>
            <a:endParaRPr lang="es-MX" sz="2000" dirty="0"/>
          </a:p>
          <a:p>
            <a:pPr algn="just"/>
            <a:r>
              <a:rPr lang="es-MX" sz="2000" b="1" dirty="0"/>
              <a:t>Biosfera</a:t>
            </a:r>
            <a:r>
              <a:rPr lang="es-MX" sz="2000" dirty="0"/>
              <a:t> (del griego </a:t>
            </a:r>
            <a:r>
              <a:rPr lang="es-MX" sz="2000" i="1" dirty="0" err="1"/>
              <a:t>bíos</a:t>
            </a:r>
            <a:r>
              <a:rPr lang="es-MX" sz="2000" i="1" dirty="0"/>
              <a:t>, </a:t>
            </a:r>
            <a:r>
              <a:rPr lang="es-MX" sz="2000" dirty="0"/>
              <a:t>vida): es toda la zona donde existe vida. En la atmósfera (en la troposfera), en la hidrosfera y en la litosfera que es la “capa más externa de la Tierra formada por la </a:t>
            </a:r>
            <a:r>
              <a:rPr lang="es-MX" sz="2000" dirty="0" err="1"/>
              <a:t>crteza</a:t>
            </a:r>
            <a:r>
              <a:rPr lang="es-MX" sz="2000" dirty="0"/>
              <a:t> y parte del manto terrestre”. Abarca aproximadamente unos 20 km desde la mayor profundidad de los océanos hasta las cumbres más altas.</a:t>
            </a:r>
          </a:p>
        </p:txBody>
      </p:sp>
      <p:pic>
        <p:nvPicPr>
          <p:cNvPr id="2" name="Imagen 1"/>
          <p:cNvPicPr>
            <a:picLocks noChangeAspect="1"/>
          </p:cNvPicPr>
          <p:nvPr/>
        </p:nvPicPr>
        <p:blipFill>
          <a:blip r:embed="rId2"/>
          <a:stretch>
            <a:fillRect/>
          </a:stretch>
        </p:blipFill>
        <p:spPr>
          <a:xfrm>
            <a:off x="1342363" y="2152822"/>
            <a:ext cx="6389121" cy="4006297"/>
          </a:xfrm>
          <a:prstGeom prst="rect">
            <a:avLst/>
          </a:prstGeom>
        </p:spPr>
      </p:pic>
    </p:spTree>
    <p:extLst>
      <p:ext uri="{BB962C8B-B14F-4D97-AF65-F5344CB8AC3E}">
        <p14:creationId xmlns:p14="http://schemas.microsoft.com/office/powerpoint/2010/main" val="753008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dirty="0"/>
              <a:t>1.3 LA INTERACCIÓN ENTRE LOS SUBSISTEMAS DEL PLANETA </a:t>
            </a:r>
          </a:p>
        </p:txBody>
      </p:sp>
      <p:sp>
        <p:nvSpPr>
          <p:cNvPr id="3" name="Marcador de contenido 2"/>
          <p:cNvSpPr>
            <a:spLocks noGrp="1"/>
          </p:cNvSpPr>
          <p:nvPr>
            <p:ph idx="1"/>
          </p:nvPr>
        </p:nvSpPr>
        <p:spPr/>
        <p:txBody>
          <a:bodyPr>
            <a:normAutofit/>
          </a:bodyPr>
          <a:lstStyle/>
          <a:p>
            <a:pPr marL="0" indent="0" algn="just">
              <a:buNone/>
            </a:pPr>
            <a:r>
              <a:rPr lang="es-MX" sz="2000" dirty="0"/>
              <a:t>Los cuatro componentes, o subsistemas, del planeta Tierra (</a:t>
            </a:r>
            <a:r>
              <a:rPr lang="es-MX" sz="2000" dirty="0" err="1"/>
              <a:t>geosfera</a:t>
            </a:r>
            <a:r>
              <a:rPr lang="es-MX" sz="2000" dirty="0"/>
              <a:t>, atmósfera, hidrosfera y biosfera) no son aislados sino que existe una íntima relación entre ellos de modo que los permanentes cambios y fenómenos que experimenta cada uno pueden afectar, de alguna manera, a una o más partes del sistema estableciéndose un equilibrio dinámico. Estos fenómenos se producen con intercambio de materia y energía. La Figura 1.1 refleja la interacción de la biosfera con la atmósfera, de la cual utiliza los gases, especialmente oxígeno y dióxido de carbono, para los procesos metabólicos y fotosintéticos; con la hidrosfera que proporciona el agua necesaria para la existencia de seres vivos y con la </a:t>
            </a:r>
            <a:r>
              <a:rPr lang="es-MX" sz="2000" dirty="0" err="1"/>
              <a:t>geosfera</a:t>
            </a:r>
            <a:r>
              <a:rPr lang="es-MX" sz="2000" dirty="0"/>
              <a:t>, que provee el suelo para el soporte de los seres vivos</a:t>
            </a:r>
          </a:p>
        </p:txBody>
      </p:sp>
    </p:spTree>
    <p:extLst>
      <p:ext uri="{BB962C8B-B14F-4D97-AF65-F5344CB8AC3E}">
        <p14:creationId xmlns:p14="http://schemas.microsoft.com/office/powerpoint/2010/main" val="1335225288"/>
      </p:ext>
    </p:extLst>
  </p:cSld>
  <p:clrMapOvr>
    <a:masterClrMapping/>
  </p:clrMapOvr>
</p:sld>
</file>

<file path=ppt/theme/theme1.xml><?xml version="1.0" encoding="utf-8"?>
<a:theme xmlns:a="http://schemas.openxmlformats.org/drawingml/2006/main" name="Tema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1" id="{A0CC1652-6289-4D6A-B81E-0E590927B665}" vid="{DAD37F14-6F26-4A01-9B53-223A047ED899}"/>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Tema1</Template>
  <TotalTime>419</TotalTime>
  <Words>2462</Words>
  <Application>Microsoft Office PowerPoint</Application>
  <PresentationFormat>Presentación en pantalla (4:3)</PresentationFormat>
  <Paragraphs>49</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20</vt:i4>
      </vt:variant>
    </vt:vector>
  </HeadingPairs>
  <TitlesOfParts>
    <vt:vector size="27" baseType="lpstr">
      <vt:lpstr>Arial</vt:lpstr>
      <vt:lpstr>Calibri</vt:lpstr>
      <vt:lpstr>Calibri Light</vt:lpstr>
      <vt:lpstr>Wingdings 2</vt:lpstr>
      <vt:lpstr>Tema1</vt:lpstr>
      <vt:lpstr>Diseño personalizado</vt:lpstr>
      <vt:lpstr>1_HDOfficeLightV0</vt:lpstr>
      <vt:lpstr>Agua Fuentes, caracterización, tecnología y gestión sustentable</vt:lpstr>
      <vt:lpstr>Presentación de PowerPoint</vt:lpstr>
      <vt:lpstr>1. HIDROSFERA</vt:lpstr>
      <vt:lpstr>1.1 ORIGEN DEL AGUA Y SU IMPORTANCIA PARA LA VIDA</vt:lpstr>
      <vt:lpstr>Presentación de PowerPoint</vt:lpstr>
      <vt:lpstr>1.2 LA HIDROSFERA EN EL PLANETA TIERRA </vt:lpstr>
      <vt:lpstr>Presentación de PowerPoint</vt:lpstr>
      <vt:lpstr>Presentación de PowerPoint</vt:lpstr>
      <vt:lpstr>1.3 LA INTERACCIÓN ENTRE LOS SUBSISTEMAS DEL PLANETA </vt:lpstr>
      <vt:lpstr>Presentación de PowerPoint</vt:lpstr>
      <vt:lpstr>1.4 ESTADO NATURAL DEL AGUA </vt:lpstr>
      <vt:lpstr>Presentación de PowerPoint</vt:lpstr>
      <vt:lpstr>1.5 AGUAS MARINAS </vt:lpstr>
      <vt:lpstr>Presentación de PowerPoint</vt:lpstr>
      <vt:lpstr>1.5.1 OCÉANOS </vt:lpstr>
      <vt:lpstr>Presentación de PowerPoint</vt:lpstr>
      <vt:lpstr>Presentación de PowerPoint</vt:lpstr>
      <vt:lpstr>Presentación de PowerPoint</vt:lpstr>
      <vt:lpstr>1.5.2 MARES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Agua Fuentes, caracterización, tecnología y gestión sustentable</dc:title>
  <dc:creator>Sahira</dc:creator>
  <cp:lastModifiedBy>hvela</cp:lastModifiedBy>
  <cp:revision>38</cp:revision>
  <dcterms:created xsi:type="dcterms:W3CDTF">2016-10-07T02:10:02Z</dcterms:created>
  <dcterms:modified xsi:type="dcterms:W3CDTF">2017-03-30T16:05:33Z</dcterms:modified>
</cp:coreProperties>
</file>