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5" r:id="rId8"/>
    <p:sldId id="278" r:id="rId9"/>
    <p:sldId id="266" r:id="rId10"/>
    <p:sldId id="276" r:id="rId11"/>
    <p:sldId id="267" r:id="rId12"/>
    <p:sldId id="262" r:id="rId13"/>
    <p:sldId id="269" r:id="rId14"/>
    <p:sldId id="277" r:id="rId15"/>
    <p:sldId id="270" r:id="rId16"/>
    <p:sldId id="271" r:id="rId17"/>
    <p:sldId id="275" r:id="rId18"/>
    <p:sldId id="272" r:id="rId19"/>
    <p:sldId id="274" r:id="rId20"/>
    <p:sldId id="26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4" autoAdjust="0"/>
    <p:restoredTop sz="94660"/>
  </p:normalViewPr>
  <p:slideViewPr>
    <p:cSldViewPr snapToGrid="0" showGuides="1">
      <p:cViewPr varScale="1">
        <p:scale>
          <a:sx n="91" d="100"/>
          <a:sy n="91" d="100"/>
        </p:scale>
        <p:origin x="4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67945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8902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158106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365126"/>
            <a:ext cx="7886700" cy="5811838"/>
          </a:xfrm>
        </p:spPr>
        <p:txBody>
          <a:bodyPr/>
          <a:lstStyle>
            <a:lvl1pPr algn="just">
              <a:defRPr/>
            </a:lvl1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229036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412657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764D52E-E4F9-467C-B164-60B078DA3EFF}"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12284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52E-E4F9-467C-B164-60B078DA3EFF}"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149802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52E-E4F9-467C-B164-60B078DA3EFF}" type="datetimeFigureOut">
              <a:rPr lang="es-MX" smtClean="0"/>
              <a:t>30/03/2017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235371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52E-E4F9-467C-B164-60B078DA3EFF}" type="datetimeFigureOut">
              <a:rPr lang="es-MX" smtClean="0"/>
              <a:t>30/03/2017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107872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52E-E4F9-467C-B164-60B078DA3EFF}" type="datetimeFigureOut">
              <a:rPr lang="es-MX" smtClean="0"/>
              <a:t>30/03/2017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352197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52E-E4F9-467C-B164-60B078DA3EFF}"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1481300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764D52E-E4F9-467C-B164-60B078DA3EFF}"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AF5702D-7AB4-4208-B5C3-51EE656B5597}" type="slidenum">
              <a:rPr lang="es-MX" smtClean="0"/>
              <a:t>‹Nº›</a:t>
            </a:fld>
            <a:endParaRPr lang="es-MX"/>
          </a:p>
        </p:txBody>
      </p:sp>
    </p:spTree>
    <p:extLst>
      <p:ext uri="{BB962C8B-B14F-4D97-AF65-F5344CB8AC3E}">
        <p14:creationId xmlns:p14="http://schemas.microsoft.com/office/powerpoint/2010/main" val="243064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52E-E4F9-467C-B164-60B078DA3EFF}" type="datetimeFigureOut">
              <a:rPr lang="es-MX" smtClean="0"/>
              <a:t>30/03/2017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5702D-7AB4-4208-B5C3-51EE656B5597}" type="slidenum">
              <a:rPr lang="es-MX" smtClean="0"/>
              <a:t>‹Nº›</a:t>
            </a:fld>
            <a:endParaRPr lang="es-MX"/>
          </a:p>
        </p:txBody>
      </p:sp>
    </p:spTree>
    <p:extLst>
      <p:ext uri="{BB962C8B-B14F-4D97-AF65-F5344CB8AC3E}">
        <p14:creationId xmlns:p14="http://schemas.microsoft.com/office/powerpoint/2010/main" val="22514798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sz="2800" dirty="0"/>
              <a:t>CAPÍTULO 4</a:t>
            </a:r>
            <a:br>
              <a:rPr lang="es-MX" sz="2800" dirty="0"/>
            </a:br>
            <a:br>
              <a:rPr lang="es-MX" sz="2800" dirty="0"/>
            </a:br>
            <a:r>
              <a:rPr lang="es-MX" sz="2800" dirty="0"/>
              <a:t> METEOROLOGÍA </a:t>
            </a:r>
          </a:p>
        </p:txBody>
      </p:sp>
    </p:spTree>
    <p:extLst>
      <p:ext uri="{BB962C8B-B14F-4D97-AF65-F5344CB8AC3E}">
        <p14:creationId xmlns:p14="http://schemas.microsoft.com/office/powerpoint/2010/main" val="296407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1.4.3. AGUA EN LA ATMÓSFERA </a:t>
            </a:r>
          </a:p>
        </p:txBody>
      </p:sp>
      <p:sp>
        <p:nvSpPr>
          <p:cNvPr id="3" name="Marcador de contenido 2"/>
          <p:cNvSpPr>
            <a:spLocks noGrp="1"/>
          </p:cNvSpPr>
          <p:nvPr>
            <p:ph idx="1"/>
          </p:nvPr>
        </p:nvSpPr>
        <p:spPr>
          <a:xfrm>
            <a:off x="628650" y="2226469"/>
            <a:ext cx="3943350" cy="3263504"/>
          </a:xfrm>
        </p:spPr>
        <p:txBody>
          <a:bodyPr>
            <a:normAutofit fontScale="85000" lnSpcReduction="10000"/>
          </a:bodyPr>
          <a:lstStyle/>
          <a:p>
            <a:pPr marL="0" indent="0">
              <a:buNone/>
            </a:pPr>
            <a:r>
              <a:rPr lang="es-MX" sz="2000" b="1" dirty="0"/>
              <a:t>Niebla</a:t>
            </a:r>
            <a:r>
              <a:rPr lang="es-MX" sz="2000" dirty="0"/>
              <a:t>: La niebla es un conjunto de minúsculas gotitas de agua que alteran la visibilidad reduciéndola a menos de 1 km; es por lo tanto una nube cercana al suelo. Si la visibilidad está comprendida entre 1 y 10 km se la denomina neblina. </a:t>
            </a:r>
          </a:p>
          <a:p>
            <a:pPr marL="0" indent="0">
              <a:buNone/>
            </a:pPr>
            <a:r>
              <a:rPr lang="es-MX" sz="2000" b="1" dirty="0"/>
              <a:t>Precipitación</a:t>
            </a:r>
            <a:r>
              <a:rPr lang="es-MX" sz="2000" dirty="0"/>
              <a:t>: La precipitación puede producirse por la caída directa de gotas de agua o de cristales de hielo contenidos en una nube. Estos elementos proceden del cambio de estado del vapor de agua de una masa de aire que, al descender en la atmósfera, se enfría hasta llegar a la saturación. </a:t>
            </a:r>
          </a:p>
          <a:p>
            <a:pPr marL="0" indent="0">
              <a:buNone/>
            </a:pPr>
            <a:endParaRPr lang="es-MX" sz="2000" dirty="0"/>
          </a:p>
        </p:txBody>
      </p:sp>
      <p:pic>
        <p:nvPicPr>
          <p:cNvPr id="4" name="Imagen 3"/>
          <p:cNvPicPr>
            <a:picLocks noChangeAspect="1"/>
          </p:cNvPicPr>
          <p:nvPr/>
        </p:nvPicPr>
        <p:blipFill>
          <a:blip r:embed="rId2"/>
          <a:stretch>
            <a:fillRect/>
          </a:stretch>
        </p:blipFill>
        <p:spPr>
          <a:xfrm>
            <a:off x="4769720" y="1545437"/>
            <a:ext cx="4174588" cy="3728226"/>
          </a:xfrm>
          <a:prstGeom prst="rect">
            <a:avLst/>
          </a:prstGeom>
        </p:spPr>
      </p:pic>
      <p:sp>
        <p:nvSpPr>
          <p:cNvPr id="5" name="Rectángulo 4"/>
          <p:cNvSpPr/>
          <p:nvPr/>
        </p:nvSpPr>
        <p:spPr>
          <a:xfrm>
            <a:off x="4572000" y="5031290"/>
            <a:ext cx="4572000" cy="265457"/>
          </a:xfrm>
          <a:prstGeom prst="rect">
            <a:avLst/>
          </a:prstGeom>
        </p:spPr>
        <p:txBody>
          <a:bodyPr>
            <a:spAutoFit/>
          </a:bodyPr>
          <a:lstStyle/>
          <a:p>
            <a:pPr algn="ctr"/>
            <a:r>
              <a:rPr lang="es-MX" sz="1125" dirty="0">
                <a:solidFill>
                  <a:srgbClr val="000000"/>
                </a:solidFill>
              </a:rPr>
              <a:t>Figura 4.11 Formas de las nubes y alturas que alcanzan en la atmósfera </a:t>
            </a:r>
            <a:endParaRPr lang="es-MX" sz="1125" dirty="0"/>
          </a:p>
        </p:txBody>
      </p:sp>
    </p:spTree>
    <p:extLst>
      <p:ext uri="{BB962C8B-B14F-4D97-AF65-F5344CB8AC3E}">
        <p14:creationId xmlns:p14="http://schemas.microsoft.com/office/powerpoint/2010/main" val="35823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1.4.4. SEQUÍA </a:t>
            </a:r>
          </a:p>
        </p:txBody>
      </p:sp>
      <p:sp>
        <p:nvSpPr>
          <p:cNvPr id="3" name="Marcador de contenido 2"/>
          <p:cNvSpPr>
            <a:spLocks noGrp="1"/>
          </p:cNvSpPr>
          <p:nvPr>
            <p:ph idx="1"/>
          </p:nvPr>
        </p:nvSpPr>
        <p:spPr/>
        <p:txBody>
          <a:bodyPr>
            <a:normAutofit fontScale="77500" lnSpcReduction="20000"/>
          </a:bodyPr>
          <a:lstStyle/>
          <a:p>
            <a:pPr marL="0" indent="0">
              <a:buNone/>
            </a:pPr>
            <a:r>
              <a:rPr lang="es-MX" dirty="0"/>
              <a:t>El fenómeno contrario a la lluvia es la sequía, que se define como el “déficit de lluvias durante un periodo prolongado (una temporada, un año o varios años) en relación con la media estadística multianual de la región en cuestión”. La falta de lluvia da lugar a un suministro insuficiente de agua para las plantas, los animales y los seres humanos. La sequía suele provocar otros desastres: inseguridad alimentaria, hambrunas, malnutrición, epidemias y desplazamientos de poblaciones. A veces, las comunidades rurales son capaces de hacer frente a uno o dos periodos sucesivos de escasez de lluvias y de pérdida de cultivos o ganado. La situación se convierte en una contingencia cuando las personas han agotado todos sus recursos adquisitivos, reservas de alimentos, bienes y mecanismos habituales para salir adelante. La sequía es un fenómeno engañoso. Al contrario que los desastres repentinos, evoluciona a lo largo del tiempo y destruye gradualmente la región afectada. En casos agudos, la sequía puede durar muchos años y causar efectos devastadores en la agricultura y las reservas de agua. </a:t>
            </a:r>
          </a:p>
        </p:txBody>
      </p:sp>
    </p:spTree>
    <p:extLst>
      <p:ext uri="{BB962C8B-B14F-4D97-AF65-F5344CB8AC3E}">
        <p14:creationId xmlns:p14="http://schemas.microsoft.com/office/powerpoint/2010/main" val="236067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 MOVIMIENTOS DEL AIRE </a:t>
            </a:r>
          </a:p>
        </p:txBody>
      </p:sp>
      <p:sp>
        <p:nvSpPr>
          <p:cNvPr id="4" name="Título 1"/>
          <p:cNvSpPr txBox="1">
            <a:spLocks/>
          </p:cNvSpPr>
          <p:nvPr/>
        </p:nvSpPr>
        <p:spPr>
          <a:xfrm>
            <a:off x="628650" y="1688530"/>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es-MX" sz="2100" dirty="0"/>
              <a:t>1.5.1. MOVIMIENTO VERTICAL </a:t>
            </a:r>
          </a:p>
        </p:txBody>
      </p:sp>
      <p:sp>
        <p:nvSpPr>
          <p:cNvPr id="5" name="Marcador de contenido 2"/>
          <p:cNvSpPr txBox="1">
            <a:spLocks/>
          </p:cNvSpPr>
          <p:nvPr/>
        </p:nvSpPr>
        <p:spPr>
          <a:xfrm>
            <a:off x="628650" y="2615089"/>
            <a:ext cx="7886700" cy="3263504"/>
          </a:xfrm>
          <a:prstGeom prst="rect">
            <a:avLst/>
          </a:prstGeom>
        </p:spPr>
        <p:txBody>
          <a:bodyPr vert="horz" lIns="68580" tIns="34290" rIns="68580" bIns="34290" rtlCol="0">
            <a:normAutofit lnSpcReduction="10000"/>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500" dirty="0"/>
              <a:t>Generalmente, durante el día el aire cerca de la superficie de la Tierra es más caliente y liviano que el aire en la atmósfera superior debido a la absorción de la energía solar. El aire caliente y liviano de la superficie sube y se mezcla con el aire frío y pesado de la atmósfera superior, que tiende a bajar. Por tanto, se tiene un movimiento debido a la diferencia de densidades de las distintas masas de aire. </a:t>
            </a:r>
          </a:p>
          <a:p>
            <a:pPr marL="0" indent="0">
              <a:buNone/>
            </a:pPr>
            <a:r>
              <a:rPr lang="es-MX" sz="1500" dirty="0"/>
              <a:t>Los movimientos verticales de las masas de aire en la atmósfera van siempre acompañados de cambios de presión. El movimiento de aire hacia una zona cercana pero que se encuentra a diferente presión, cuando se realiza sin intercambio de calor, produce un cambio de volumen y de temperatura que se denomina cambio adiabático. En la atmósfera los movimientos verticales ascendentes y descendentes del aire suelen producir cambios adiabáticos de temperatura, ya que el aire es en general mal conductor del calor y las masas de aire tienen tendencia a mantener sus características térmicas. Toda compresión adiabática lleva consigo un calentamiento, mientras que toda expansión en las mismas condiciones produce un enfriamiento. Además, como la presión atmosférica desciende con la altitud, si una pequeña parte del aire total asciende verticalmente se encuentra con presiones menores, por lo que de modo paulatino se expande y enfría; lo contrario ocurre al descender. </a:t>
            </a:r>
          </a:p>
          <a:p>
            <a:endParaRPr lang="es-MX" sz="1500" dirty="0"/>
          </a:p>
        </p:txBody>
      </p:sp>
    </p:spTree>
    <p:extLst>
      <p:ext uri="{BB962C8B-B14F-4D97-AF65-F5344CB8AC3E}">
        <p14:creationId xmlns:p14="http://schemas.microsoft.com/office/powerpoint/2010/main" val="811886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dirty="0"/>
              <a:t>1.5.2. MOVIMIENTOS HORIZONTALES </a:t>
            </a:r>
          </a:p>
        </p:txBody>
      </p:sp>
      <p:sp>
        <p:nvSpPr>
          <p:cNvPr id="3" name="Marcador de contenido 2"/>
          <p:cNvSpPr>
            <a:spLocks noGrp="1"/>
          </p:cNvSpPr>
          <p:nvPr>
            <p:ph idx="1"/>
          </p:nvPr>
        </p:nvSpPr>
        <p:spPr/>
        <p:txBody>
          <a:bodyPr>
            <a:normAutofit/>
          </a:bodyPr>
          <a:lstStyle/>
          <a:p>
            <a:pPr marL="0" indent="0">
              <a:buNone/>
            </a:pPr>
            <a:r>
              <a:rPr lang="es-MX" sz="2000" b="1" dirty="0"/>
              <a:t>Viento</a:t>
            </a:r>
            <a:r>
              <a:rPr lang="es-MX" sz="2000" dirty="0"/>
              <a:t>: Es el movimiento de una masa de aire en la atmósfera en sentido horizontal. Este desplazamiento es la resultante de distintas fuerzas que lo dirigen. Puesto que la fuerza tiene magnitud, dirección y sentido es preciso referirse al viento mediante un vector. La dirección del viento, que se mide mediante una veleta, se designa según la dirección geográfica “desde donde el viento está soplando”, es decir, desde donde viene.</a:t>
            </a:r>
          </a:p>
        </p:txBody>
      </p:sp>
      <p:pic>
        <p:nvPicPr>
          <p:cNvPr id="4" name="Imagen 3"/>
          <p:cNvPicPr>
            <a:picLocks noChangeAspect="1"/>
          </p:cNvPicPr>
          <p:nvPr/>
        </p:nvPicPr>
        <p:blipFill>
          <a:blip r:embed="rId2"/>
          <a:stretch>
            <a:fillRect/>
          </a:stretch>
        </p:blipFill>
        <p:spPr>
          <a:xfrm>
            <a:off x="1580315" y="4038594"/>
            <a:ext cx="5983370" cy="1822400"/>
          </a:xfrm>
          <a:prstGeom prst="rect">
            <a:avLst/>
          </a:prstGeom>
        </p:spPr>
      </p:pic>
      <p:sp>
        <p:nvSpPr>
          <p:cNvPr id="5" name="Rectángulo 4"/>
          <p:cNvSpPr/>
          <p:nvPr/>
        </p:nvSpPr>
        <p:spPr>
          <a:xfrm>
            <a:off x="3074635" y="5926865"/>
            <a:ext cx="2994731" cy="265457"/>
          </a:xfrm>
          <a:prstGeom prst="rect">
            <a:avLst/>
          </a:prstGeom>
        </p:spPr>
        <p:txBody>
          <a:bodyPr wrap="none">
            <a:spAutoFit/>
          </a:bodyPr>
          <a:lstStyle/>
          <a:p>
            <a:pPr algn="ctr"/>
            <a:r>
              <a:rPr lang="es-MX" sz="1125" dirty="0">
                <a:solidFill>
                  <a:srgbClr val="000000"/>
                </a:solidFill>
              </a:rPr>
              <a:t>Figura 4.17 Indicación de la dirección del viento </a:t>
            </a:r>
            <a:endParaRPr lang="es-MX" sz="1125" dirty="0"/>
          </a:p>
        </p:txBody>
      </p:sp>
    </p:spTree>
    <p:extLst>
      <p:ext uri="{BB962C8B-B14F-4D97-AF65-F5344CB8AC3E}">
        <p14:creationId xmlns:p14="http://schemas.microsoft.com/office/powerpoint/2010/main" val="3823146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459716"/>
            <a:ext cx="7886700" cy="1325563"/>
          </a:xfrm>
        </p:spPr>
        <p:txBody>
          <a:bodyPr>
            <a:normAutofit/>
          </a:bodyPr>
          <a:lstStyle/>
          <a:p>
            <a:pPr algn="ctr"/>
            <a:r>
              <a:rPr lang="es-MX" sz="4000" dirty="0"/>
              <a:t>1.5.2. MOVIMIENTOS HORIZONTALES </a:t>
            </a:r>
          </a:p>
        </p:txBody>
      </p:sp>
      <p:sp>
        <p:nvSpPr>
          <p:cNvPr id="3" name="Marcador de contenido 2"/>
          <p:cNvSpPr>
            <a:spLocks noGrp="1"/>
          </p:cNvSpPr>
          <p:nvPr>
            <p:ph idx="1"/>
          </p:nvPr>
        </p:nvSpPr>
        <p:spPr>
          <a:xfrm>
            <a:off x="628650" y="2151444"/>
            <a:ext cx="7886700" cy="4351338"/>
          </a:xfrm>
        </p:spPr>
        <p:txBody>
          <a:bodyPr>
            <a:normAutofit fontScale="70000" lnSpcReduction="20000"/>
          </a:bodyPr>
          <a:lstStyle/>
          <a:p>
            <a:pPr marL="0" indent="0">
              <a:buNone/>
            </a:pPr>
            <a:r>
              <a:rPr lang="es-MX" dirty="0"/>
              <a:t>El flujo de aire que se traslada en un plano horizontal, llamado movimiento horizontal, está condicionado por tres tipos de fuerzas: fuerza del gradiente de presión, fuerza de </a:t>
            </a:r>
            <a:r>
              <a:rPr lang="es-MX" dirty="0" err="1"/>
              <a:t>Coriolis</a:t>
            </a:r>
            <a:r>
              <a:rPr lang="es-MX" dirty="0"/>
              <a:t> y fuerza de fricción. </a:t>
            </a:r>
          </a:p>
          <a:p>
            <a:r>
              <a:rPr lang="es-MX" b="1" dirty="0"/>
              <a:t>Fuerza del gradiente de presión (FGP)</a:t>
            </a:r>
            <a:r>
              <a:rPr lang="es-MX" dirty="0"/>
              <a:t>. Es la presión que equilibra la fuerza que tiende a mover el aire de la presión alta a la baja. </a:t>
            </a:r>
          </a:p>
          <a:p>
            <a:r>
              <a:rPr lang="es-MX" b="1" dirty="0"/>
              <a:t>Fuerza de </a:t>
            </a:r>
            <a:r>
              <a:rPr lang="es-MX" b="1" dirty="0" err="1"/>
              <a:t>Coriolis</a:t>
            </a:r>
            <a:r>
              <a:rPr lang="es-MX" dirty="0"/>
              <a:t>. Esta fuerza causa una desviación del aire a la derecha en el hemisferio norte y a la izquierda en el hemisferio sur, debido a una fuerza aparente causada por la rotación de la Tierra bajo la acción del movimiento del aire. </a:t>
            </a:r>
          </a:p>
          <a:p>
            <a:r>
              <a:rPr lang="es-MX" b="1" dirty="0"/>
              <a:t>Fuerza de fricción</a:t>
            </a:r>
            <a:r>
              <a:rPr lang="es-MX" dirty="0"/>
              <a:t>. Se trata de la fuerza que afecta al viento cuando actúa cerca de la superficie terrestre hasta llegar a altitudes aproximadas de 500 a 1 000 m. Esta sección de la atmósfera se denomina capa límite atmosférica o planetaria. Por encima de esta capa, la fricción deja de influir en el viento. La fuerza de </a:t>
            </a:r>
            <a:r>
              <a:rPr lang="es-MX" dirty="0" err="1"/>
              <a:t>Coriolis</a:t>
            </a:r>
            <a:r>
              <a:rPr lang="es-MX" dirty="0"/>
              <a:t> y la del gradiente de presión se encuentran balanceadas por encima de la capa límite planetaria. </a:t>
            </a:r>
          </a:p>
          <a:p>
            <a:endParaRPr lang="es-MX" dirty="0"/>
          </a:p>
          <a:p>
            <a:pPr marL="0" indent="0">
              <a:buNone/>
            </a:pPr>
            <a:endParaRPr lang="es-MX" dirty="0"/>
          </a:p>
        </p:txBody>
      </p:sp>
    </p:spTree>
    <p:extLst>
      <p:ext uri="{BB962C8B-B14F-4D97-AF65-F5344CB8AC3E}">
        <p14:creationId xmlns:p14="http://schemas.microsoft.com/office/powerpoint/2010/main" val="382314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1.5.3. FRENTES </a:t>
            </a:r>
          </a:p>
        </p:txBody>
      </p:sp>
      <p:sp>
        <p:nvSpPr>
          <p:cNvPr id="3" name="Marcador de contenido 2"/>
          <p:cNvSpPr>
            <a:spLocks noGrp="1"/>
          </p:cNvSpPr>
          <p:nvPr>
            <p:ph idx="1"/>
          </p:nvPr>
        </p:nvSpPr>
        <p:spPr>
          <a:xfrm>
            <a:off x="628650" y="1374074"/>
            <a:ext cx="7886700" cy="3263504"/>
          </a:xfrm>
        </p:spPr>
        <p:txBody>
          <a:bodyPr>
            <a:normAutofit/>
          </a:bodyPr>
          <a:lstStyle/>
          <a:p>
            <a:pPr marL="0" indent="0">
              <a:buNone/>
            </a:pPr>
            <a:r>
              <a:rPr lang="es-MX" sz="1800" b="1" dirty="0"/>
              <a:t>Frente frío</a:t>
            </a:r>
            <a:r>
              <a:rPr lang="es-MX" sz="1800" dirty="0"/>
              <a:t>: Cuando una superficie frontal se desplaza de tal manera que es el aire frío el que desplaza al aire caliente en superficie, se dice que ocurre un frente frío. Como la masa de aire frío es más densa, choca al aire caliente por debajo, como si fuese una cuña, lo levanta, lo desaloja y lo obliga a ascender sobre la empinada superficie frontal.</a:t>
            </a:r>
          </a:p>
          <a:p>
            <a:pPr marL="0" indent="0">
              <a:buNone/>
            </a:pPr>
            <a:r>
              <a:rPr lang="es-MX" sz="1800" b="1" dirty="0"/>
              <a:t>Frente cálido</a:t>
            </a:r>
            <a:r>
              <a:rPr lang="es-MX" sz="1800" dirty="0"/>
              <a:t>: En este caso, el aire caliente avanza sobre el frío pero, al ser este último más pesado, se pega al suelo y aunque la masa fría se retira no se desaloja totalmente, de manera que el aire cálido asciende con suavidad por la superficie frontal, que hace de rampa.</a:t>
            </a:r>
          </a:p>
        </p:txBody>
      </p:sp>
      <p:pic>
        <p:nvPicPr>
          <p:cNvPr id="4" name="Imagen 3"/>
          <p:cNvPicPr>
            <a:picLocks noChangeAspect="1"/>
          </p:cNvPicPr>
          <p:nvPr/>
        </p:nvPicPr>
        <p:blipFill>
          <a:blip r:embed="rId2"/>
          <a:stretch>
            <a:fillRect/>
          </a:stretch>
        </p:blipFill>
        <p:spPr>
          <a:xfrm>
            <a:off x="5496126" y="3660220"/>
            <a:ext cx="2487894" cy="1841157"/>
          </a:xfrm>
          <a:prstGeom prst="rect">
            <a:avLst/>
          </a:prstGeom>
        </p:spPr>
      </p:pic>
      <p:sp>
        <p:nvSpPr>
          <p:cNvPr id="5" name="Rectángulo 4"/>
          <p:cNvSpPr/>
          <p:nvPr/>
        </p:nvSpPr>
        <p:spPr>
          <a:xfrm>
            <a:off x="5196141" y="5501377"/>
            <a:ext cx="3139001" cy="265457"/>
          </a:xfrm>
          <a:prstGeom prst="rect">
            <a:avLst/>
          </a:prstGeom>
        </p:spPr>
        <p:txBody>
          <a:bodyPr wrap="none">
            <a:spAutoFit/>
          </a:bodyPr>
          <a:lstStyle/>
          <a:p>
            <a:r>
              <a:rPr lang="es-MX" sz="1125" dirty="0">
                <a:solidFill>
                  <a:srgbClr val="000000"/>
                </a:solidFill>
              </a:rPr>
              <a:t>Figura 4.25 Representación de los tipos de frentes </a:t>
            </a:r>
            <a:endParaRPr lang="es-MX" sz="1125" dirty="0"/>
          </a:p>
        </p:txBody>
      </p:sp>
      <p:sp>
        <p:nvSpPr>
          <p:cNvPr id="6" name="Marcador de contenido 2"/>
          <p:cNvSpPr txBox="1">
            <a:spLocks/>
          </p:cNvSpPr>
          <p:nvPr/>
        </p:nvSpPr>
        <p:spPr>
          <a:xfrm>
            <a:off x="628650" y="4031293"/>
            <a:ext cx="3943350" cy="2164403"/>
          </a:xfrm>
          <a:prstGeom prst="rect">
            <a:avLst/>
          </a:prstGeom>
        </p:spPr>
        <p:txBody>
          <a:bodyPr vert="horz" lIns="68580" tIns="34290" rIns="68580" bIns="34290" rtlCol="0">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800" b="1" dirty="0"/>
              <a:t>Frente ocluido</a:t>
            </a:r>
            <a:r>
              <a:rPr lang="es-MX" sz="1800" dirty="0"/>
              <a:t>: Puesto que los frentes fríos se desplazan más rápidamente que los calientes, los primeros alcanzan a los segundos. En estas condiciones el sector caliente desaparece progresivamente de la superficie, quedando sólo en altitud. Cuando los frentes se han unido forman una oclusión, o un frente ocluido.</a:t>
            </a:r>
          </a:p>
        </p:txBody>
      </p:sp>
    </p:spTree>
    <p:extLst>
      <p:ext uri="{BB962C8B-B14F-4D97-AF65-F5344CB8AC3E}">
        <p14:creationId xmlns:p14="http://schemas.microsoft.com/office/powerpoint/2010/main" val="1046095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1.5.4. CIRCULACIONES </a:t>
            </a:r>
          </a:p>
        </p:txBody>
      </p:sp>
      <p:sp>
        <p:nvSpPr>
          <p:cNvPr id="3" name="Marcador de contenido 2"/>
          <p:cNvSpPr>
            <a:spLocks noGrp="1"/>
          </p:cNvSpPr>
          <p:nvPr>
            <p:ph idx="1"/>
          </p:nvPr>
        </p:nvSpPr>
        <p:spPr>
          <a:xfrm>
            <a:off x="449976" y="1543298"/>
            <a:ext cx="8223446" cy="3263504"/>
          </a:xfrm>
        </p:spPr>
        <p:txBody>
          <a:bodyPr>
            <a:noAutofit/>
          </a:bodyPr>
          <a:lstStyle/>
          <a:p>
            <a:pPr marL="0" indent="0">
              <a:buNone/>
            </a:pPr>
            <a:r>
              <a:rPr lang="es-MX" b="1" dirty="0"/>
              <a:t>Circulaciones locales</a:t>
            </a:r>
            <a:r>
              <a:rPr lang="es-MX" dirty="0"/>
              <a:t>: Como su nombre lo indica, se producen sólo en determinadas zonas como consecuencia de características geográficas u orográficas de un lugar. </a:t>
            </a:r>
          </a:p>
          <a:p>
            <a:pPr marL="0" indent="0">
              <a:buNone/>
            </a:pPr>
            <a:endParaRPr lang="es-MX" sz="1600" dirty="0"/>
          </a:p>
          <a:p>
            <a:pPr lvl="1"/>
            <a:r>
              <a:rPr lang="es-MX" sz="1500" b="1" dirty="0"/>
              <a:t>Brisas de mar</a:t>
            </a:r>
            <a:r>
              <a:rPr lang="es-MX" sz="1500" dirty="0"/>
              <a:t>: durante el día la tierra se calienta más rápidamente que la superficie del mar, de manera que el aire del interior asciende y su lugar se ocupa con aire más fresco procedente del mar. Por la noche, la tierra se enfría más rápidamente de modo que el aire situado por encima de la superficie del mar está más caliente y tiende a ascender, haciendo que se produzca un flujo de viento de la tierra hacia el mar.</a:t>
            </a:r>
          </a:p>
          <a:p>
            <a:pPr lvl="1"/>
            <a:r>
              <a:rPr lang="es-MX" sz="1500" b="1" dirty="0"/>
              <a:t>Brisas de valle y montaña</a:t>
            </a:r>
            <a:r>
              <a:rPr lang="es-MX" sz="1500" dirty="0"/>
              <a:t>: durante el día, el aire del valle se calienta rápidamente y tiende a ascender por la montaña. Por la noche el enfriamiento del aire lo hace más denso por lo que desciende hacia el valle desde la montaña.</a:t>
            </a:r>
          </a:p>
          <a:p>
            <a:pPr lvl="1"/>
            <a:r>
              <a:rPr lang="es-MX" sz="1500" b="1" dirty="0"/>
              <a:t>Monzones</a:t>
            </a:r>
            <a:r>
              <a:rPr lang="es-MX" sz="1500" dirty="0"/>
              <a:t> : Son vientos parecidos a las brisas aunque en mayor escala. Tienen gran importancia climática en ciertas regiones como en India. Mientras que las brisas tienen una escala temporal diurna, los monzones son un fenómeno estacional y de mucha mayor extensión. </a:t>
            </a:r>
          </a:p>
        </p:txBody>
      </p:sp>
    </p:spTree>
    <p:extLst>
      <p:ext uri="{BB962C8B-B14F-4D97-AF65-F5344CB8AC3E}">
        <p14:creationId xmlns:p14="http://schemas.microsoft.com/office/powerpoint/2010/main" val="168892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1.5.4. CIRCULACIONES </a:t>
            </a:r>
          </a:p>
        </p:txBody>
      </p:sp>
      <p:sp>
        <p:nvSpPr>
          <p:cNvPr id="3" name="Marcador de contenido 2"/>
          <p:cNvSpPr>
            <a:spLocks noGrp="1"/>
          </p:cNvSpPr>
          <p:nvPr>
            <p:ph idx="1"/>
          </p:nvPr>
        </p:nvSpPr>
        <p:spPr>
          <a:xfrm>
            <a:off x="628650" y="2226469"/>
            <a:ext cx="3943350" cy="3263504"/>
          </a:xfrm>
        </p:spPr>
        <p:txBody>
          <a:bodyPr>
            <a:normAutofit fontScale="62500" lnSpcReduction="20000"/>
          </a:bodyPr>
          <a:lstStyle/>
          <a:p>
            <a:pPr marL="0" indent="0">
              <a:buNone/>
            </a:pPr>
            <a:r>
              <a:rPr lang="es-MX" b="1" dirty="0"/>
              <a:t>Circulación general en la atmósfera</a:t>
            </a:r>
            <a:r>
              <a:rPr lang="es-MX" dirty="0"/>
              <a:t>: Es el movimiento del aire que representa el flujo promedio alrededor del planeta. La fuerza que impulsa la circulación general es el calentamiento irregular de la superficie terrestre. Las regiones ecuatoriales reciben mucho más energía del Sol que las polares; como consecuencia, las variaciones horizontales de la temperatura atmosférica, causadas por el calentamiento irregular, determinan diferencias de presión que dirigen la circulación atmosférica. </a:t>
            </a:r>
          </a:p>
          <a:p>
            <a:pPr marL="0" indent="0">
              <a:buNone/>
            </a:pPr>
            <a:endParaRPr lang="es-MX" dirty="0"/>
          </a:p>
        </p:txBody>
      </p:sp>
      <p:pic>
        <p:nvPicPr>
          <p:cNvPr id="4" name="Imagen 3"/>
          <p:cNvPicPr>
            <a:picLocks noChangeAspect="1"/>
          </p:cNvPicPr>
          <p:nvPr/>
        </p:nvPicPr>
        <p:blipFill>
          <a:blip r:embed="rId2"/>
          <a:stretch>
            <a:fillRect/>
          </a:stretch>
        </p:blipFill>
        <p:spPr>
          <a:xfrm>
            <a:off x="5055730" y="2125266"/>
            <a:ext cx="3729545" cy="2941301"/>
          </a:xfrm>
          <a:prstGeom prst="rect">
            <a:avLst/>
          </a:prstGeom>
        </p:spPr>
      </p:pic>
      <p:sp>
        <p:nvSpPr>
          <p:cNvPr id="5" name="Rectángulo 4"/>
          <p:cNvSpPr/>
          <p:nvPr/>
        </p:nvSpPr>
        <p:spPr>
          <a:xfrm>
            <a:off x="5440770" y="5157987"/>
            <a:ext cx="2959465" cy="265457"/>
          </a:xfrm>
          <a:prstGeom prst="rect">
            <a:avLst/>
          </a:prstGeom>
        </p:spPr>
        <p:txBody>
          <a:bodyPr wrap="none">
            <a:spAutoFit/>
          </a:bodyPr>
          <a:lstStyle/>
          <a:p>
            <a:pPr algn="ctr"/>
            <a:r>
              <a:rPr lang="es-MX" sz="1125" dirty="0">
                <a:solidFill>
                  <a:srgbClr val="000000"/>
                </a:solidFill>
              </a:rPr>
              <a:t>Figura 4.26 Circulación general en la atmósfera </a:t>
            </a:r>
            <a:endParaRPr lang="es-MX" sz="1125" dirty="0"/>
          </a:p>
        </p:txBody>
      </p:sp>
    </p:spTree>
    <p:extLst>
      <p:ext uri="{BB962C8B-B14F-4D97-AF65-F5344CB8AC3E}">
        <p14:creationId xmlns:p14="http://schemas.microsoft.com/office/powerpoint/2010/main" val="168892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1.5.5. MOVIMIENTOS VIOLENTOS </a:t>
            </a:r>
          </a:p>
        </p:txBody>
      </p:sp>
      <p:sp>
        <p:nvSpPr>
          <p:cNvPr id="3" name="Marcador de contenido 2"/>
          <p:cNvSpPr>
            <a:spLocks noGrp="1"/>
          </p:cNvSpPr>
          <p:nvPr>
            <p:ph idx="1"/>
          </p:nvPr>
        </p:nvSpPr>
        <p:spPr/>
        <p:txBody>
          <a:bodyPr>
            <a:normAutofit fontScale="77500" lnSpcReduction="20000"/>
          </a:bodyPr>
          <a:lstStyle/>
          <a:p>
            <a:pPr marL="0" indent="0">
              <a:buNone/>
            </a:pPr>
            <a:r>
              <a:rPr lang="es-MX" dirty="0"/>
              <a:t>Aunque la mayor parte de las alteraciones atmosféricas causadas por vientos y lluvias (borrascas) suelen ser más beneficiosas que perjudiciales, algunas pueden producir grandes daños, Así por ejemplo, una tormenta fuerte en invierno puede darse a temperaturas muy por debajo del punto de congelación y producir nevadas intensas y vientos muy fuertes. Existen otros sistemas borrascosos muy difíciles de predecir con exactitud, debido a su rápido desarrollo, su corta duración o, a veces, su pequeña medida. Se trata de los tornados y huracanes. </a:t>
            </a:r>
          </a:p>
          <a:p>
            <a:r>
              <a:rPr lang="es-MX" b="1" dirty="0"/>
              <a:t>Tormenta</a:t>
            </a:r>
            <a:r>
              <a:rPr lang="es-MX" dirty="0"/>
              <a:t>: Se refiere a la perturbación violenta de la atmósfera que incluye intensos vientos y precipitaciones. La tormenta se caracteriza por la coexistencia de dos o más masas de aire de diferentes temperaturas, lo que provoca una inestabilidad en el ambiente que puede incluir truenos, relámpagos, lluvias, granizos y otros fenómenos meteorológicos. Las tormentas se originan por la combinación de un centro de baja presión con otro de alta presión, resultando dichos fenómenos.</a:t>
            </a:r>
          </a:p>
        </p:txBody>
      </p:sp>
    </p:spTree>
    <p:extLst>
      <p:ext uri="{BB962C8B-B14F-4D97-AF65-F5344CB8AC3E}">
        <p14:creationId xmlns:p14="http://schemas.microsoft.com/office/powerpoint/2010/main" val="304909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1.5.5. MOVIMIENTOS VIOLENTOS </a:t>
            </a:r>
          </a:p>
        </p:txBody>
      </p:sp>
      <p:sp>
        <p:nvSpPr>
          <p:cNvPr id="3" name="Marcador de contenido 2"/>
          <p:cNvSpPr>
            <a:spLocks noGrp="1"/>
          </p:cNvSpPr>
          <p:nvPr>
            <p:ph idx="1"/>
          </p:nvPr>
        </p:nvSpPr>
        <p:spPr/>
        <p:txBody>
          <a:bodyPr>
            <a:normAutofit fontScale="70000" lnSpcReduction="20000"/>
          </a:bodyPr>
          <a:lstStyle/>
          <a:p>
            <a:r>
              <a:rPr lang="es-MX" b="1" dirty="0"/>
              <a:t>Huracán</a:t>
            </a:r>
            <a:r>
              <a:rPr lang="es-MX" dirty="0"/>
              <a:t>: Denominado también tifón, es un movimiento violento de aire que se origina sobre los mares tropicales, normalmente al finalizar el verano o al principio del otoño y que se traslada miles de kilómetros sobre el océano capturando la energía térmica de las aguas templadas. Su origen se encuentra en una masa uniforme de aire caliente y húmedo que asciende con rapidez. La presión del aire se distribuye de modo simétrico alrededor de su centro y las isóbaras son círculos concéntricos muy cercanos entre sí. </a:t>
            </a:r>
          </a:p>
          <a:p>
            <a:r>
              <a:rPr lang="es-MX" b="1" dirty="0"/>
              <a:t>Tornado</a:t>
            </a:r>
            <a:r>
              <a:rPr lang="es-MX" dirty="0"/>
              <a:t>: Es un remolino de vientos intensos junto con la formación de nubes tormentosas. Los tornados pueden originarse sobre tierra firme o en el mar a partir de un ascenso rápido de aire muy cálido. El movimiento del aire en forma de espiral le da el típico aspecto de un embudo. Su recorrido por tierra puede oscilar entre 1.5 y 160 km cuando es un tornado violento. Aquéllos que se forman en el mar se denominan mangas marinas. Los vientos que se generan ocurren con velocidades de 180 km/h, aunque existen casos que llegan hasta los 500 km/h. </a:t>
            </a:r>
          </a:p>
        </p:txBody>
      </p:sp>
    </p:spTree>
    <p:extLst>
      <p:ext uri="{BB962C8B-B14F-4D97-AF65-F5344CB8AC3E}">
        <p14:creationId xmlns:p14="http://schemas.microsoft.com/office/powerpoint/2010/main" val="304909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491246"/>
            <a:ext cx="7886700" cy="1325563"/>
          </a:xfrm>
        </p:spPr>
        <p:txBody>
          <a:bodyPr>
            <a:normAutofit/>
          </a:bodyPr>
          <a:lstStyle/>
          <a:p>
            <a:r>
              <a:rPr lang="es-MX" sz="4000" dirty="0"/>
              <a:t>1.1 INTRODUCCIÓN A LA METEOROLOGÍA </a:t>
            </a:r>
          </a:p>
        </p:txBody>
      </p:sp>
      <p:sp>
        <p:nvSpPr>
          <p:cNvPr id="3" name="Marcador de contenido 2"/>
          <p:cNvSpPr>
            <a:spLocks noGrp="1"/>
          </p:cNvSpPr>
          <p:nvPr>
            <p:ph idx="1"/>
          </p:nvPr>
        </p:nvSpPr>
        <p:spPr>
          <a:xfrm>
            <a:off x="628650" y="1920215"/>
            <a:ext cx="7886700" cy="4351338"/>
          </a:xfrm>
        </p:spPr>
        <p:txBody>
          <a:bodyPr>
            <a:normAutofit fontScale="77500" lnSpcReduction="20000"/>
          </a:bodyPr>
          <a:lstStyle/>
          <a:p>
            <a:pPr marL="0" indent="0">
              <a:buNone/>
            </a:pPr>
            <a:r>
              <a:rPr lang="es-MX" dirty="0"/>
              <a:t>La meteorología es la “ciencia que estudia los fenómenos y procesos físicos que tienen lugar en la atmósfera”. Dichos fenómenos y procesos físicos se refieren a una gran variedad de procesos, entre otros, el movimiento de la atmósfera (meteorología dinámica), la interacción con los flujos de energía solar (radiación solar), los procesos termodinámicos que llevan a la formación de las nubes y la generación de la precipitación en cualquiera de sus formas (lluvia, nieve y granizo), los intercambios de energía con la superficie (transportes de calor y vapor de agua), y las reacciones químicas (como la formación de la capa de ozono). </a:t>
            </a:r>
          </a:p>
          <a:p>
            <a:pPr marL="0" indent="0">
              <a:buNone/>
            </a:pPr>
            <a:r>
              <a:rPr lang="es-MX" dirty="0"/>
              <a:t>Por otra parte, la </a:t>
            </a:r>
            <a:r>
              <a:rPr lang="es-MX" b="1" dirty="0"/>
              <a:t>climatología</a:t>
            </a:r>
            <a:r>
              <a:rPr lang="es-MX" dirty="0"/>
              <a:t> es la “rama de la meteorología que estudia la evolución de las condiciones medias de la atmósfera en periodos relativamente largos”, entre ellos los cambios que ocurren en periodos de décadas o de siglos. La climatología estudia, pues, los promedios de los valores meteorológicos durante el largo tiempo necesario para establecer los distintos tipos de climas de cada región terrestre. </a:t>
            </a:r>
          </a:p>
        </p:txBody>
      </p:sp>
    </p:spTree>
    <p:extLst>
      <p:ext uri="{BB962C8B-B14F-4D97-AF65-F5344CB8AC3E}">
        <p14:creationId xmlns:p14="http://schemas.microsoft.com/office/powerpoint/2010/main" val="3774085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1.6. CLIMATOLOGÍA </a:t>
            </a:r>
          </a:p>
        </p:txBody>
      </p:sp>
      <p:sp>
        <p:nvSpPr>
          <p:cNvPr id="3" name="Marcador de contenido 2"/>
          <p:cNvSpPr>
            <a:spLocks noGrp="1"/>
          </p:cNvSpPr>
          <p:nvPr>
            <p:ph idx="1"/>
          </p:nvPr>
        </p:nvSpPr>
        <p:spPr/>
        <p:txBody>
          <a:bodyPr>
            <a:normAutofit fontScale="70000" lnSpcReduction="20000"/>
          </a:bodyPr>
          <a:lstStyle/>
          <a:p>
            <a:pPr marL="0" indent="0">
              <a:buNone/>
            </a:pPr>
            <a:r>
              <a:rPr lang="es-MX" dirty="0"/>
              <a:t>La climatología es una “rama de la meteorología que estudia la evolución de las condiciones medias de la atmósfera en periodos relativamente largos”. Esta ciencia entonces concierne al clima, que es el estado promedio de la atmósfera a través del tiempo en un lugar de la Tierra, a diferencia del tiempo atmosférico que es el estado total de la atmósfera en un momento dado y en lugar determinado. Así, si se dice que en la ciudad donde uno vive los inviernos son fríos y lluviosos se está considerando un periodo de muchos años, de los cuales se tienen registros de temperaturas y precipitaciones; sin embargo, si durante un fin de semana hubo una lluvia inesperada en la misma ciudad, entonces está refiriéndose al tiempo. </a:t>
            </a:r>
          </a:p>
          <a:p>
            <a:pPr marL="0" indent="0">
              <a:buNone/>
            </a:pPr>
            <a:r>
              <a:rPr lang="es-MX" dirty="0"/>
              <a:t>Actualmente se prefiere hablar del sistema climático formado por los subsistemas que interaccionan entre ellos al intercambiar masa, energía y cantidad de movimiento. Dichos subsistemas son: atmósfera, hidrosfera, litosfera y biosfera. Considerando el sistema climático, se puede definir el clima como el estado del sistema caracterizado por valores medios, extremos, medidas de dispersión y otras cantidades que caracterizan la estructura y el comportamiento de los cuatro subsistemas sobre un período largo. Aquí, periodo largo implica, al menos, 30 años. </a:t>
            </a:r>
          </a:p>
        </p:txBody>
      </p:sp>
    </p:spTree>
    <p:extLst>
      <p:ext uri="{BB962C8B-B14F-4D97-AF65-F5344CB8AC3E}">
        <p14:creationId xmlns:p14="http://schemas.microsoft.com/office/powerpoint/2010/main" val="93926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092234" y="2125266"/>
            <a:ext cx="4965698" cy="3728148"/>
          </a:xfrm>
          <a:prstGeom prst="rect">
            <a:avLst/>
          </a:prstGeom>
        </p:spPr>
      </p:pic>
      <p:sp>
        <p:nvSpPr>
          <p:cNvPr id="2" name="Título 1"/>
          <p:cNvSpPr>
            <a:spLocks noGrp="1"/>
          </p:cNvSpPr>
          <p:nvPr>
            <p:ph type="title"/>
          </p:nvPr>
        </p:nvSpPr>
        <p:spPr>
          <a:xfrm>
            <a:off x="628650" y="564820"/>
            <a:ext cx="7886700" cy="1325563"/>
          </a:xfrm>
        </p:spPr>
        <p:txBody>
          <a:bodyPr/>
          <a:lstStyle/>
          <a:p>
            <a:r>
              <a:rPr lang="es-MX" dirty="0"/>
              <a:t>1.2. COMPOSICIÓN Y ESTRUCTURA DE LA ATMÓSFERA </a:t>
            </a:r>
          </a:p>
        </p:txBody>
      </p:sp>
      <p:sp>
        <p:nvSpPr>
          <p:cNvPr id="3" name="Marcador de contenido 2"/>
          <p:cNvSpPr>
            <a:spLocks noGrp="1"/>
          </p:cNvSpPr>
          <p:nvPr>
            <p:ph idx="1"/>
          </p:nvPr>
        </p:nvSpPr>
        <p:spPr>
          <a:xfrm>
            <a:off x="208239" y="2315935"/>
            <a:ext cx="3943350" cy="3174037"/>
          </a:xfrm>
        </p:spPr>
        <p:txBody>
          <a:bodyPr>
            <a:normAutofit fontScale="92500" lnSpcReduction="10000"/>
          </a:bodyPr>
          <a:lstStyle/>
          <a:p>
            <a:pPr marL="0" indent="0">
              <a:buNone/>
            </a:pPr>
            <a:r>
              <a:rPr lang="es-MX" sz="1600" dirty="0"/>
              <a:t>Se llama atmósfera a la masa gaseosa que envuelve a la Tierra y que, debido a la fuerza de gravedad, se concentra en su superficie y gira con ella. Está constituida por una mezcla de gases que se concentran principalmente en las zonas inferiores, entre los que se encuentran el nitrógeno, el oxígeno y el argón, los cuales constituyen el 99.95% del volumen atmosférico, además de trazas de otros gases. El nitrógeno y el argón son gases químicamente inertes, lo que implica que permanecen en la atmósfera sin reaccionar, pero el oxígeno es muy reactivo. Los restantes gases se encuentran en cantidades muy pequeñas que se expresan en volumen en partes por millón (ppm) o partes por billón (</a:t>
            </a:r>
            <a:r>
              <a:rPr lang="es-MX" sz="1600" dirty="0" err="1"/>
              <a:t>ppb</a:t>
            </a:r>
            <a:r>
              <a:rPr lang="es-MX" sz="1600" dirty="0"/>
              <a:t>). </a:t>
            </a:r>
          </a:p>
        </p:txBody>
      </p:sp>
    </p:spTree>
    <p:extLst>
      <p:ext uri="{BB962C8B-B14F-4D97-AF65-F5344CB8AC3E}">
        <p14:creationId xmlns:p14="http://schemas.microsoft.com/office/powerpoint/2010/main" val="392281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1800" dirty="0"/>
              <a:t>La atmósfera se puede dividir en las siguientes partes en función de las variaciones de temperatura con la altura de un lugar a otro: </a:t>
            </a:r>
          </a:p>
        </p:txBody>
      </p:sp>
      <p:sp>
        <p:nvSpPr>
          <p:cNvPr id="3" name="Marcador de contenido 2"/>
          <p:cNvSpPr>
            <a:spLocks noGrp="1"/>
          </p:cNvSpPr>
          <p:nvPr>
            <p:ph idx="1"/>
          </p:nvPr>
        </p:nvSpPr>
        <p:spPr>
          <a:xfrm>
            <a:off x="628650" y="1684565"/>
            <a:ext cx="7886700" cy="3805408"/>
          </a:xfrm>
        </p:spPr>
        <p:txBody>
          <a:bodyPr>
            <a:normAutofit lnSpcReduction="10000"/>
          </a:bodyPr>
          <a:lstStyle/>
          <a:p>
            <a:endParaRPr lang="es-MX" sz="1600" dirty="0"/>
          </a:p>
          <a:p>
            <a:r>
              <a:rPr lang="es-MX" sz="1600" b="1" dirty="0"/>
              <a:t>Troposfera</a:t>
            </a:r>
            <a:r>
              <a:rPr lang="es-MX" sz="1600" dirty="0"/>
              <a:t>: es la capa más baja que se extiende desde la superficie terrestre hasta los 18 km de altura en el ecuador, hasta los 13 km en latitudes medias y a 8 km sobre los polos. Es la capa donde se desarrollan la vida y los principales fenómenos meteorológicos, como las nubes</a:t>
            </a:r>
          </a:p>
          <a:p>
            <a:r>
              <a:rPr lang="es-MX" sz="1600" b="1" dirty="0"/>
              <a:t>Estratosfera</a:t>
            </a:r>
            <a:r>
              <a:rPr lang="es-MX" sz="1600" dirty="0"/>
              <a:t>: se extiende aproximadamente hasta los 50 km de altura. La temperatura comienza a aumentar con la altura hasta alcanzar –10°C, fenómeno que se atribuye a la presencia del ozono. La gran absorción de rayos ultravioleta que tiene lugar aquí explica la elevación considerable de la temperatura en esta capa.</a:t>
            </a:r>
          </a:p>
          <a:p>
            <a:r>
              <a:rPr lang="es-MX" sz="1600" b="1" dirty="0"/>
              <a:t>Mesosfera</a:t>
            </a:r>
            <a:r>
              <a:rPr lang="es-MX" sz="1600" dirty="0"/>
              <a:t>: es una capa en que la temperatura vuelve a disminuir con la altura, y se extiende hasta los 80 km, altitud a la que se observa un nuevo cambio en la variación de la temperatura con la altura hasta alcanzar –140°C. La densidad del aire en la mesosfera es mínima, pues allí la presión varía entre 1 </a:t>
            </a:r>
            <a:r>
              <a:rPr lang="es-MX" sz="1600" dirty="0" err="1"/>
              <a:t>mb</a:t>
            </a:r>
            <a:r>
              <a:rPr lang="es-MX" sz="1600" dirty="0"/>
              <a:t> y 0.01 </a:t>
            </a:r>
            <a:r>
              <a:rPr lang="es-MX" sz="1600" dirty="0" err="1"/>
              <a:t>mb</a:t>
            </a:r>
            <a:r>
              <a:rPr lang="es-MX" sz="1600" dirty="0"/>
              <a:t>. </a:t>
            </a:r>
          </a:p>
          <a:p>
            <a:r>
              <a:rPr lang="es-MX" sz="1600" b="1" dirty="0"/>
              <a:t>Termosfera</a:t>
            </a:r>
            <a:r>
              <a:rPr lang="es-MX" sz="1600" dirty="0"/>
              <a:t>: es la última capa, que se extiende hasta varios cientos de kilómetros de altitud, presentando temperaturas crecientes (hasta 1 000ºC). A esta temperatura, la poca cantidad de gases componentes de esta capa se encuentran ionizados. </a:t>
            </a:r>
          </a:p>
          <a:p>
            <a:endParaRPr lang="es-MX" sz="1600" dirty="0"/>
          </a:p>
          <a:p>
            <a:endParaRPr lang="es-MX" sz="1600" dirty="0"/>
          </a:p>
        </p:txBody>
      </p:sp>
    </p:spTree>
    <p:extLst>
      <p:ext uri="{BB962C8B-B14F-4D97-AF65-F5344CB8AC3E}">
        <p14:creationId xmlns:p14="http://schemas.microsoft.com/office/powerpoint/2010/main" val="190347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 RADIACIÓN SOLAR </a:t>
            </a:r>
          </a:p>
        </p:txBody>
      </p:sp>
      <p:sp>
        <p:nvSpPr>
          <p:cNvPr id="3" name="Marcador de contenido 2"/>
          <p:cNvSpPr>
            <a:spLocks noGrp="1"/>
          </p:cNvSpPr>
          <p:nvPr>
            <p:ph idx="1"/>
          </p:nvPr>
        </p:nvSpPr>
        <p:spPr/>
        <p:txBody>
          <a:bodyPr>
            <a:normAutofit fontScale="77500" lnSpcReduction="20000"/>
          </a:bodyPr>
          <a:lstStyle/>
          <a:p>
            <a:pPr marL="0" indent="0">
              <a:buNone/>
            </a:pPr>
            <a:r>
              <a:rPr lang="es-MX" dirty="0"/>
              <a:t>El Sol emite una amplia gama de radiación electromagnética de la cual, para los efectos de aprovechamiento de energía, sólo es importante la radiación térmica que incluye, a su vez, la radiación ultravioleta (UV), la radiación visible (VIS) y la radiación infrarroja (IR). Este fenómeno físico se conoce como radiación solar o irradiación, y es responsable de que el planeta Tierra reciba en el borde superior de la atmósfera un máximo energético (constante) de 1 368 W/m2. Esta cantidad total de energía se dispersa y redistribuye en toda el área de la esfera terrestre. La cantidad de energía que incide sobre un punto es máxima donde la radiación incidente es perpendicular a la superficie terrestre. La radiación solar, como ya se expresó es una radiación electromagnética, se propaga en el espacio en forma de ondas que se caracterizan por sus parámetros de longitud (</a:t>
            </a:r>
            <a:r>
              <a:rPr lang="es-MX" i="1" dirty="0"/>
              <a:t>λ</a:t>
            </a:r>
            <a:r>
              <a:rPr lang="es-MX" dirty="0"/>
              <a:t>) y frecuencia (</a:t>
            </a:r>
            <a:r>
              <a:rPr lang="es-MX" i="1" dirty="0"/>
              <a:t>ν</a:t>
            </a:r>
            <a:r>
              <a:rPr lang="es-MX" dirty="0"/>
              <a:t>), relacionados mediante la ecuación: </a:t>
            </a:r>
          </a:p>
          <a:p>
            <a:pPr marL="0" indent="0" algn="ctr">
              <a:buNone/>
            </a:pPr>
            <a:r>
              <a:rPr lang="el-GR" i="1" dirty="0"/>
              <a:t>λ ∙ ν = </a:t>
            </a:r>
            <a:r>
              <a:rPr lang="es-MX" i="1" dirty="0"/>
              <a:t>c</a:t>
            </a:r>
            <a:r>
              <a:rPr lang="es-MX" dirty="0"/>
              <a:t> </a:t>
            </a:r>
          </a:p>
          <a:p>
            <a:pPr marL="0" indent="0">
              <a:buNone/>
            </a:pPr>
            <a:r>
              <a:rPr lang="es-MX" dirty="0"/>
              <a:t>en la cual </a:t>
            </a:r>
            <a:r>
              <a:rPr lang="es-MX" i="1" dirty="0"/>
              <a:t>c </a:t>
            </a:r>
            <a:r>
              <a:rPr lang="es-MX" dirty="0"/>
              <a:t>es la velocidad de la luz, 300 000 km/s. </a:t>
            </a:r>
          </a:p>
        </p:txBody>
      </p:sp>
    </p:spTree>
    <p:extLst>
      <p:ext uri="{BB962C8B-B14F-4D97-AF65-F5344CB8AC3E}">
        <p14:creationId xmlns:p14="http://schemas.microsoft.com/office/powerpoint/2010/main" val="1957234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85838"/>
            <a:ext cx="7886700" cy="1325563"/>
          </a:xfrm>
        </p:spPr>
        <p:txBody>
          <a:bodyPr/>
          <a:lstStyle/>
          <a:p>
            <a:r>
              <a:rPr lang="es-MX" dirty="0"/>
              <a:t>1.4. VARIABLES METEOROLÓGICAS </a:t>
            </a:r>
          </a:p>
        </p:txBody>
      </p:sp>
      <p:sp>
        <p:nvSpPr>
          <p:cNvPr id="3" name="Marcador de contenido 2"/>
          <p:cNvSpPr>
            <a:spLocks noGrp="1"/>
          </p:cNvSpPr>
          <p:nvPr>
            <p:ph idx="1"/>
          </p:nvPr>
        </p:nvSpPr>
        <p:spPr>
          <a:xfrm>
            <a:off x="628650" y="1888685"/>
            <a:ext cx="7886700" cy="4351338"/>
          </a:xfrm>
        </p:spPr>
        <p:txBody>
          <a:bodyPr>
            <a:normAutofit/>
          </a:bodyPr>
          <a:lstStyle/>
          <a:p>
            <a:pPr marL="0" indent="0">
              <a:buNone/>
            </a:pPr>
            <a:r>
              <a:rPr lang="es-MX" sz="2400" dirty="0"/>
              <a:t>Las principales variables atmosféricas son la presión, la temperatura, el agua en la atmósfera y los movimientos del aire. </a:t>
            </a:r>
          </a:p>
        </p:txBody>
      </p:sp>
      <p:sp>
        <p:nvSpPr>
          <p:cNvPr id="4" name="Título 1"/>
          <p:cNvSpPr txBox="1">
            <a:spLocks/>
          </p:cNvSpPr>
          <p:nvPr/>
        </p:nvSpPr>
        <p:spPr>
          <a:xfrm>
            <a:off x="628650" y="2806462"/>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es-MX" sz="2100" dirty="0"/>
              <a:t>1.4.1. PRESIÓN ATMOSFÉRICA </a:t>
            </a:r>
          </a:p>
        </p:txBody>
      </p:sp>
      <p:sp>
        <p:nvSpPr>
          <p:cNvPr id="5" name="Marcador de contenido 2"/>
          <p:cNvSpPr txBox="1">
            <a:spLocks/>
          </p:cNvSpPr>
          <p:nvPr/>
        </p:nvSpPr>
        <p:spPr>
          <a:xfrm>
            <a:off x="628650" y="3786225"/>
            <a:ext cx="7886700" cy="2093192"/>
          </a:xfrm>
          <a:prstGeom prst="rect">
            <a:avLst/>
          </a:prstGeom>
        </p:spPr>
        <p:txBody>
          <a:bodyPr vert="horz" lIns="68580" tIns="34290" rIns="68580" bIns="34290" rtlCol="0">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500" dirty="0"/>
              <a:t>Se define como “la fuerza que, en un determinado lugar y por unidad de superficie, ejerce la columna de aire que está encima de él”. Como el aire es atraído hacia el suelo por gravedad, los objetos soportan una presión que se ejerce en todas direcciones; cuanto más alto esté un punto sobre la superficie terrestre, tanto menor será la presión en ese punto, ya que también es menor la cantidad de aire que hay en éste. </a:t>
            </a:r>
          </a:p>
          <a:p>
            <a:pPr marL="0" indent="0">
              <a:buNone/>
            </a:pPr>
            <a:r>
              <a:rPr lang="es-MX" sz="1500" dirty="0"/>
              <a:t>La presión disminuye rápidamente con la altura; sin embargo, en la troposfera esta variación es menos significativa. Así, se denominan zonas de altas presiones cuando la presión reducida al nivel del mar es 1 013 </a:t>
            </a:r>
            <a:r>
              <a:rPr lang="es-MX" sz="1500" dirty="0" err="1"/>
              <a:t>hectopascales</a:t>
            </a:r>
            <a:r>
              <a:rPr lang="es-MX" sz="1500" dirty="0"/>
              <a:t> y zonas de bajas presiones cuando la presión es inferior a este número </a:t>
            </a:r>
          </a:p>
        </p:txBody>
      </p:sp>
    </p:spTree>
    <p:extLst>
      <p:ext uri="{BB962C8B-B14F-4D97-AF65-F5344CB8AC3E}">
        <p14:creationId xmlns:p14="http://schemas.microsoft.com/office/powerpoint/2010/main" val="301686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1.4.2. TEMPERATURA </a:t>
            </a:r>
          </a:p>
        </p:txBody>
      </p:sp>
      <p:sp>
        <p:nvSpPr>
          <p:cNvPr id="3" name="Marcador de contenido 2"/>
          <p:cNvSpPr>
            <a:spLocks noGrp="1"/>
          </p:cNvSpPr>
          <p:nvPr>
            <p:ph idx="1"/>
          </p:nvPr>
        </p:nvSpPr>
        <p:spPr>
          <a:xfrm>
            <a:off x="628650" y="2226469"/>
            <a:ext cx="6735787" cy="3263504"/>
          </a:xfrm>
        </p:spPr>
        <p:txBody>
          <a:bodyPr>
            <a:normAutofit fontScale="55000" lnSpcReduction="20000"/>
          </a:bodyPr>
          <a:lstStyle/>
          <a:p>
            <a:pPr marL="0" indent="0">
              <a:buNone/>
            </a:pPr>
            <a:r>
              <a:rPr lang="es-MX" dirty="0"/>
              <a:t>Es bien sabido que la temperatura es una de las magnitudes más utilizadas para describir el estado de la atmósfera; así, la información meteorológica que aparece en los medios de comunicación siempre hace referencia a la temperatura de las distintas zonas geográficas. Esta magnitud expresa el “contenido de energía cinética que poseen átomos o moléculas de la materia en un momento dado”. Como es bien conocido, el instrumento más empleado para medir la temperatura es el </a:t>
            </a:r>
            <a:r>
              <a:rPr lang="es-MX" b="1" dirty="0"/>
              <a:t>termómetro</a:t>
            </a:r>
            <a:r>
              <a:rPr lang="es-MX" dirty="0"/>
              <a:t>. El modelo más sencillo consiste en un tubo de vidrio graduado con un líquido en su interior, como mercurio o alcohol. Puesto que ambos líquidos se expanden más que el vidrio, cuando aumenta la temperatura el líquido asciende por el tubo y cuando disminuye se contraen y descienden por el tubo. </a:t>
            </a:r>
          </a:p>
          <a:p>
            <a:pPr marL="0" indent="0">
              <a:buNone/>
            </a:pPr>
            <a:r>
              <a:rPr lang="es-MX" dirty="0"/>
              <a:t>Las escalas de temperatura más comúnmente empleadas son la Celsius y la Fahrenheit. Las temperaturas absolutas emplean la escala Kelvin. La escala Celsius, mucho más empleada que la Fahrenheit, se utiliza para mediciones de rutina.</a:t>
            </a:r>
          </a:p>
        </p:txBody>
      </p:sp>
      <p:pic>
        <p:nvPicPr>
          <p:cNvPr id="4" name="Imagen 3"/>
          <p:cNvPicPr>
            <a:picLocks noChangeAspect="1"/>
          </p:cNvPicPr>
          <p:nvPr/>
        </p:nvPicPr>
        <p:blipFill>
          <a:blip r:embed="rId2"/>
          <a:stretch>
            <a:fillRect/>
          </a:stretch>
        </p:blipFill>
        <p:spPr>
          <a:xfrm>
            <a:off x="7828672" y="2125267"/>
            <a:ext cx="764051" cy="3052646"/>
          </a:xfrm>
          <a:prstGeom prst="rect">
            <a:avLst/>
          </a:prstGeom>
        </p:spPr>
      </p:pic>
    </p:spTree>
    <p:extLst>
      <p:ext uri="{BB962C8B-B14F-4D97-AF65-F5344CB8AC3E}">
        <p14:creationId xmlns:p14="http://schemas.microsoft.com/office/powerpoint/2010/main" val="371939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1.4.2. TEMPERATURA </a:t>
            </a:r>
          </a:p>
        </p:txBody>
      </p:sp>
      <p:sp>
        <p:nvSpPr>
          <p:cNvPr id="3" name="Marcador de contenido 2"/>
          <p:cNvSpPr>
            <a:spLocks noGrp="1"/>
          </p:cNvSpPr>
          <p:nvPr>
            <p:ph idx="1"/>
          </p:nvPr>
        </p:nvSpPr>
        <p:spPr>
          <a:xfrm>
            <a:off x="628651" y="1574831"/>
            <a:ext cx="8244546" cy="962501"/>
          </a:xfrm>
        </p:spPr>
        <p:txBody>
          <a:bodyPr>
            <a:noAutofit/>
          </a:bodyPr>
          <a:lstStyle/>
          <a:p>
            <a:pPr marL="0" indent="0">
              <a:buNone/>
            </a:pPr>
            <a:r>
              <a:rPr lang="es-MX" sz="1800" dirty="0"/>
              <a:t>Los cambios meteorológicos en el planeta Tierra a lo largo del año, especialmente de la temperatura, pueden ser muy significativos: en las zonas de latitudes medias se pueden distinguir cuatros periodos que afectan especialmente a los organismos y se denominan estaciones del año (primavera, verano, otoño e invierno). </a:t>
            </a:r>
          </a:p>
        </p:txBody>
      </p:sp>
      <p:pic>
        <p:nvPicPr>
          <p:cNvPr id="5" name="Imagen 4"/>
          <p:cNvPicPr>
            <a:picLocks noChangeAspect="1"/>
          </p:cNvPicPr>
          <p:nvPr/>
        </p:nvPicPr>
        <p:blipFill>
          <a:blip r:embed="rId2"/>
          <a:stretch>
            <a:fillRect/>
          </a:stretch>
        </p:blipFill>
        <p:spPr>
          <a:xfrm>
            <a:off x="4750924" y="2906954"/>
            <a:ext cx="4122273" cy="2700578"/>
          </a:xfrm>
          <a:prstGeom prst="rect">
            <a:avLst/>
          </a:prstGeom>
        </p:spPr>
      </p:pic>
      <p:sp>
        <p:nvSpPr>
          <p:cNvPr id="6" name="Rectángulo 5"/>
          <p:cNvSpPr/>
          <p:nvPr/>
        </p:nvSpPr>
        <p:spPr>
          <a:xfrm>
            <a:off x="628650" y="2873173"/>
            <a:ext cx="3943350" cy="2862322"/>
          </a:xfrm>
          <a:prstGeom prst="rect">
            <a:avLst/>
          </a:prstGeom>
        </p:spPr>
        <p:txBody>
          <a:bodyPr wrap="square">
            <a:spAutoFit/>
          </a:bodyPr>
          <a:lstStyle/>
          <a:p>
            <a:pPr algn="just"/>
            <a:r>
              <a:rPr lang="es-MX" sz="1500" dirty="0"/>
              <a:t>En primavera ocurre un ascenso de la temperatura, los días y las noches duran lo mismo y los árboles tienen hojas. El verano es el trimestre con mayor temperatura, los días son más largos y las noches más cortas, y se ven plantas con hojas amarillas. El otoño ocurre con descenso de temperatura, los días son igual de largos que las noches y los árboles comienzan a perder sus hojas. El invierno es el trimestre con menor temperatura, los días son cortos y las noches más largas y muchos árboles han perdido sus hojas. </a:t>
            </a:r>
          </a:p>
        </p:txBody>
      </p:sp>
      <p:sp>
        <p:nvSpPr>
          <p:cNvPr id="7" name="Rectángulo 6"/>
          <p:cNvSpPr/>
          <p:nvPr/>
        </p:nvSpPr>
        <p:spPr>
          <a:xfrm>
            <a:off x="4572000" y="5607532"/>
            <a:ext cx="4572000" cy="265457"/>
          </a:xfrm>
          <a:prstGeom prst="rect">
            <a:avLst/>
          </a:prstGeom>
        </p:spPr>
        <p:txBody>
          <a:bodyPr>
            <a:spAutoFit/>
          </a:bodyPr>
          <a:lstStyle/>
          <a:p>
            <a:pPr algn="ctr"/>
            <a:r>
              <a:rPr lang="es-MX" sz="1125" dirty="0">
                <a:solidFill>
                  <a:srgbClr val="000000"/>
                </a:solidFill>
              </a:rPr>
              <a:t>Figura 4.9 Giro anual de la Tierra sobre el Sol, que genera cuatro estaciones </a:t>
            </a:r>
            <a:endParaRPr lang="es-MX" sz="1125" dirty="0"/>
          </a:p>
        </p:txBody>
      </p:sp>
    </p:spTree>
    <p:extLst>
      <p:ext uri="{BB962C8B-B14F-4D97-AF65-F5344CB8AC3E}">
        <p14:creationId xmlns:p14="http://schemas.microsoft.com/office/powerpoint/2010/main" val="371939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1.4.3. AGUA EN LA ATMÓSFERA </a:t>
            </a:r>
          </a:p>
        </p:txBody>
      </p:sp>
      <p:sp>
        <p:nvSpPr>
          <p:cNvPr id="3" name="Marcador de contenido 2"/>
          <p:cNvSpPr>
            <a:spLocks noGrp="1"/>
          </p:cNvSpPr>
          <p:nvPr>
            <p:ph idx="1"/>
          </p:nvPr>
        </p:nvSpPr>
        <p:spPr>
          <a:xfrm>
            <a:off x="628650" y="1583889"/>
            <a:ext cx="7886700" cy="4351338"/>
          </a:xfrm>
        </p:spPr>
        <p:txBody>
          <a:bodyPr>
            <a:noAutofit/>
          </a:bodyPr>
          <a:lstStyle/>
          <a:p>
            <a:pPr marL="0" indent="0">
              <a:buNone/>
            </a:pPr>
            <a:r>
              <a:rPr lang="es-MX" sz="1800" b="1" dirty="0"/>
              <a:t>Humedad</a:t>
            </a:r>
            <a:r>
              <a:rPr lang="es-MX" sz="1800" dirty="0"/>
              <a:t>: Es la “cantidad de vapor de agua que contiene el aire”. Esta cantidad no es constante, sino que depende de diversos factores, como la lluvia reciente, la cercanía al mar, la presencia de vegetación vecina, etc.</a:t>
            </a:r>
          </a:p>
          <a:p>
            <a:pPr marL="0" indent="0">
              <a:buNone/>
            </a:pPr>
            <a:r>
              <a:rPr lang="es-MX" sz="1800" b="1" dirty="0"/>
              <a:t>Nubes</a:t>
            </a:r>
            <a:r>
              <a:rPr lang="es-MX" sz="1800" dirty="0"/>
              <a:t>: Una nube es una “masa visible formada por los estados sólido y líquido del agua que están suspendidos en el aire atmosférico”. La presencia del agua en los tres estados de agregación, sólido, líquido y gaseoso, se debe a que las condiciones físicas necesarias (temperatura y presión) para que se verifiquen dichos cambios de estado se dan normalmente en la atmósfera.</a:t>
            </a:r>
          </a:p>
          <a:p>
            <a:r>
              <a:rPr lang="es-MX" sz="1800" dirty="0"/>
              <a:t>Nubes bajas. Están conformadas por gotitas de agua y aparecen entre los 200 y los 2 500 m de altura; reciben la denominación de estratocúmulos y estratos.</a:t>
            </a:r>
          </a:p>
          <a:p>
            <a:r>
              <a:rPr lang="es-MX" sz="1800" dirty="0"/>
              <a:t>Nubes medias. Constituidas por vapor o gotitas de agua que no exceden de 0.2 mm de diámetro. Aparecen entre los 2 500 y los 7 000 m de altura. Se denominan altocúmulos, altoestratos y nimbostratos.</a:t>
            </a:r>
          </a:p>
          <a:p>
            <a:r>
              <a:rPr lang="es-MX" sz="1800" dirty="0"/>
              <a:t>Nubes altas. Compuestas por pequeños cristales de hielo cuya temperatura está comprendida entre –51 y –40ºC, aparecen entre los 7 000 y los 18 000 m de altura. Se denominan cirros, cirrocúmulos y cirrostratos.</a:t>
            </a:r>
          </a:p>
        </p:txBody>
      </p:sp>
    </p:spTree>
    <p:extLst>
      <p:ext uri="{BB962C8B-B14F-4D97-AF65-F5344CB8AC3E}">
        <p14:creationId xmlns:p14="http://schemas.microsoft.com/office/powerpoint/2010/main" val="35823388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3532</Words>
  <Application>Microsoft Office PowerPoint</Application>
  <PresentationFormat>Presentación en pantalla (4:3)</PresentationFormat>
  <Paragraphs>75</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CAPÍTULO 4   METEOROLOGÍA </vt:lpstr>
      <vt:lpstr>1.1 INTRODUCCIÓN A LA METEOROLOGÍA </vt:lpstr>
      <vt:lpstr>1.2. COMPOSICIÓN Y ESTRUCTURA DE LA ATMÓSFERA </vt:lpstr>
      <vt:lpstr>La atmósfera se puede dividir en las siguientes partes en función de las variaciones de temperatura con la altura de un lugar a otro: </vt:lpstr>
      <vt:lpstr>1.3. RADIACIÓN SOLAR </vt:lpstr>
      <vt:lpstr>1.4. VARIABLES METEOROLÓGICAS </vt:lpstr>
      <vt:lpstr>1.4.2. TEMPERATURA </vt:lpstr>
      <vt:lpstr>1.4.2. TEMPERATURA </vt:lpstr>
      <vt:lpstr>1.4.3. AGUA EN LA ATMÓSFERA </vt:lpstr>
      <vt:lpstr>1.4.3. AGUA EN LA ATMÓSFERA </vt:lpstr>
      <vt:lpstr>1.4.4. SEQUÍA </vt:lpstr>
      <vt:lpstr>1.5. MOVIMIENTOS DEL AIRE </vt:lpstr>
      <vt:lpstr>1.5.2. MOVIMIENTOS HORIZONTALES </vt:lpstr>
      <vt:lpstr>1.5.2. MOVIMIENTOS HORIZONTALES </vt:lpstr>
      <vt:lpstr>1.5.3. FRENTES </vt:lpstr>
      <vt:lpstr>1.5.4. CIRCULACIONES </vt:lpstr>
      <vt:lpstr>1.5.4. CIRCULACIONES </vt:lpstr>
      <vt:lpstr>1.5.5. MOVIMIENTOS VIOLENTOS </vt:lpstr>
      <vt:lpstr>1.5.5. MOVIMIENTOS VIOLENTOS </vt:lpstr>
      <vt:lpstr>1.6. CLIMATOLOGÍA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Yair</dc:creator>
  <cp:lastModifiedBy>hvela</cp:lastModifiedBy>
  <cp:revision>27</cp:revision>
  <dcterms:created xsi:type="dcterms:W3CDTF">2016-10-09T00:32:43Z</dcterms:created>
  <dcterms:modified xsi:type="dcterms:W3CDTF">2017-03-30T16:23:56Z</dcterms:modified>
</cp:coreProperties>
</file>