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59" r:id="rId6"/>
    <p:sldId id="260" r:id="rId7"/>
    <p:sldId id="277" r:id="rId8"/>
    <p:sldId id="278" r:id="rId9"/>
    <p:sldId id="261" r:id="rId10"/>
    <p:sldId id="262" r:id="rId11"/>
    <p:sldId id="267" r:id="rId12"/>
    <p:sldId id="268" r:id="rId13"/>
    <p:sldId id="269" r:id="rId14"/>
    <p:sldId id="270" r:id="rId15"/>
    <p:sldId id="271" r:id="rId16"/>
    <p:sldId id="272" r:id="rId17"/>
    <p:sldId id="273" r:id="rId18"/>
    <p:sldId id="274" r:id="rId19"/>
    <p:sldId id="275" r:id="rId20"/>
    <p:sldId id="27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67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AC50EE80-3780-4066-9A93-18DA044209C0}"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45B5AD-700D-49C7-9B71-AD920A65B46E}" type="slidenum">
              <a:rPr lang="es-MX" smtClean="0"/>
              <a:t>‹Nº›</a:t>
            </a:fld>
            <a:endParaRPr lang="es-MX"/>
          </a:p>
        </p:txBody>
      </p:sp>
    </p:spTree>
    <p:extLst>
      <p:ext uri="{BB962C8B-B14F-4D97-AF65-F5344CB8AC3E}">
        <p14:creationId xmlns:p14="http://schemas.microsoft.com/office/powerpoint/2010/main" val="3765870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C50EE80-3780-4066-9A93-18DA044209C0}"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45B5AD-700D-49C7-9B71-AD920A65B46E}" type="slidenum">
              <a:rPr lang="es-MX" smtClean="0"/>
              <a:t>‹Nº›</a:t>
            </a:fld>
            <a:endParaRPr lang="es-MX"/>
          </a:p>
        </p:txBody>
      </p:sp>
    </p:spTree>
    <p:extLst>
      <p:ext uri="{BB962C8B-B14F-4D97-AF65-F5344CB8AC3E}">
        <p14:creationId xmlns:p14="http://schemas.microsoft.com/office/powerpoint/2010/main" val="332291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C50EE80-3780-4066-9A93-18DA044209C0}"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45B5AD-700D-49C7-9B71-AD920A65B46E}" type="slidenum">
              <a:rPr lang="es-MX" smtClean="0"/>
              <a:t>‹Nº›</a:t>
            </a:fld>
            <a:endParaRPr lang="es-MX"/>
          </a:p>
        </p:txBody>
      </p:sp>
    </p:spTree>
    <p:extLst>
      <p:ext uri="{BB962C8B-B14F-4D97-AF65-F5344CB8AC3E}">
        <p14:creationId xmlns:p14="http://schemas.microsoft.com/office/powerpoint/2010/main" val="1830710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C50EE80-3780-4066-9A93-18DA044209C0}"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45B5AD-700D-49C7-9B71-AD920A65B46E}" type="slidenum">
              <a:rPr lang="es-MX" smtClean="0"/>
              <a:t>‹Nº›</a:t>
            </a:fld>
            <a:endParaRPr lang="es-MX"/>
          </a:p>
        </p:txBody>
      </p:sp>
    </p:spTree>
    <p:extLst>
      <p:ext uri="{BB962C8B-B14F-4D97-AF65-F5344CB8AC3E}">
        <p14:creationId xmlns:p14="http://schemas.microsoft.com/office/powerpoint/2010/main" val="6502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AC50EE80-3780-4066-9A93-18DA044209C0}"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45B5AD-700D-49C7-9B71-AD920A65B46E}" type="slidenum">
              <a:rPr lang="es-MX" smtClean="0"/>
              <a:t>‹Nº›</a:t>
            </a:fld>
            <a:endParaRPr lang="es-MX"/>
          </a:p>
        </p:txBody>
      </p:sp>
    </p:spTree>
    <p:extLst>
      <p:ext uri="{BB962C8B-B14F-4D97-AF65-F5344CB8AC3E}">
        <p14:creationId xmlns:p14="http://schemas.microsoft.com/office/powerpoint/2010/main" val="191596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C50EE80-3780-4066-9A93-18DA044209C0}"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545B5AD-700D-49C7-9B71-AD920A65B46E}" type="slidenum">
              <a:rPr lang="es-MX" smtClean="0"/>
              <a:t>‹Nº›</a:t>
            </a:fld>
            <a:endParaRPr lang="es-MX"/>
          </a:p>
        </p:txBody>
      </p:sp>
    </p:spTree>
    <p:extLst>
      <p:ext uri="{BB962C8B-B14F-4D97-AF65-F5344CB8AC3E}">
        <p14:creationId xmlns:p14="http://schemas.microsoft.com/office/powerpoint/2010/main" val="2173818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C50EE80-3780-4066-9A93-18DA044209C0}" type="datetimeFigureOut">
              <a:rPr lang="es-MX" smtClean="0"/>
              <a:t>30/03/2017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545B5AD-700D-49C7-9B71-AD920A65B46E}" type="slidenum">
              <a:rPr lang="es-MX" smtClean="0"/>
              <a:t>‹Nº›</a:t>
            </a:fld>
            <a:endParaRPr lang="es-MX"/>
          </a:p>
        </p:txBody>
      </p:sp>
    </p:spTree>
    <p:extLst>
      <p:ext uri="{BB962C8B-B14F-4D97-AF65-F5344CB8AC3E}">
        <p14:creationId xmlns:p14="http://schemas.microsoft.com/office/powerpoint/2010/main" val="4071425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C50EE80-3780-4066-9A93-18DA044209C0}" type="datetimeFigureOut">
              <a:rPr lang="es-MX" smtClean="0"/>
              <a:t>30/03/2017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545B5AD-700D-49C7-9B71-AD920A65B46E}" type="slidenum">
              <a:rPr lang="es-MX" smtClean="0"/>
              <a:t>‹Nº›</a:t>
            </a:fld>
            <a:endParaRPr lang="es-MX"/>
          </a:p>
        </p:txBody>
      </p:sp>
    </p:spTree>
    <p:extLst>
      <p:ext uri="{BB962C8B-B14F-4D97-AF65-F5344CB8AC3E}">
        <p14:creationId xmlns:p14="http://schemas.microsoft.com/office/powerpoint/2010/main" val="866661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0EE80-3780-4066-9A93-18DA044209C0}" type="datetimeFigureOut">
              <a:rPr lang="es-MX" smtClean="0"/>
              <a:t>30/03/2017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545B5AD-700D-49C7-9B71-AD920A65B46E}" type="slidenum">
              <a:rPr lang="es-MX" smtClean="0"/>
              <a:t>‹Nº›</a:t>
            </a:fld>
            <a:endParaRPr lang="es-MX"/>
          </a:p>
        </p:txBody>
      </p:sp>
    </p:spTree>
    <p:extLst>
      <p:ext uri="{BB962C8B-B14F-4D97-AF65-F5344CB8AC3E}">
        <p14:creationId xmlns:p14="http://schemas.microsoft.com/office/powerpoint/2010/main" val="1470847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AC50EE80-3780-4066-9A93-18DA044209C0}"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545B5AD-700D-49C7-9B71-AD920A65B46E}" type="slidenum">
              <a:rPr lang="es-MX" smtClean="0"/>
              <a:t>‹Nº›</a:t>
            </a:fld>
            <a:endParaRPr lang="es-MX"/>
          </a:p>
        </p:txBody>
      </p:sp>
    </p:spTree>
    <p:extLst>
      <p:ext uri="{BB962C8B-B14F-4D97-AF65-F5344CB8AC3E}">
        <p14:creationId xmlns:p14="http://schemas.microsoft.com/office/powerpoint/2010/main" val="312101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AC50EE80-3780-4066-9A93-18DA044209C0}"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545B5AD-700D-49C7-9B71-AD920A65B46E}" type="slidenum">
              <a:rPr lang="es-MX" smtClean="0"/>
              <a:t>‹Nº›</a:t>
            </a:fld>
            <a:endParaRPr lang="es-MX"/>
          </a:p>
        </p:txBody>
      </p:sp>
    </p:spTree>
    <p:extLst>
      <p:ext uri="{BB962C8B-B14F-4D97-AF65-F5344CB8AC3E}">
        <p14:creationId xmlns:p14="http://schemas.microsoft.com/office/powerpoint/2010/main" val="1331709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0EE80-3780-4066-9A93-18DA044209C0}" type="datetimeFigureOut">
              <a:rPr lang="es-MX" smtClean="0"/>
              <a:t>30/03/2017</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45B5AD-700D-49C7-9B71-AD920A65B46E}" type="slidenum">
              <a:rPr lang="es-MX" smtClean="0"/>
              <a:t>‹Nº›</a:t>
            </a:fld>
            <a:endParaRPr lang="es-MX"/>
          </a:p>
        </p:txBody>
      </p:sp>
    </p:spTree>
    <p:extLst>
      <p:ext uri="{BB962C8B-B14F-4D97-AF65-F5344CB8AC3E}">
        <p14:creationId xmlns:p14="http://schemas.microsoft.com/office/powerpoint/2010/main" val="300739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br>
              <a:rPr lang="es-MX" sz="8000" dirty="0"/>
            </a:br>
            <a:r>
              <a:rPr lang="es-MX" sz="3200" dirty="0">
                <a:latin typeface="+mn-lt"/>
              </a:rPr>
              <a:t> </a:t>
            </a:r>
            <a:r>
              <a:rPr lang="es-MX" sz="3600" dirty="0">
                <a:latin typeface="+mn-lt"/>
              </a:rPr>
              <a:t>CAPÍTULO 5</a:t>
            </a:r>
            <a:br>
              <a:rPr lang="es-MX" sz="3600" dirty="0">
                <a:latin typeface="+mn-lt"/>
              </a:rPr>
            </a:br>
            <a:br>
              <a:rPr lang="es-MX" sz="3600" dirty="0">
                <a:latin typeface="+mn-lt"/>
              </a:rPr>
            </a:br>
            <a:r>
              <a:rPr lang="es-MX" sz="3600" dirty="0">
                <a:latin typeface="+mn-lt"/>
              </a:rPr>
              <a:t> HIDRÁULICA </a:t>
            </a:r>
            <a:endParaRPr lang="es-MX" sz="3200" dirty="0">
              <a:latin typeface="+mn-lt"/>
            </a:endParaRPr>
          </a:p>
        </p:txBody>
      </p:sp>
    </p:spTree>
    <p:extLst>
      <p:ext uri="{BB962C8B-B14F-4D97-AF65-F5344CB8AC3E}">
        <p14:creationId xmlns:p14="http://schemas.microsoft.com/office/powerpoint/2010/main" val="2765031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p:cNvSpPr>
                <a:spLocks noGrp="1"/>
              </p:cNvSpPr>
              <p:nvPr>
                <p:ph idx="1"/>
              </p:nvPr>
            </p:nvSpPr>
            <p:spPr>
              <a:xfrm>
                <a:off x="628650" y="1262935"/>
                <a:ext cx="7886700" cy="4385255"/>
              </a:xfrm>
            </p:spPr>
            <p:txBody>
              <a:bodyPr>
                <a:normAutofit/>
              </a:bodyPr>
              <a:lstStyle/>
              <a:p>
                <a:pPr marL="0" indent="0" algn="just">
                  <a:buNone/>
                </a:pPr>
                <a:r>
                  <a:rPr lang="es-MX" sz="1500" b="1" dirty="0"/>
                  <a:t>Los canales </a:t>
                </a:r>
                <a:r>
                  <a:rPr lang="es-MX" sz="1500" dirty="0"/>
                  <a:t>son conductos que transportan agua sujetos a la presión atmosférica con sección abierta o cerrada. La sección transversal de un canal puede ser trapezoidal, rectangular, triangular, circular o parabólica. Para calcular el flujo en un canal trapezoidal deben conocerse previamente los parámetros geométricos de su sección transversal, los cuales se definen por la propia geometría de esta sección y la profundidad del flujo. </a:t>
                </a:r>
              </a:p>
              <a:p>
                <a:pPr marL="0" indent="0" algn="just">
                  <a:buNone/>
                </a:pPr>
                <a:r>
                  <a:rPr lang="es-MX" sz="1500" dirty="0"/>
                  <a:t>La ecuación de la velocidad media (</a:t>
                </a:r>
                <a:r>
                  <a:rPr lang="es-MX" sz="1500" i="1" dirty="0" err="1"/>
                  <a:t>vm</a:t>
                </a:r>
                <a:r>
                  <a:rPr lang="es-MX" sz="1500" i="1" dirty="0"/>
                  <a:t> </a:t>
                </a:r>
                <a:r>
                  <a:rPr lang="es-MX" sz="1500" dirty="0"/>
                  <a:t>= </a:t>
                </a:r>
                <a:r>
                  <a:rPr lang="es-MX" sz="1500" i="1" dirty="0"/>
                  <a:t>RH </a:t>
                </a:r>
                <a:r>
                  <a:rPr lang="es-MX" sz="1500" dirty="0"/>
                  <a:t>∙ </a:t>
                </a:r>
                <a:r>
                  <a:rPr lang="es-MX" sz="1500" i="1" dirty="0"/>
                  <a:t>S</a:t>
                </a:r>
                <a:r>
                  <a:rPr lang="es-MX" sz="1500" dirty="0"/>
                  <a:t>, donde </a:t>
                </a:r>
                <a:r>
                  <a:rPr lang="es-MX" sz="1500" i="1" dirty="0"/>
                  <a:t>RH </a:t>
                </a:r>
                <a:r>
                  <a:rPr lang="es-MX" sz="1500" dirty="0"/>
                  <a:t>es el radio hidráulico y </a:t>
                </a:r>
                <a:r>
                  <a:rPr lang="es-MX" sz="1500" i="1" dirty="0"/>
                  <a:t>S </a:t>
                </a:r>
                <a:r>
                  <a:rPr lang="es-MX" sz="1500" dirty="0"/>
                  <a:t>es la pendiente longitudinal del canal) es la ecuación general de resistencia que relaciona la velocidad media del flujo, y por tanto el caudal, con la pendiente y con la pérdida de carga hidráulica. La ecuación de </a:t>
                </a:r>
                <a:r>
                  <a:rPr lang="es-MX" sz="1500" dirty="0" err="1"/>
                  <a:t>Chézy</a:t>
                </a:r>
                <a:r>
                  <a:rPr lang="es-MX" sz="1500" dirty="0"/>
                  <a:t> modificada permite obtener la velocidad media de la sección de un canal, y es muy adecuada para régimen turbulento (</a:t>
                </a:r>
                <a:r>
                  <a:rPr lang="es-MX" sz="1500" i="1" dirty="0"/>
                  <a:t>v </a:t>
                </a:r>
                <a:r>
                  <a:rPr lang="es-MX" sz="1500" dirty="0"/>
                  <a:t>= 1/</a:t>
                </a:r>
                <a:r>
                  <a:rPr lang="es-MX" sz="1500" i="1" dirty="0"/>
                  <a:t>n </a:t>
                </a:r>
                <a:r>
                  <a:rPr lang="es-MX" sz="1500" dirty="0"/>
                  <a:t>∙ </a:t>
                </a:r>
                <a:r>
                  <a:rPr lang="es-MX" sz="1500" i="1" dirty="0"/>
                  <a:t>RH</a:t>
                </a:r>
                <a:r>
                  <a:rPr lang="es-MX" sz="1500" dirty="0"/>
                  <a:t>2/3 ∙ </a:t>
                </a:r>
                <a14:m>
                  <m:oMath xmlns:m="http://schemas.openxmlformats.org/officeDocument/2006/math">
                    <m:rad>
                      <m:radPr>
                        <m:degHide m:val="on"/>
                        <m:ctrlPr>
                          <a:rPr lang="es-MX" sz="1500" i="1">
                            <a:latin typeface="Cambria Math" panose="02040503050406030204" pitchFamily="18" charset="0"/>
                          </a:rPr>
                        </m:ctrlPr>
                      </m:radPr>
                      <m:deg/>
                      <m:e>
                        <m:r>
                          <a:rPr lang="es-MX" sz="1500" i="1">
                            <a:latin typeface="Cambria Math" panose="02040503050406030204" pitchFamily="18" charset="0"/>
                          </a:rPr>
                          <m:t>𝑠</m:t>
                        </m:r>
                      </m:e>
                    </m:rad>
                  </m:oMath>
                </a14:m>
                <a:r>
                  <a:rPr lang="es-MX" sz="1500" dirty="0"/>
                  <a:t> , donde </a:t>
                </a:r>
                <a:r>
                  <a:rPr lang="es-MX" sz="1500" i="1" dirty="0"/>
                  <a:t>n </a:t>
                </a:r>
                <a:r>
                  <a:rPr lang="es-MX" sz="1500" dirty="0"/>
                  <a:t>es el coeficiente de rugosidad, adimensional). La forma de los canales de riego puede ser de dos tipos: a) con un terraplén, por el lado de abajo, o con dos terraplenes, a ambos lados, o b) excavados. Ambos tipos, a su vez, pueden estar o no revestidos. La pendiente </a:t>
                </a:r>
                <a:r>
                  <a:rPr lang="es-MX" sz="1500" i="1" dirty="0"/>
                  <a:t>S</a:t>
                </a:r>
                <a:r>
                  <a:rPr lang="es-MX" sz="1500" dirty="0"/>
                  <a:t>, o gradiente hidráulico, varía respecto de las condiciones topográficas (características del terreno) y geológicas. La fórmula más utilizada en la técnica para el flujo uniforme es la ecuación de </a:t>
                </a:r>
                <a:r>
                  <a:rPr lang="es-MX" sz="1500" dirty="0" err="1"/>
                  <a:t>Chézy</a:t>
                </a:r>
                <a:r>
                  <a:rPr lang="es-MX" sz="1500" dirty="0"/>
                  <a:t> con el coeficiente de rugosidad. Las variables hidráulicas a considerar son: a) el radio hidráulico (</a:t>
                </a:r>
                <a:r>
                  <a:rPr lang="es-MX" sz="1500" i="1" dirty="0"/>
                  <a:t>RH</a:t>
                </a:r>
                <a:r>
                  <a:rPr lang="es-MX" sz="1500" dirty="0"/>
                  <a:t>), b) la pendiente </a:t>
                </a:r>
                <a:r>
                  <a:rPr lang="es-MX" sz="1500" i="1" dirty="0"/>
                  <a:t>S </a:t>
                </a:r>
                <a:r>
                  <a:rPr lang="es-MX" sz="1500" dirty="0"/>
                  <a:t>del canal, c) el coeficiente de rugosidad de paredes de canales excavados, d) la velocidad media (</a:t>
                </a:r>
                <a:r>
                  <a:rPr lang="es-MX" sz="1500" i="1" dirty="0" err="1"/>
                  <a:t>vm</a:t>
                </a:r>
                <a:r>
                  <a:rPr lang="es-MX" sz="1500" dirty="0"/>
                  <a:t>), e) el caudal de descarga (</a:t>
                </a:r>
                <a:r>
                  <a:rPr lang="es-MX" sz="1500" i="1" dirty="0"/>
                  <a:t>Q</a:t>
                </a:r>
                <a:r>
                  <a:rPr lang="es-MX" sz="1500" dirty="0"/>
                  <a:t>) de un canal en flujo uniforme calculado mediante la ecuación </a:t>
                </a:r>
                <a:r>
                  <a:rPr lang="es-MX" sz="1500" i="1" dirty="0"/>
                  <a:t>S </a:t>
                </a:r>
                <a:r>
                  <a:rPr lang="es-MX" sz="1500" dirty="0"/>
                  <a:t>= </a:t>
                </a:r>
                <a:r>
                  <a:rPr lang="es-MX" sz="1500" i="1" dirty="0"/>
                  <a:t>f </a:t>
                </a:r>
                <a:r>
                  <a:rPr lang="es-MX" sz="1500" dirty="0"/>
                  <a:t>5/3 / 3 340 </a:t>
                </a:r>
                <a:r>
                  <a:rPr lang="es-MX" sz="1500" i="1" dirty="0"/>
                  <a:t>Q</a:t>
                </a:r>
                <a:r>
                  <a:rPr lang="es-MX" sz="1500" dirty="0"/>
                  <a:t>1/6, donde </a:t>
                </a:r>
                <a:r>
                  <a:rPr lang="es-MX" sz="1500" i="1" dirty="0"/>
                  <a:t>f </a:t>
                </a:r>
                <a:r>
                  <a:rPr lang="es-MX" sz="1500" dirty="0"/>
                  <a:t>es un factor de limo que para todos los propósitos prácticos varía entre 0.6 y 1.2. </a:t>
                </a:r>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xfrm>
                <a:off x="628650" y="1262935"/>
                <a:ext cx="7886700" cy="4385255"/>
              </a:xfrm>
              <a:blipFill>
                <a:blip r:embed="rId2"/>
                <a:stretch>
                  <a:fillRect l="-309" t="-694" r="-309"/>
                </a:stretch>
              </a:blipFill>
            </p:spPr>
            <p:txBody>
              <a:bodyPr/>
              <a:lstStyle/>
              <a:p>
                <a:r>
                  <a:rPr lang="es-MX">
                    <a:noFill/>
                  </a:rPr>
                  <a:t> </a:t>
                </a:r>
              </a:p>
            </p:txBody>
          </p:sp>
        </mc:Fallback>
      </mc:AlternateContent>
    </p:spTree>
    <p:extLst>
      <p:ext uri="{BB962C8B-B14F-4D97-AF65-F5344CB8AC3E}">
        <p14:creationId xmlns:p14="http://schemas.microsoft.com/office/powerpoint/2010/main" val="2297321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243616"/>
            <a:ext cx="7886700" cy="4246356"/>
          </a:xfrm>
        </p:spPr>
        <p:txBody>
          <a:bodyPr>
            <a:normAutofit fontScale="92500" lnSpcReduction="10000"/>
          </a:bodyPr>
          <a:lstStyle/>
          <a:p>
            <a:pPr marL="0" indent="0" algn="just">
              <a:buNone/>
            </a:pPr>
            <a:r>
              <a:rPr lang="es-MX" sz="1500" b="1" dirty="0"/>
              <a:t>Las balsas </a:t>
            </a:r>
            <a:r>
              <a:rPr lang="es-MX" sz="1500" dirty="0"/>
              <a:t>son estructuras artificiales destinadas al almacenamiento de agua situada fuera de un cauce y delimitada, total o parcialmente, por un dique de contención. Una presa es un embalse pequeño, en tanto un embalse es un almacenamiento de agua que se provoca por una obstrucción del lecho de un río o arroyo que cierra parcial o totalmente su cauce. Según su constitución, las balsas pueden ser con superficie de arcilla o balsas con superficies basadas en láminas plásticas. Las etapas previas para la construcción de una balsa impermeabilizada son: </a:t>
            </a:r>
          </a:p>
          <a:p>
            <a:pPr marL="0" indent="0" algn="just">
              <a:buNone/>
            </a:pPr>
            <a:r>
              <a:rPr lang="es-MX" sz="1500" dirty="0"/>
              <a:t>a) características del lugar de emplazamiento cercano a la fuente del agua y consumo de ella; </a:t>
            </a:r>
          </a:p>
          <a:p>
            <a:pPr marL="0" indent="0" algn="just">
              <a:buNone/>
            </a:pPr>
            <a:r>
              <a:rPr lang="es-MX" sz="1500" dirty="0"/>
              <a:t>b) conocimiento de la geología, hidrología y consumo del agua; </a:t>
            </a:r>
          </a:p>
          <a:p>
            <a:pPr marL="0" indent="0" algn="just">
              <a:buNone/>
            </a:pPr>
            <a:r>
              <a:rPr lang="es-MX" sz="1500" dirty="0"/>
              <a:t>c) demandas de agua del sector agrícola y no agrícola. </a:t>
            </a:r>
          </a:p>
          <a:p>
            <a:pPr marL="0" indent="0" algn="just">
              <a:buNone/>
            </a:pPr>
            <a:r>
              <a:rPr lang="es-MX" sz="1500" dirty="0"/>
              <a:t>Las formas más comunes en planta de las balsas son: a) rectangular, la más aplicada sobre terreno llano; b) circular, que se suele emplear en balsas de gran volumen; c) irregular, que se suele realizar en lugares elevados, de forma que se sigan las curvas del nivel del terreno. Los componentes de las balsas de riego impermeabilizadas son: a) vaso, que define la cavidad donde se almacena el agua; b) pantalla de impermeabilización del vaso; c) taludes interiores y exteriores, cuyas pendientes serán igual o mayor a 1.5 y de características mecánicas adecuadas; d) cresta de seguridad, que es la distancia entre el nivel del agua y el pasillo superior; e) elementos funcionales (entrada del agua, aliviadero o vertedor, toma y desagüe del fondo). Para la construcción de balsas se requiere: a) preparación del terreno; b) movimientos de tierra (la excavación del vaso y la formación de terraplenes que constituyen los taludes); c) compactación (poniendo capas de tierra entre 0.5 y 1 m compactadas); d) instalación de </a:t>
            </a:r>
            <a:r>
              <a:rPr lang="es-MX" sz="1500" dirty="0" err="1"/>
              <a:t>geomembranas</a:t>
            </a:r>
            <a:r>
              <a:rPr lang="es-MX" sz="1500" dirty="0"/>
              <a:t>. </a:t>
            </a:r>
          </a:p>
        </p:txBody>
      </p:sp>
    </p:spTree>
    <p:extLst>
      <p:ext uri="{BB962C8B-B14F-4D97-AF65-F5344CB8AC3E}">
        <p14:creationId xmlns:p14="http://schemas.microsoft.com/office/powerpoint/2010/main" val="2230002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214639"/>
            <a:ext cx="7886700" cy="4275334"/>
          </a:xfrm>
        </p:spPr>
        <p:txBody>
          <a:bodyPr>
            <a:normAutofit fontScale="92500" lnSpcReduction="10000"/>
          </a:bodyPr>
          <a:lstStyle/>
          <a:p>
            <a:pPr marL="0" indent="0" algn="just">
              <a:buNone/>
            </a:pPr>
            <a:r>
              <a:rPr lang="es-MX" sz="1500" dirty="0"/>
              <a:t>Las formas más comunes en planta de las balsas son: </a:t>
            </a:r>
          </a:p>
          <a:p>
            <a:pPr marL="0" indent="0" algn="just">
              <a:buNone/>
            </a:pPr>
            <a:endParaRPr lang="es-MX" sz="1500" dirty="0"/>
          </a:p>
          <a:p>
            <a:pPr marL="342900" indent="-342900" algn="just">
              <a:buAutoNum type="alphaLcParenR"/>
            </a:pPr>
            <a:r>
              <a:rPr lang="es-MX" sz="1500" dirty="0"/>
              <a:t>rectangular, la más aplicada sobre terreno llano; </a:t>
            </a:r>
          </a:p>
          <a:p>
            <a:pPr marL="342900" indent="-342900" algn="just">
              <a:buAutoNum type="alphaLcParenR"/>
            </a:pPr>
            <a:r>
              <a:rPr lang="es-MX" sz="1500" dirty="0"/>
              <a:t>circular, que se suele emplear en balsas de gran volumen; </a:t>
            </a:r>
          </a:p>
          <a:p>
            <a:pPr marL="342900" indent="-342900" algn="just">
              <a:buAutoNum type="alphaLcParenR"/>
            </a:pPr>
            <a:r>
              <a:rPr lang="es-MX" sz="1500" dirty="0"/>
              <a:t>irregular, que se suele realizar en lugares elevados, de forma que se sigan las curvas del nivel del terreno. </a:t>
            </a:r>
          </a:p>
          <a:p>
            <a:pPr marL="0" indent="0" algn="just">
              <a:buNone/>
            </a:pPr>
            <a:endParaRPr lang="es-MX" sz="1500" dirty="0"/>
          </a:p>
          <a:p>
            <a:pPr marL="0" indent="0" algn="just">
              <a:buNone/>
            </a:pPr>
            <a:r>
              <a:rPr lang="es-MX" sz="1500" dirty="0"/>
              <a:t>Los componentes de las balsas de riego impermeabilizadas son: </a:t>
            </a:r>
          </a:p>
          <a:p>
            <a:pPr marL="0" indent="0" algn="just">
              <a:buNone/>
            </a:pPr>
            <a:endParaRPr lang="es-MX" sz="1500" dirty="0"/>
          </a:p>
          <a:p>
            <a:pPr marL="342900" indent="-342900" algn="just">
              <a:buAutoNum type="alphaLcParenR"/>
            </a:pPr>
            <a:r>
              <a:rPr lang="es-MX" sz="1500" dirty="0"/>
              <a:t>vaso, que define la cavidad donde se almacena el agua; </a:t>
            </a:r>
          </a:p>
          <a:p>
            <a:pPr marL="342900" indent="-342900" algn="just">
              <a:buAutoNum type="alphaLcParenR"/>
            </a:pPr>
            <a:r>
              <a:rPr lang="es-MX" sz="1500" dirty="0"/>
              <a:t>pantalla de impermeabilización del vaso; </a:t>
            </a:r>
          </a:p>
          <a:p>
            <a:pPr marL="342900" indent="-342900" algn="just">
              <a:buAutoNum type="alphaLcParenR"/>
            </a:pPr>
            <a:r>
              <a:rPr lang="es-MX" sz="1500" dirty="0"/>
              <a:t>taludes interiores y exteriores, cuyas pendientes serán igual o mayor a 1.5 y de características mecánicas adecuadas; </a:t>
            </a:r>
          </a:p>
          <a:p>
            <a:pPr marL="342900" indent="-342900" algn="just">
              <a:buAutoNum type="alphaLcParenR"/>
            </a:pPr>
            <a:r>
              <a:rPr lang="es-MX" sz="1500" dirty="0"/>
              <a:t>cresta de seguridad, que es la distancia entre el nivel del agua y el pasillo superior; </a:t>
            </a:r>
          </a:p>
          <a:p>
            <a:pPr marL="342900" indent="-342900" algn="just">
              <a:buAutoNum type="alphaLcParenR"/>
            </a:pPr>
            <a:r>
              <a:rPr lang="es-MX" sz="1500" dirty="0"/>
              <a:t>elementos funcionales (entrada del agua, aliviadero o vertedor, toma y desagüe del fondo).</a:t>
            </a:r>
          </a:p>
          <a:p>
            <a:pPr marL="0" indent="0">
              <a:buNone/>
            </a:pPr>
            <a:endParaRPr lang="es-MX" dirty="0"/>
          </a:p>
        </p:txBody>
      </p:sp>
    </p:spTree>
    <p:extLst>
      <p:ext uri="{BB962C8B-B14F-4D97-AF65-F5344CB8AC3E}">
        <p14:creationId xmlns:p14="http://schemas.microsoft.com/office/powerpoint/2010/main" val="3020183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224298"/>
            <a:ext cx="7886700" cy="4265675"/>
          </a:xfrm>
        </p:spPr>
        <p:txBody>
          <a:bodyPr>
            <a:normAutofit/>
          </a:bodyPr>
          <a:lstStyle/>
          <a:p>
            <a:pPr marL="0" indent="0" algn="just">
              <a:buNone/>
            </a:pPr>
            <a:r>
              <a:rPr lang="es-MX" sz="1500" dirty="0"/>
              <a:t>Para la construcción de balsas se requiere:</a:t>
            </a:r>
          </a:p>
          <a:p>
            <a:pPr marL="385763" indent="-385763" algn="just">
              <a:buAutoNum type="alphaLcParenR"/>
            </a:pPr>
            <a:r>
              <a:rPr lang="es-MX" sz="1500" dirty="0"/>
              <a:t>preparación del terreno; </a:t>
            </a:r>
          </a:p>
          <a:p>
            <a:pPr marL="385763" indent="-385763" algn="just">
              <a:buAutoNum type="alphaLcParenR"/>
            </a:pPr>
            <a:r>
              <a:rPr lang="es-MX" sz="1500" dirty="0"/>
              <a:t>movimientos de tierra (la excavación del vaso y la formación de terraplenes que constituyen los taludes); </a:t>
            </a:r>
          </a:p>
          <a:p>
            <a:pPr marL="385763" indent="-385763" algn="just">
              <a:buAutoNum type="alphaLcParenR"/>
            </a:pPr>
            <a:r>
              <a:rPr lang="es-MX" sz="1500" dirty="0"/>
              <a:t>compactación (poniendo capas de tierra entre 0.5 y 1 m compactadas); </a:t>
            </a:r>
          </a:p>
          <a:p>
            <a:pPr marL="385763" indent="-385763" algn="just">
              <a:buAutoNum type="alphaLcParenR"/>
            </a:pPr>
            <a:r>
              <a:rPr lang="es-MX" sz="1500" dirty="0"/>
              <a:t>instalación de </a:t>
            </a:r>
            <a:r>
              <a:rPr lang="es-MX" sz="1500" dirty="0" err="1"/>
              <a:t>geomembranas</a:t>
            </a:r>
            <a:r>
              <a:rPr lang="es-MX" sz="1500" dirty="0"/>
              <a:t>. </a:t>
            </a:r>
          </a:p>
          <a:p>
            <a:pPr marL="0" indent="0" algn="just">
              <a:buNone/>
            </a:pPr>
            <a:endParaRPr lang="es-MX" sz="1500" dirty="0"/>
          </a:p>
          <a:p>
            <a:pPr marL="0" indent="0" algn="just">
              <a:buNone/>
            </a:pPr>
            <a:r>
              <a:rPr lang="es-MX" sz="1500" b="1" dirty="0"/>
              <a:t>Las bombas hidráulicas</a:t>
            </a:r>
            <a:r>
              <a:rPr lang="es-MX" sz="1500" dirty="0"/>
              <a:t> se utilizan en actividades agrícolas o industriales y en edificaciones en altura. Las bombas más utilizadas son las bombas centrífugas, compuestas por un impulsor con álabes (rodete o rotor) que transmite al líquido la energía necesaria para obtener una presión determinada para generar la fuerza centrífuga y producir el efecto de impulsión. El giro lo produce un motor eléctrico que, junto con la bomba, componen el equipo motobomba. Hay gran variedad de bombas según su forma de construcción. </a:t>
            </a:r>
          </a:p>
        </p:txBody>
      </p:sp>
    </p:spTree>
    <p:extLst>
      <p:ext uri="{BB962C8B-B14F-4D97-AF65-F5344CB8AC3E}">
        <p14:creationId xmlns:p14="http://schemas.microsoft.com/office/powerpoint/2010/main" val="504992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253276"/>
            <a:ext cx="7886700" cy="4236697"/>
          </a:xfrm>
        </p:spPr>
        <p:txBody>
          <a:bodyPr>
            <a:normAutofit lnSpcReduction="10000"/>
          </a:bodyPr>
          <a:lstStyle/>
          <a:p>
            <a:pPr marL="0" indent="0" algn="just">
              <a:buNone/>
            </a:pPr>
            <a:r>
              <a:rPr lang="es-MX" sz="1500" dirty="0"/>
              <a:t>Las bombas de eje horizontal se utilizan generalmente para elevar aguas superficiales de embalses, canales, otros o de pozos poco profundos. La altura manométrica (</a:t>
            </a:r>
            <a:r>
              <a:rPr lang="es-MX" sz="1500" i="1" dirty="0"/>
              <a:t>Hm</a:t>
            </a:r>
            <a:r>
              <a:rPr lang="es-MX" sz="1500" dirty="0"/>
              <a:t>) se define como “aumento de la energía por unidad de peso que experimenta el fluido desde la entrada hasta la salida de la bomba, y se expresa en metros de columna de líquido (mcl) impulsado”. La </a:t>
            </a:r>
            <a:r>
              <a:rPr lang="es-MX" sz="1500" i="1" dirty="0"/>
              <a:t>Hm </a:t>
            </a:r>
            <a:r>
              <a:rPr lang="es-MX" sz="1500" dirty="0"/>
              <a:t>total impulsada por una bomba se puede calcular, para una instalación típica, según la siguiente ecuación: </a:t>
            </a:r>
          </a:p>
          <a:p>
            <a:pPr marL="0" indent="0" algn="just">
              <a:buNone/>
            </a:pPr>
            <a:endParaRPr lang="es-MX" sz="1500" i="1" dirty="0"/>
          </a:p>
          <a:p>
            <a:pPr marL="0" indent="0" algn="just">
              <a:buNone/>
            </a:pPr>
            <a:r>
              <a:rPr lang="es-MX" sz="1500" i="1" dirty="0"/>
              <a:t>                                                          </a:t>
            </a:r>
            <a:r>
              <a:rPr lang="it-IT" sz="1500" i="1" dirty="0"/>
              <a:t>Hm </a:t>
            </a:r>
            <a:r>
              <a:rPr lang="it-IT" sz="1500" dirty="0"/>
              <a:t>= </a:t>
            </a:r>
            <a:r>
              <a:rPr lang="it-IT" sz="1500" i="1" dirty="0"/>
              <a:t>Hi </a:t>
            </a:r>
            <a:r>
              <a:rPr lang="it-IT" sz="1500" dirty="0"/>
              <a:t>– </a:t>
            </a:r>
            <a:r>
              <a:rPr lang="it-IT" sz="1500" i="1" dirty="0"/>
              <a:t>Ha </a:t>
            </a:r>
            <a:r>
              <a:rPr lang="it-IT" sz="1500" dirty="0"/>
              <a:t>+ </a:t>
            </a:r>
            <a:r>
              <a:rPr lang="it-IT" sz="1500" i="1" dirty="0"/>
              <a:t>A </a:t>
            </a:r>
            <a:r>
              <a:rPr lang="it-IT" sz="1500" dirty="0"/>
              <a:t>+ (</a:t>
            </a:r>
            <a:r>
              <a:rPr lang="it-IT" sz="1500" i="1" dirty="0"/>
              <a:t>vi</a:t>
            </a:r>
            <a:r>
              <a:rPr lang="it-IT" sz="1500" dirty="0"/>
              <a:t>2 – </a:t>
            </a:r>
            <a:r>
              <a:rPr lang="it-IT" sz="1500" i="1" dirty="0"/>
              <a:t>va</a:t>
            </a:r>
            <a:r>
              <a:rPr lang="it-IT" sz="1500" dirty="0"/>
              <a:t>2) / 2</a:t>
            </a:r>
            <a:r>
              <a:rPr lang="it-IT" sz="1500" i="1" dirty="0"/>
              <a:t>g </a:t>
            </a:r>
          </a:p>
          <a:p>
            <a:pPr marL="0" indent="0" algn="just">
              <a:buNone/>
            </a:pPr>
            <a:endParaRPr lang="it-IT" sz="1500" i="1" dirty="0"/>
          </a:p>
          <a:p>
            <a:pPr marL="0" indent="0" algn="just">
              <a:buNone/>
            </a:pPr>
            <a:r>
              <a:rPr lang="es-MX" sz="1500" dirty="0"/>
              <a:t>que se deduce de la ecuación de Bernoulli. Cuando las presiones en el interior del depósito desde el cual se aspira agua y desde el que se impulsa son iguales a la presión atmosférica, entonces </a:t>
            </a:r>
            <a:r>
              <a:rPr lang="es-MX" sz="1500" i="1" dirty="0"/>
              <a:t>Hm </a:t>
            </a:r>
            <a:r>
              <a:rPr lang="es-MX" sz="1500" dirty="0"/>
              <a:t>es igual a una expresión más simple: </a:t>
            </a:r>
          </a:p>
          <a:p>
            <a:pPr marL="0" indent="0" algn="just">
              <a:buNone/>
            </a:pPr>
            <a:endParaRPr lang="es-MX" sz="1500" i="1" dirty="0"/>
          </a:p>
          <a:p>
            <a:pPr marL="0" indent="0" algn="just">
              <a:buNone/>
            </a:pPr>
            <a:r>
              <a:rPr lang="es-MX" sz="1500" i="1" dirty="0"/>
              <a:t>                                                                      Hm </a:t>
            </a:r>
            <a:r>
              <a:rPr lang="es-MX" sz="1500" dirty="0"/>
              <a:t>= </a:t>
            </a:r>
            <a:r>
              <a:rPr lang="es-MX" sz="1500" i="1" dirty="0" err="1"/>
              <a:t>Hga</a:t>
            </a:r>
            <a:r>
              <a:rPr lang="es-MX" sz="1500" i="1" dirty="0"/>
              <a:t> </a:t>
            </a:r>
            <a:r>
              <a:rPr lang="es-MX" sz="1500" dirty="0"/>
              <a:t>+ </a:t>
            </a:r>
            <a:r>
              <a:rPr lang="es-MX" sz="1500" i="1" dirty="0" err="1"/>
              <a:t>Hgi</a:t>
            </a:r>
            <a:r>
              <a:rPr lang="es-MX" sz="1500" i="1" dirty="0"/>
              <a:t> </a:t>
            </a:r>
            <a:r>
              <a:rPr lang="es-MX" sz="1500" dirty="0"/>
              <a:t>+ </a:t>
            </a:r>
            <a:r>
              <a:rPr lang="es-MX" sz="1500" i="1" dirty="0"/>
              <a:t>Z </a:t>
            </a:r>
          </a:p>
          <a:p>
            <a:pPr marL="0" indent="0" algn="just">
              <a:buNone/>
            </a:pPr>
            <a:endParaRPr lang="es-MX" sz="1500" i="1" dirty="0"/>
          </a:p>
          <a:p>
            <a:pPr marL="0" indent="0" algn="just">
              <a:buNone/>
            </a:pPr>
            <a:r>
              <a:rPr lang="es-MX" sz="1500" dirty="0"/>
              <a:t>(</a:t>
            </a:r>
            <a:r>
              <a:rPr lang="es-MX" sz="1500" i="1" dirty="0" err="1"/>
              <a:t>Hga</a:t>
            </a:r>
            <a:r>
              <a:rPr lang="es-MX" sz="1500" i="1" dirty="0"/>
              <a:t> </a:t>
            </a:r>
            <a:r>
              <a:rPr lang="es-MX" sz="1500" dirty="0"/>
              <a:t>es la altura geométrica de aspiración, </a:t>
            </a:r>
            <a:r>
              <a:rPr lang="es-MX" sz="1500" i="1" dirty="0" err="1"/>
              <a:t>Hgi</a:t>
            </a:r>
            <a:r>
              <a:rPr lang="es-MX" sz="1500" i="1" dirty="0"/>
              <a:t> </a:t>
            </a:r>
            <a:r>
              <a:rPr lang="es-MX" sz="1500" dirty="0"/>
              <a:t>es la altura geométrica de impulsión y </a:t>
            </a:r>
            <a:r>
              <a:rPr lang="es-MX" sz="1500" i="1" dirty="0"/>
              <a:t>Z </a:t>
            </a:r>
            <a:r>
              <a:rPr lang="es-MX" sz="1500" dirty="0"/>
              <a:t>es la suma de las pérdidas de energía o de carga, todas ellas expresadas en mcl). </a:t>
            </a:r>
            <a:endParaRPr lang="it-IT" sz="1500" i="1" dirty="0"/>
          </a:p>
          <a:p>
            <a:pPr marL="0" indent="0" algn="just">
              <a:buNone/>
            </a:pPr>
            <a:endParaRPr lang="it-IT" sz="1500" i="1" dirty="0"/>
          </a:p>
          <a:p>
            <a:pPr marL="0" indent="0" algn="just">
              <a:buNone/>
            </a:pPr>
            <a:endParaRPr lang="es-MX" sz="1500" dirty="0"/>
          </a:p>
        </p:txBody>
      </p:sp>
    </p:spTree>
    <p:extLst>
      <p:ext uri="{BB962C8B-B14F-4D97-AF65-F5344CB8AC3E}">
        <p14:creationId xmlns:p14="http://schemas.microsoft.com/office/powerpoint/2010/main" val="1352242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224298"/>
            <a:ext cx="7886700" cy="4265675"/>
          </a:xfrm>
        </p:spPr>
        <p:txBody>
          <a:bodyPr>
            <a:normAutofit/>
          </a:bodyPr>
          <a:lstStyle/>
          <a:p>
            <a:pPr marL="0" indent="0" algn="just">
              <a:buNone/>
            </a:pPr>
            <a:endParaRPr lang="es-MX" sz="1500" dirty="0"/>
          </a:p>
          <a:p>
            <a:pPr marL="0" indent="0" algn="just">
              <a:buNone/>
            </a:pPr>
            <a:r>
              <a:rPr lang="es-MX" sz="1500" dirty="0"/>
              <a:t>Cuando en una instalación se utilizan varias bombas, éstas pueden disponerse: </a:t>
            </a:r>
          </a:p>
          <a:p>
            <a:pPr marL="0" indent="0" algn="just">
              <a:buNone/>
            </a:pPr>
            <a:endParaRPr lang="es-MX" sz="1500" dirty="0"/>
          </a:p>
          <a:p>
            <a:pPr marL="342900" indent="-342900" algn="just">
              <a:buAutoNum type="alphaLcParenR"/>
            </a:pPr>
            <a:r>
              <a:rPr lang="es-MX" sz="1500" dirty="0"/>
              <a:t>en paralelo, cuando se necesita un caudal muy variable o disminuir el riesgo por avería de una bomba; </a:t>
            </a:r>
          </a:p>
          <a:p>
            <a:pPr marL="342900" indent="-342900" algn="just">
              <a:buAutoNum type="alphaLcParenR"/>
            </a:pPr>
            <a:r>
              <a:rPr lang="es-MX" sz="1500" dirty="0"/>
              <a:t>en serie, cuando se requiere una presión mayor, o bien se requiere una gran altura manométrica. </a:t>
            </a:r>
          </a:p>
          <a:p>
            <a:pPr marL="0" indent="0" algn="just">
              <a:buNone/>
            </a:pPr>
            <a:endParaRPr lang="es-MX" sz="1500" dirty="0"/>
          </a:p>
          <a:p>
            <a:pPr marL="0" indent="0" algn="just">
              <a:buNone/>
            </a:pPr>
            <a:r>
              <a:rPr lang="es-MX" sz="1500" dirty="0"/>
              <a:t>La potencia (</a:t>
            </a:r>
            <a:r>
              <a:rPr lang="es-MX" sz="1500" i="1" dirty="0" err="1"/>
              <a:t>Pot</a:t>
            </a:r>
            <a:r>
              <a:rPr lang="es-MX" sz="1500" dirty="0"/>
              <a:t>) que se necesita entregar a la vena líquida para elevar el caudal </a:t>
            </a:r>
            <a:r>
              <a:rPr lang="es-MX" sz="1500" i="1" dirty="0"/>
              <a:t>Q </a:t>
            </a:r>
            <a:r>
              <a:rPr lang="es-MX" sz="1500" dirty="0"/>
              <a:t>a la altura </a:t>
            </a:r>
            <a:r>
              <a:rPr lang="es-MX" sz="1500" i="1" dirty="0"/>
              <a:t>Hm</a:t>
            </a:r>
            <a:r>
              <a:rPr lang="es-MX" sz="1500" dirty="0"/>
              <a:t>, venciendo las resistencias de la conducción (</a:t>
            </a:r>
            <a:r>
              <a:rPr lang="es-MX" sz="1500" i="1" dirty="0"/>
              <a:t>Z</a:t>
            </a:r>
            <a:r>
              <a:rPr lang="es-MX" sz="1500" dirty="0"/>
              <a:t>), es: </a:t>
            </a:r>
            <a:r>
              <a:rPr lang="es-MX" sz="1500" i="1" dirty="0" err="1"/>
              <a:t>Pot</a:t>
            </a:r>
            <a:r>
              <a:rPr lang="es-MX" sz="1500" i="1" dirty="0"/>
              <a:t> </a:t>
            </a:r>
            <a:r>
              <a:rPr lang="es-MX" sz="1500" dirty="0"/>
              <a:t>= </a:t>
            </a:r>
            <a:r>
              <a:rPr lang="es-MX" sz="1500" i="1" dirty="0"/>
              <a:t>γ </a:t>
            </a:r>
            <a:r>
              <a:rPr lang="es-MX" sz="1500" dirty="0"/>
              <a:t>∙ Q ∙ </a:t>
            </a:r>
            <a:r>
              <a:rPr lang="es-MX" sz="1500" i="1" dirty="0"/>
              <a:t>Hm</a:t>
            </a:r>
            <a:r>
              <a:rPr lang="es-MX" sz="1500" dirty="0"/>
              <a:t>, donde </a:t>
            </a:r>
            <a:r>
              <a:rPr lang="es-MX" sz="1500" i="1" dirty="0" err="1"/>
              <a:t>Pot</a:t>
            </a:r>
            <a:r>
              <a:rPr lang="es-MX" sz="1500" i="1" dirty="0"/>
              <a:t> </a:t>
            </a:r>
            <a:r>
              <a:rPr lang="es-MX" sz="1500" dirty="0"/>
              <a:t>es la potencia (en W), </a:t>
            </a:r>
            <a:r>
              <a:rPr lang="es-MX" sz="1500" i="1" dirty="0"/>
              <a:t>γ </a:t>
            </a:r>
            <a:r>
              <a:rPr lang="es-MX" sz="1500" dirty="0"/>
              <a:t>es el peso específico del líquido (en kg/m3), </a:t>
            </a:r>
            <a:r>
              <a:rPr lang="es-MX" sz="1500" i="1" dirty="0"/>
              <a:t>Q </a:t>
            </a:r>
            <a:r>
              <a:rPr lang="es-MX" sz="1500" dirty="0"/>
              <a:t>es el caudal (en m3/s) y </a:t>
            </a:r>
            <a:r>
              <a:rPr lang="es-MX" sz="1500" i="1" dirty="0"/>
              <a:t>Hm </a:t>
            </a:r>
            <a:r>
              <a:rPr lang="es-MX" sz="1500" dirty="0"/>
              <a:t>es la altura manométrica (en m). Existe, sin embargo, una pérdida de potencia por rozamientos mecánicos, por lo que la potencia real (</a:t>
            </a:r>
            <a:r>
              <a:rPr lang="es-MX" sz="1500" i="1" dirty="0" err="1"/>
              <a:t>Potr</a:t>
            </a:r>
            <a:r>
              <a:rPr lang="es-MX" sz="1500" dirty="0"/>
              <a:t>) será: </a:t>
            </a:r>
            <a:r>
              <a:rPr lang="es-MX" sz="1500" i="1" dirty="0" err="1"/>
              <a:t>Potr</a:t>
            </a:r>
            <a:r>
              <a:rPr lang="es-MX" sz="1500" i="1" dirty="0"/>
              <a:t> </a:t>
            </a:r>
            <a:r>
              <a:rPr lang="es-MX" sz="1500" dirty="0"/>
              <a:t>= </a:t>
            </a:r>
            <a:r>
              <a:rPr lang="es-MX" sz="1500" i="1" dirty="0"/>
              <a:t>γ </a:t>
            </a:r>
            <a:r>
              <a:rPr lang="es-MX" sz="1500" dirty="0"/>
              <a:t>∙ </a:t>
            </a:r>
            <a:r>
              <a:rPr lang="es-MX" sz="1500" i="1" dirty="0"/>
              <a:t>Q </a:t>
            </a:r>
            <a:r>
              <a:rPr lang="es-MX" sz="1500" dirty="0"/>
              <a:t>∙ </a:t>
            </a:r>
            <a:r>
              <a:rPr lang="es-MX" sz="1500" i="1" dirty="0"/>
              <a:t>Hm </a:t>
            </a:r>
            <a:r>
              <a:rPr lang="es-MX" sz="1500" dirty="0"/>
              <a:t>/ </a:t>
            </a:r>
            <a:r>
              <a:rPr lang="es-MX" sz="1500" i="1" dirty="0"/>
              <a:t>η</a:t>
            </a:r>
            <a:r>
              <a:rPr lang="es-MX" sz="1500" dirty="0"/>
              <a:t>, en donde </a:t>
            </a:r>
            <a:r>
              <a:rPr lang="es-MX" sz="1500" i="1" dirty="0"/>
              <a:t>η </a:t>
            </a:r>
            <a:r>
              <a:rPr lang="es-MX" sz="1500" dirty="0"/>
              <a:t>es el rendimiento del equipo motobomba. El NPSH (altura neta positiva de aspiración) indica la presión absoluta que debe existir en el ingreso de la bomba para que no surjan fenómenos de cavitación. </a:t>
            </a:r>
          </a:p>
        </p:txBody>
      </p:sp>
    </p:spTree>
    <p:extLst>
      <p:ext uri="{BB962C8B-B14F-4D97-AF65-F5344CB8AC3E}">
        <p14:creationId xmlns:p14="http://schemas.microsoft.com/office/powerpoint/2010/main" val="1200396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166343"/>
            <a:ext cx="7886700" cy="4323629"/>
          </a:xfrm>
        </p:spPr>
        <p:txBody>
          <a:bodyPr>
            <a:normAutofit lnSpcReduction="10000"/>
          </a:bodyPr>
          <a:lstStyle/>
          <a:p>
            <a:pPr marL="0" indent="0" algn="just">
              <a:buNone/>
            </a:pPr>
            <a:r>
              <a:rPr lang="es-MX" sz="1500" b="1" dirty="0"/>
              <a:t>La prospección de aguas subterráneas </a:t>
            </a:r>
            <a:r>
              <a:rPr lang="es-MX" sz="1500" dirty="0"/>
              <a:t>es una investigación que permite conocer la existencia de acuíferos desde donde extraer agua. Normalmente se realizan las siguientes actividades: </a:t>
            </a:r>
          </a:p>
          <a:p>
            <a:pPr marL="0" indent="0" algn="just">
              <a:buNone/>
            </a:pPr>
            <a:endParaRPr lang="es-MX" sz="1500" dirty="0"/>
          </a:p>
          <a:p>
            <a:pPr marL="342900" indent="-342900" algn="just">
              <a:buAutoNum type="alphaLcParenR"/>
            </a:pPr>
            <a:r>
              <a:rPr lang="es-MX" sz="1500" dirty="0"/>
              <a:t>estudio de la cartografía geológica del terreno; </a:t>
            </a:r>
          </a:p>
          <a:p>
            <a:pPr marL="342900" indent="-342900" algn="just">
              <a:buAutoNum type="alphaLcParenR"/>
            </a:pPr>
            <a:r>
              <a:rPr lang="es-MX" sz="1500" dirty="0"/>
              <a:t>levantamiento de perfiles y cortes geológicos del acuífero; </a:t>
            </a:r>
          </a:p>
          <a:p>
            <a:pPr marL="342900" indent="-342900" algn="just">
              <a:buAutoNum type="alphaLcParenR"/>
            </a:pPr>
            <a:r>
              <a:rPr lang="es-MX" sz="1500" dirty="0"/>
              <a:t>estudio de la geometría de los acuíferos, su espesor y situación del nivel </a:t>
            </a:r>
            <a:r>
              <a:rPr lang="es-MX" sz="1500" dirty="0" err="1"/>
              <a:t>piezométrico</a:t>
            </a:r>
            <a:r>
              <a:rPr lang="es-MX" sz="1500" dirty="0"/>
              <a:t>; </a:t>
            </a:r>
          </a:p>
          <a:p>
            <a:pPr marL="342900" indent="-342900" algn="just">
              <a:buAutoNum type="alphaLcParenR"/>
            </a:pPr>
            <a:r>
              <a:rPr lang="es-MX" sz="1500" dirty="0"/>
              <a:t>estudio de las fotografías aéreas (cuando está disponible). </a:t>
            </a:r>
          </a:p>
          <a:p>
            <a:pPr marL="342900" indent="-342900" algn="just">
              <a:buAutoNum type="alphaLcParenR"/>
            </a:pPr>
            <a:endParaRPr lang="es-MX" sz="1500" dirty="0"/>
          </a:p>
          <a:p>
            <a:pPr marL="0" indent="0" algn="just">
              <a:buNone/>
            </a:pPr>
            <a:r>
              <a:rPr lang="es-MX" sz="1500" dirty="0"/>
              <a:t>Los métodos geofísicos más efectivos en la prospección de las aguas subterráneas son: </a:t>
            </a:r>
          </a:p>
          <a:p>
            <a:pPr marL="0" indent="0" algn="just">
              <a:buNone/>
            </a:pPr>
            <a:endParaRPr lang="es-MX" sz="1500" dirty="0"/>
          </a:p>
          <a:p>
            <a:pPr marL="342900" indent="-342900" algn="just">
              <a:buAutoNum type="alphaLcParenR"/>
            </a:pPr>
            <a:r>
              <a:rPr lang="es-MX" sz="1500" dirty="0"/>
              <a:t>método eléctrico, que mide la variación de la resistividad de las diferentes rocas con la profundidad; </a:t>
            </a:r>
          </a:p>
          <a:p>
            <a:pPr marL="342900" indent="-342900" algn="just">
              <a:buAutoNum type="alphaLcParenR"/>
            </a:pPr>
            <a:r>
              <a:rPr lang="es-MX" sz="1500" dirty="0"/>
              <a:t>método gravimétrico, que estudia las anomalías de la gravedad en la superficie terrestre; </a:t>
            </a:r>
          </a:p>
          <a:p>
            <a:pPr marL="342900" indent="-342900" algn="just">
              <a:buAutoNum type="alphaLcParenR"/>
            </a:pPr>
            <a:r>
              <a:rPr lang="es-MX" sz="1500" dirty="0"/>
              <a:t>método electromagnético, que analiza la influencia del terreno sobre un campo electromagnético artificial. </a:t>
            </a:r>
          </a:p>
        </p:txBody>
      </p:sp>
    </p:spTree>
    <p:extLst>
      <p:ext uri="{BB962C8B-B14F-4D97-AF65-F5344CB8AC3E}">
        <p14:creationId xmlns:p14="http://schemas.microsoft.com/office/powerpoint/2010/main" val="4215388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243616"/>
            <a:ext cx="7886700" cy="4246356"/>
          </a:xfrm>
        </p:spPr>
        <p:txBody>
          <a:bodyPr>
            <a:normAutofit/>
          </a:bodyPr>
          <a:lstStyle/>
          <a:p>
            <a:pPr marL="0" indent="0" algn="just">
              <a:buNone/>
            </a:pPr>
            <a:endParaRPr lang="es-MX" sz="1500" dirty="0"/>
          </a:p>
          <a:p>
            <a:pPr marL="0" indent="0" algn="just">
              <a:buNone/>
            </a:pPr>
            <a:r>
              <a:rPr lang="es-MX" sz="1500" dirty="0"/>
              <a:t>Los tipos de captación de aguas subterráneas son: </a:t>
            </a:r>
          </a:p>
          <a:p>
            <a:pPr marL="0" indent="0" algn="just">
              <a:buNone/>
            </a:pPr>
            <a:endParaRPr lang="es-MX" sz="1500" dirty="0"/>
          </a:p>
          <a:p>
            <a:pPr marL="342900" indent="-342900" algn="just">
              <a:buAutoNum type="alphaLcParenR"/>
            </a:pPr>
            <a:r>
              <a:rPr lang="es-MX" sz="1500" dirty="0"/>
              <a:t>sondeo mediante una perforación excavada por medios mecánicos como perforación por percusión, perforación por rotación o perforación por </a:t>
            </a:r>
            <a:r>
              <a:rPr lang="es-MX" sz="1500" dirty="0" err="1"/>
              <a:t>rotopercusión</a:t>
            </a:r>
            <a:r>
              <a:rPr lang="es-MX" sz="1500" dirty="0"/>
              <a:t> (perforación combinada de las dos técnicas anteriores); </a:t>
            </a:r>
          </a:p>
          <a:p>
            <a:pPr marL="342900" indent="-342900" algn="just">
              <a:buAutoNum type="alphaLcParenR"/>
            </a:pPr>
            <a:r>
              <a:rPr lang="es-MX" sz="1500" dirty="0"/>
              <a:t>pozo excavado a mano, con un diámetro mínimo de 1.5 m el cual requiere que el nivel </a:t>
            </a:r>
            <a:r>
              <a:rPr lang="es-MX" sz="1500" dirty="0" err="1"/>
              <a:t>piezométrico</a:t>
            </a:r>
            <a:r>
              <a:rPr lang="es-MX" sz="1500" dirty="0"/>
              <a:t> del acuífero se encuentra a baja profundidad (&lt; 20 m); </a:t>
            </a:r>
          </a:p>
          <a:p>
            <a:pPr marL="342900" indent="-342900" algn="just">
              <a:buAutoNum type="alphaLcParenR"/>
            </a:pPr>
            <a:r>
              <a:rPr lang="es-MX" sz="1500" dirty="0"/>
              <a:t>zanjas y drenes, que son excavaciones lineales de escasa profundidad que actúan como un colector donde el nivel de agua se haya próximo a la superficie; </a:t>
            </a:r>
          </a:p>
          <a:p>
            <a:pPr marL="342900" indent="-342900" algn="just">
              <a:buAutoNum type="alphaLcParenR"/>
            </a:pPr>
            <a:r>
              <a:rPr lang="es-MX" sz="1500" dirty="0"/>
              <a:t>galerías de captación, que son excavaciones en forma de túnel generalmente de pendiente suave y sección apreciable con un nivel de agua libre en su fondo. Las propiedades hidráulicas de los acuíferos son la porosidad, la permeabilidad y la </a:t>
            </a:r>
            <a:r>
              <a:rPr lang="es-MX" sz="1500" dirty="0" err="1"/>
              <a:t>transmisividad</a:t>
            </a:r>
            <a:r>
              <a:rPr lang="es-MX" sz="1500" dirty="0"/>
              <a:t>. </a:t>
            </a:r>
          </a:p>
          <a:p>
            <a:pPr marL="0" indent="0" algn="just">
              <a:buNone/>
            </a:pPr>
            <a:endParaRPr lang="es-MX" sz="1500" dirty="0"/>
          </a:p>
        </p:txBody>
      </p:sp>
    </p:spTree>
    <p:extLst>
      <p:ext uri="{BB962C8B-B14F-4D97-AF65-F5344CB8AC3E}">
        <p14:creationId xmlns:p14="http://schemas.microsoft.com/office/powerpoint/2010/main" val="3345984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233957"/>
            <a:ext cx="7886700" cy="4256015"/>
          </a:xfrm>
        </p:spPr>
        <p:txBody>
          <a:bodyPr>
            <a:normAutofit lnSpcReduction="10000"/>
          </a:bodyPr>
          <a:lstStyle/>
          <a:p>
            <a:pPr marL="0" indent="0">
              <a:buNone/>
            </a:pPr>
            <a:endParaRPr lang="es-MX" sz="1500" dirty="0"/>
          </a:p>
          <a:p>
            <a:pPr marL="0" indent="0" algn="just">
              <a:buNone/>
            </a:pPr>
            <a:r>
              <a:rPr lang="es-MX" sz="1500" dirty="0"/>
              <a:t>Según la porosidad los suelos se clasifican en función de su granulometría: </a:t>
            </a:r>
          </a:p>
          <a:p>
            <a:pPr marL="0" indent="0" algn="just">
              <a:buNone/>
            </a:pPr>
            <a:endParaRPr lang="es-MX" sz="1500" dirty="0"/>
          </a:p>
          <a:p>
            <a:pPr marL="385763" indent="-385763" algn="just">
              <a:buAutoNum type="alphaLcParenR"/>
            </a:pPr>
            <a:r>
              <a:rPr lang="es-MX" sz="1500" dirty="0"/>
              <a:t>grava, compuesta de partículas de un tamaño cercano a 8-10 cm y 2 mm; </a:t>
            </a:r>
          </a:p>
          <a:p>
            <a:pPr marL="385763" indent="-385763" algn="just">
              <a:buAutoNum type="alphaLcParenR"/>
            </a:pPr>
            <a:r>
              <a:rPr lang="es-MX" sz="1500" dirty="0"/>
              <a:t>arenas, que son partículas comprendidas entre 2 mm y 0.06 mm y tienen menos espacios porosos por unidad de tamaño pero permeabilidad elevada; </a:t>
            </a:r>
          </a:p>
          <a:p>
            <a:pPr marL="385763" indent="-385763" algn="just">
              <a:buAutoNum type="alphaLcParenR"/>
            </a:pPr>
            <a:r>
              <a:rPr lang="es-MX" sz="1500" dirty="0"/>
              <a:t>arcillas, partículas diminutas con tamaños inferiores a 0.002 mm y de mayor porosidad. </a:t>
            </a:r>
          </a:p>
          <a:p>
            <a:pPr marL="0" indent="0" algn="just">
              <a:buNone/>
            </a:pPr>
            <a:endParaRPr lang="es-MX" sz="1500" dirty="0"/>
          </a:p>
          <a:p>
            <a:pPr marL="0" indent="0" algn="just">
              <a:buNone/>
            </a:pPr>
            <a:r>
              <a:rPr lang="es-MX" sz="1500" dirty="0"/>
              <a:t>La porosidad (</a:t>
            </a:r>
            <a:r>
              <a:rPr lang="es-MX" sz="1500" i="1" dirty="0"/>
              <a:t>Por</a:t>
            </a:r>
            <a:r>
              <a:rPr lang="es-MX" sz="1500" dirty="0"/>
              <a:t>) de un material es la relación existente entre el volumen de espacios ocupados por el agua y el volumen total del material, expresado en porcentaje: </a:t>
            </a:r>
            <a:r>
              <a:rPr lang="es-MX" sz="1500" i="1" dirty="0"/>
              <a:t>Por </a:t>
            </a:r>
            <a:r>
              <a:rPr lang="es-MX" sz="1500" dirty="0"/>
              <a:t>[%] = (</a:t>
            </a:r>
            <a:r>
              <a:rPr lang="es-MX" sz="1500" i="1" dirty="0"/>
              <a:t>W </a:t>
            </a:r>
            <a:r>
              <a:rPr lang="es-MX" sz="1500" dirty="0"/>
              <a:t>/ </a:t>
            </a:r>
            <a:r>
              <a:rPr lang="es-MX" sz="1500" i="1" dirty="0"/>
              <a:t>V</a:t>
            </a:r>
            <a:r>
              <a:rPr lang="es-MX" sz="1500" dirty="0"/>
              <a:t>) ∙ 100, donde </a:t>
            </a:r>
            <a:r>
              <a:rPr lang="es-MX" sz="1500" i="1" dirty="0"/>
              <a:t>W </a:t>
            </a:r>
            <a:r>
              <a:rPr lang="es-MX" sz="1500" dirty="0"/>
              <a:t>es el volumen de agua y </a:t>
            </a:r>
            <a:r>
              <a:rPr lang="es-MX" sz="1500" i="1" dirty="0"/>
              <a:t>V </a:t>
            </a:r>
            <a:r>
              <a:rPr lang="es-MX" sz="1500" dirty="0"/>
              <a:t>es el volumen total de la muestra. La porosidad total se calcula mediante la ecuación </a:t>
            </a:r>
            <a:r>
              <a:rPr lang="es-MX" sz="1500" i="1" dirty="0"/>
              <a:t>Por </a:t>
            </a:r>
            <a:r>
              <a:rPr lang="es-MX" sz="1500" dirty="0"/>
              <a:t>[%] = </a:t>
            </a:r>
            <a:r>
              <a:rPr lang="es-MX" sz="1500" i="1" dirty="0" err="1"/>
              <a:t>Sy</a:t>
            </a:r>
            <a:r>
              <a:rPr lang="es-MX" sz="1500" i="1" dirty="0"/>
              <a:t> </a:t>
            </a:r>
            <a:r>
              <a:rPr lang="es-MX" sz="1500" dirty="0"/>
              <a:t>+ </a:t>
            </a:r>
            <a:r>
              <a:rPr lang="es-MX" sz="1500" i="1" dirty="0"/>
              <a:t>Sr</a:t>
            </a:r>
            <a:r>
              <a:rPr lang="es-MX" sz="1500" dirty="0"/>
              <a:t>, donde </a:t>
            </a:r>
            <a:r>
              <a:rPr lang="es-MX" sz="1500" i="1" dirty="0" err="1"/>
              <a:t>Sy</a:t>
            </a:r>
            <a:r>
              <a:rPr lang="es-MX" sz="1500" i="1" dirty="0"/>
              <a:t> </a:t>
            </a:r>
            <a:r>
              <a:rPr lang="es-MX" sz="1500" dirty="0"/>
              <a:t>es el rendimiento específico de un acuífero (la relación entre la cantidad de agua que puede drenar libremente el material y el volumen total de la formación) y </a:t>
            </a:r>
            <a:r>
              <a:rPr lang="es-MX" sz="1500" i="1" dirty="0"/>
              <a:t>Sr </a:t>
            </a:r>
            <a:r>
              <a:rPr lang="es-MX" sz="1500" dirty="0"/>
              <a:t>es la retención específica (la parte de la porosidad total de un acuífero que no puede ser extraída con facilidad). </a:t>
            </a:r>
          </a:p>
          <a:p>
            <a:pPr marL="0" indent="0" algn="just">
              <a:buNone/>
            </a:pPr>
            <a:r>
              <a:rPr lang="es-MX" sz="1500" dirty="0"/>
              <a:t>La permeabilidad (</a:t>
            </a:r>
            <a:r>
              <a:rPr lang="es-MX" sz="1500" i="1" dirty="0"/>
              <a:t>K</a:t>
            </a:r>
            <a:r>
              <a:rPr lang="es-MX" sz="1500" dirty="0"/>
              <a:t>) es la capacidad de un terreno de permitir el paso del agua a través de él. </a:t>
            </a:r>
          </a:p>
          <a:p>
            <a:pPr marL="0" indent="0">
              <a:buNone/>
            </a:pPr>
            <a:endParaRPr lang="es-MX" dirty="0"/>
          </a:p>
        </p:txBody>
      </p:sp>
    </p:spTree>
    <p:extLst>
      <p:ext uri="{BB962C8B-B14F-4D97-AF65-F5344CB8AC3E}">
        <p14:creationId xmlns:p14="http://schemas.microsoft.com/office/powerpoint/2010/main" val="1016903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262935"/>
            <a:ext cx="7886700" cy="4227038"/>
          </a:xfrm>
        </p:spPr>
        <p:txBody>
          <a:bodyPr>
            <a:normAutofit/>
          </a:bodyPr>
          <a:lstStyle/>
          <a:p>
            <a:pPr marL="0" indent="0" algn="just">
              <a:buNone/>
            </a:pPr>
            <a:r>
              <a:rPr lang="es-MX" sz="1500" dirty="0"/>
              <a:t>De acuerdo con lo establecido por </a:t>
            </a:r>
            <a:r>
              <a:rPr lang="es-MX" sz="1500" dirty="0" err="1"/>
              <a:t>Darcy</a:t>
            </a:r>
            <a:r>
              <a:rPr lang="es-MX" sz="1500" dirty="0"/>
              <a:t> la velocidad de un fluido en un medio poroso es </a:t>
            </a:r>
            <a:r>
              <a:rPr lang="es-MX" sz="1500" i="1" dirty="0"/>
              <a:t>v </a:t>
            </a:r>
            <a:r>
              <a:rPr lang="es-MX" sz="1500" dirty="0"/>
              <a:t>= </a:t>
            </a:r>
            <a:r>
              <a:rPr lang="es-MX" sz="1500" i="1" dirty="0"/>
              <a:t>K </a:t>
            </a:r>
            <a:r>
              <a:rPr lang="es-MX" sz="1500" dirty="0"/>
              <a:t>∙ </a:t>
            </a:r>
            <a:r>
              <a:rPr lang="es-MX" sz="1500" i="1" dirty="0"/>
              <a:t>i</a:t>
            </a:r>
            <a:r>
              <a:rPr lang="es-MX" sz="1500" dirty="0"/>
              <a:t>, donde </a:t>
            </a:r>
            <a:r>
              <a:rPr lang="es-MX" sz="1500" i="1" dirty="0"/>
              <a:t>K </a:t>
            </a:r>
            <a:r>
              <a:rPr lang="es-MX" sz="1500" dirty="0"/>
              <a:t>es la permeabilidad e </a:t>
            </a:r>
            <a:r>
              <a:rPr lang="es-MX" sz="1500" i="1" dirty="0"/>
              <a:t>i </a:t>
            </a:r>
            <a:r>
              <a:rPr lang="es-MX" sz="1500" dirty="0"/>
              <a:t>es el gradiente hidráulico. Dado que </a:t>
            </a:r>
            <a:r>
              <a:rPr lang="es-MX" sz="1500" i="1" dirty="0"/>
              <a:t>i </a:t>
            </a:r>
            <a:r>
              <a:rPr lang="es-MX" sz="1500" dirty="0"/>
              <a:t>= (</a:t>
            </a:r>
            <a:r>
              <a:rPr lang="es-MX" sz="1500" i="1" dirty="0"/>
              <a:t>h2 </a:t>
            </a:r>
            <a:r>
              <a:rPr lang="es-MX" sz="1500" dirty="0"/>
              <a:t>– </a:t>
            </a:r>
            <a:r>
              <a:rPr lang="es-MX" sz="1500" i="1" dirty="0"/>
              <a:t>h1</a:t>
            </a:r>
            <a:r>
              <a:rPr lang="es-MX" sz="1500" dirty="0"/>
              <a:t>) / </a:t>
            </a:r>
            <a:r>
              <a:rPr lang="es-MX" sz="1500" i="1" dirty="0"/>
              <a:t>L</a:t>
            </a:r>
            <a:r>
              <a:rPr lang="es-MX" sz="1500" dirty="0"/>
              <a:t>, donde (</a:t>
            </a:r>
            <a:r>
              <a:rPr lang="es-MX" sz="1500" i="1" dirty="0"/>
              <a:t>h2 </a:t>
            </a:r>
            <a:r>
              <a:rPr lang="es-MX" sz="1500" dirty="0"/>
              <a:t>– </a:t>
            </a:r>
            <a:r>
              <a:rPr lang="es-MX" sz="1500" i="1" dirty="0"/>
              <a:t>h1</a:t>
            </a:r>
            <a:r>
              <a:rPr lang="es-MX" sz="1500" dirty="0"/>
              <a:t>) es la carga hidráulica y </a:t>
            </a:r>
            <a:r>
              <a:rPr lang="es-MX" sz="1500" i="1" dirty="0"/>
              <a:t>L </a:t>
            </a:r>
            <a:r>
              <a:rPr lang="es-MX" sz="1500" dirty="0"/>
              <a:t>la longitud de la trayectoria, el caudal </a:t>
            </a:r>
            <a:r>
              <a:rPr lang="es-MX" sz="1500" i="1" dirty="0"/>
              <a:t>Q </a:t>
            </a:r>
            <a:r>
              <a:rPr lang="es-MX" sz="1500" dirty="0"/>
              <a:t>será </a:t>
            </a:r>
            <a:r>
              <a:rPr lang="es-MX" sz="1500" i="1" dirty="0"/>
              <a:t>Q </a:t>
            </a:r>
            <a:r>
              <a:rPr lang="es-MX" sz="1500" dirty="0"/>
              <a:t>= </a:t>
            </a:r>
            <a:r>
              <a:rPr lang="es-MX" sz="1500" i="1" dirty="0"/>
              <a:t>K </a:t>
            </a:r>
            <a:r>
              <a:rPr lang="es-MX" sz="1500" dirty="0"/>
              <a:t>∙ </a:t>
            </a:r>
            <a:r>
              <a:rPr lang="es-MX" sz="1500" i="1" dirty="0"/>
              <a:t>A </a:t>
            </a:r>
            <a:r>
              <a:rPr lang="es-MX" sz="1500" dirty="0"/>
              <a:t>∙ (</a:t>
            </a:r>
            <a:r>
              <a:rPr lang="es-MX" sz="1500" i="1" dirty="0"/>
              <a:t>h2 </a:t>
            </a:r>
            <a:r>
              <a:rPr lang="es-MX" sz="1500" dirty="0"/>
              <a:t>– </a:t>
            </a:r>
            <a:r>
              <a:rPr lang="es-MX" sz="1500" i="1" dirty="0"/>
              <a:t>h1</a:t>
            </a:r>
            <a:r>
              <a:rPr lang="es-MX" sz="1500" dirty="0"/>
              <a:t>) / </a:t>
            </a:r>
            <a:r>
              <a:rPr lang="es-MX" sz="1500" i="1" dirty="0"/>
              <a:t>L</a:t>
            </a:r>
            <a:r>
              <a:rPr lang="es-MX" sz="1500" dirty="0"/>
              <a:t>. La </a:t>
            </a:r>
            <a:r>
              <a:rPr lang="es-MX" sz="1500" dirty="0" err="1"/>
              <a:t>transmisividad</a:t>
            </a:r>
            <a:r>
              <a:rPr lang="es-MX" sz="1500" dirty="0"/>
              <a:t> (</a:t>
            </a:r>
            <a:r>
              <a:rPr lang="es-MX" sz="1500" i="1" dirty="0"/>
              <a:t>T</a:t>
            </a:r>
            <a:r>
              <a:rPr lang="es-MX" sz="1500" dirty="0"/>
              <a:t>) es el caudal que se filtra a través de una sección de ancho unitario y altura </a:t>
            </a:r>
            <a:r>
              <a:rPr lang="es-MX" sz="1500" i="1" dirty="0"/>
              <a:t>b </a:t>
            </a:r>
            <a:r>
              <a:rPr lang="es-MX" sz="1500" dirty="0"/>
              <a:t>igual a la del manto permeable saturado, bajo la carga producida por un gradiente hidráulico unitario: </a:t>
            </a:r>
            <a:r>
              <a:rPr lang="es-MX" sz="1500" i="1" dirty="0"/>
              <a:t>T </a:t>
            </a:r>
            <a:r>
              <a:rPr lang="es-MX" sz="1500" dirty="0"/>
              <a:t>= </a:t>
            </a:r>
            <a:r>
              <a:rPr lang="es-MX" sz="1500" i="1" dirty="0"/>
              <a:t>K </a:t>
            </a:r>
            <a:r>
              <a:rPr lang="es-MX" sz="1500" dirty="0"/>
              <a:t>∙ </a:t>
            </a:r>
            <a:r>
              <a:rPr lang="es-MX" sz="1500" i="1" dirty="0"/>
              <a:t>b</a:t>
            </a:r>
            <a:r>
              <a:rPr lang="es-MX" sz="1500" dirty="0"/>
              <a:t>. El coeficiente de almacenamiento (</a:t>
            </a:r>
            <a:r>
              <a:rPr lang="es-MX" sz="1500" i="1" dirty="0"/>
              <a:t>S</a:t>
            </a:r>
            <a:r>
              <a:rPr lang="es-MX" sz="1500" dirty="0"/>
              <a:t>) es el volumen de agua que libera el acuífero por una columna cuya base tiene un área unitaria y una altura igual al espesor del acuífero, cuando el nivel </a:t>
            </a:r>
            <a:r>
              <a:rPr lang="es-MX" sz="1500" dirty="0" err="1"/>
              <a:t>piezométrico</a:t>
            </a:r>
            <a:r>
              <a:rPr lang="es-MX" sz="1500" dirty="0"/>
              <a:t> desciende una unidad. </a:t>
            </a:r>
          </a:p>
          <a:p>
            <a:pPr marL="0" indent="0" algn="just">
              <a:buNone/>
            </a:pPr>
            <a:r>
              <a:rPr lang="es-MX" sz="1500" dirty="0"/>
              <a:t>El ensayo de bombeo permite obtener los datos de permeabilidad, </a:t>
            </a:r>
            <a:r>
              <a:rPr lang="es-MX" sz="1500" dirty="0" err="1"/>
              <a:t>transmisividad</a:t>
            </a:r>
            <a:r>
              <a:rPr lang="es-MX" sz="1500" dirty="0"/>
              <a:t> y coeficiente de almacenamiento como los principales datos, además del radio de influencia. La ecuación de </a:t>
            </a:r>
            <a:r>
              <a:rPr lang="es-MX" sz="1500" dirty="0" err="1"/>
              <a:t>Thiem</a:t>
            </a:r>
            <a:r>
              <a:rPr lang="es-MX" sz="1500" dirty="0"/>
              <a:t> para caudales constantes permite conocer la </a:t>
            </a:r>
            <a:r>
              <a:rPr lang="es-MX" sz="1500" dirty="0" err="1"/>
              <a:t>transmisividad</a:t>
            </a:r>
            <a:r>
              <a:rPr lang="es-MX" sz="1500" dirty="0"/>
              <a:t>: (</a:t>
            </a:r>
            <a:r>
              <a:rPr lang="es-MX" sz="1500" i="1" dirty="0"/>
              <a:t>h2 </a:t>
            </a:r>
            <a:r>
              <a:rPr lang="es-MX" sz="1500" dirty="0"/>
              <a:t>– </a:t>
            </a:r>
            <a:r>
              <a:rPr lang="es-MX" sz="1500" i="1" dirty="0"/>
              <a:t>h1</a:t>
            </a:r>
            <a:r>
              <a:rPr lang="es-MX" sz="1500" dirty="0"/>
              <a:t>) = [</a:t>
            </a:r>
            <a:r>
              <a:rPr lang="es-MX" sz="1500" i="1" dirty="0"/>
              <a:t>Q </a:t>
            </a:r>
            <a:r>
              <a:rPr lang="es-MX" sz="1500" dirty="0"/>
              <a:t>/ 2π</a:t>
            </a:r>
            <a:r>
              <a:rPr lang="es-MX" sz="1500" i="1" dirty="0"/>
              <a:t>T</a:t>
            </a:r>
            <a:r>
              <a:rPr lang="es-MX" sz="1500" dirty="0"/>
              <a:t>] </a:t>
            </a:r>
            <a:r>
              <a:rPr lang="es-MX" sz="1500" dirty="0" err="1"/>
              <a:t>ln</a:t>
            </a:r>
            <a:r>
              <a:rPr lang="es-MX" sz="1500" dirty="0"/>
              <a:t>(</a:t>
            </a:r>
            <a:r>
              <a:rPr lang="es-MX" sz="1500" i="1" dirty="0"/>
              <a:t>r2</a:t>
            </a:r>
            <a:r>
              <a:rPr lang="es-MX" sz="1500" dirty="0"/>
              <a:t>/</a:t>
            </a:r>
            <a:r>
              <a:rPr lang="es-MX" sz="1500" i="1" dirty="0"/>
              <a:t>r1</a:t>
            </a:r>
            <a:r>
              <a:rPr lang="es-MX" sz="1500" dirty="0"/>
              <a:t>), en la cual (</a:t>
            </a:r>
            <a:r>
              <a:rPr lang="es-MX" sz="1500" i="1" dirty="0"/>
              <a:t>h2 </a:t>
            </a:r>
            <a:r>
              <a:rPr lang="es-MX" sz="1500" dirty="0"/>
              <a:t>– </a:t>
            </a:r>
            <a:r>
              <a:rPr lang="es-MX" sz="1500" i="1" dirty="0"/>
              <a:t>h1</a:t>
            </a:r>
            <a:r>
              <a:rPr lang="es-MX" sz="1500" dirty="0"/>
              <a:t>) corresponde a la depresión resultante entre los puntos 2 y 1, y </a:t>
            </a:r>
            <a:r>
              <a:rPr lang="es-MX" sz="1500" i="1" dirty="0"/>
              <a:t>r2 </a:t>
            </a:r>
            <a:r>
              <a:rPr lang="es-MX" sz="1500" dirty="0"/>
              <a:t>y </a:t>
            </a:r>
            <a:r>
              <a:rPr lang="es-MX" sz="1500" i="1" dirty="0"/>
              <a:t>r1 </a:t>
            </a:r>
            <a:r>
              <a:rPr lang="es-MX" sz="1500" dirty="0"/>
              <a:t>son los radios correspondientes a esas depresiones. </a:t>
            </a:r>
          </a:p>
        </p:txBody>
      </p:sp>
    </p:spTree>
    <p:extLst>
      <p:ext uri="{BB962C8B-B14F-4D97-AF65-F5344CB8AC3E}">
        <p14:creationId xmlns:p14="http://schemas.microsoft.com/office/powerpoint/2010/main" val="592254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131094"/>
            <a:ext cx="7886700" cy="672754"/>
          </a:xfrm>
        </p:spPr>
        <p:txBody>
          <a:bodyPr>
            <a:normAutofit/>
          </a:bodyPr>
          <a:lstStyle/>
          <a:p>
            <a:r>
              <a:rPr lang="es-MX" sz="2100" dirty="0">
                <a:latin typeface="+mn-lt"/>
              </a:rPr>
              <a:t>5.1 HIDRÁULICA</a:t>
            </a:r>
          </a:p>
        </p:txBody>
      </p:sp>
      <p:sp>
        <p:nvSpPr>
          <p:cNvPr id="3" name="Marcador de contenido 2"/>
          <p:cNvSpPr>
            <a:spLocks noGrp="1"/>
          </p:cNvSpPr>
          <p:nvPr>
            <p:ph idx="1"/>
          </p:nvPr>
        </p:nvSpPr>
        <p:spPr>
          <a:xfrm>
            <a:off x="628650" y="1803848"/>
            <a:ext cx="7886700" cy="3686125"/>
          </a:xfrm>
        </p:spPr>
        <p:txBody>
          <a:bodyPr>
            <a:normAutofit lnSpcReduction="10000"/>
          </a:bodyPr>
          <a:lstStyle/>
          <a:p>
            <a:pPr marL="0" indent="0" algn="just">
              <a:buNone/>
            </a:pPr>
            <a:r>
              <a:rPr lang="es-MX" sz="1500" dirty="0"/>
              <a:t>La hidráulica es la ciencia que estudia la transmisión de fuerza y movimiento a través de un fluido. En este capítulo solo se estudia el fluido agua, tema de esta obra, aunque la hidráulica considera en general todos los fluidos. Las principales propiedades físicas del fluido agua son la densidad y viscosidad. Ésta, a su vez, se presenta de dos maneras: viscosidad absoluta o dinámica y la viscosidad cinemática, que es la viscosidad absoluta dividida por la densidad. </a:t>
            </a:r>
          </a:p>
          <a:p>
            <a:pPr marL="0" indent="0" algn="just">
              <a:buNone/>
            </a:pPr>
            <a:endParaRPr lang="es-MX" sz="1500" dirty="0"/>
          </a:p>
          <a:p>
            <a:pPr marL="0" indent="0" algn="just">
              <a:buNone/>
            </a:pPr>
            <a:r>
              <a:rPr lang="es-MX" sz="1500" dirty="0"/>
              <a:t>Las principales propiedades físicas del fluido agua que interesan en la hidráulica son la densidad y la viscosidad.</a:t>
            </a:r>
          </a:p>
          <a:p>
            <a:pPr marL="0" indent="0" algn="just">
              <a:buNone/>
            </a:pPr>
            <a:endParaRPr lang="es-MX" sz="1500" dirty="0"/>
          </a:p>
          <a:p>
            <a:pPr marL="0" indent="0" algn="just">
              <a:buNone/>
            </a:pPr>
            <a:r>
              <a:rPr lang="es-MX" sz="1500" b="1" dirty="0"/>
              <a:t>La densidad. </a:t>
            </a:r>
            <a:r>
              <a:rPr lang="es-MX" sz="1500" dirty="0"/>
              <a:t>Se refiere a la masa de un cuerpo (</a:t>
            </a:r>
            <a:r>
              <a:rPr lang="es-MX" sz="1500" i="1" dirty="0"/>
              <a:t>m</a:t>
            </a:r>
            <a:r>
              <a:rPr lang="es-MX" sz="1500" dirty="0"/>
              <a:t>) dividida entre su volumen (</a:t>
            </a:r>
            <a:r>
              <a:rPr lang="es-MX" sz="1500" i="1" dirty="0"/>
              <a:t>V</a:t>
            </a:r>
            <a:r>
              <a:rPr lang="es-MX" sz="1500" dirty="0"/>
              <a:t>): </a:t>
            </a:r>
          </a:p>
          <a:p>
            <a:pPr marL="0" indent="0" algn="just">
              <a:buNone/>
            </a:pPr>
            <a:r>
              <a:rPr lang="es-MX" sz="1500" i="1" dirty="0"/>
              <a:t>                                                                              </a:t>
            </a:r>
            <a:r>
              <a:rPr lang="el-GR" sz="1500" i="1" dirty="0"/>
              <a:t>ρ </a:t>
            </a:r>
            <a:r>
              <a:rPr lang="el-GR" sz="1500" dirty="0"/>
              <a:t>= </a:t>
            </a:r>
            <a:r>
              <a:rPr lang="es-MX" sz="1500" i="1" dirty="0"/>
              <a:t>m</a:t>
            </a:r>
            <a:r>
              <a:rPr lang="es-MX" sz="1500" dirty="0"/>
              <a:t>/</a:t>
            </a:r>
            <a:r>
              <a:rPr lang="es-MX" sz="1500" i="1" dirty="0"/>
              <a:t>V </a:t>
            </a:r>
          </a:p>
          <a:p>
            <a:pPr marL="0" indent="0" algn="just">
              <a:buNone/>
            </a:pPr>
            <a:r>
              <a:rPr lang="es-MX" sz="1500" b="1" dirty="0"/>
              <a:t>La viscosidad. </a:t>
            </a:r>
            <a:r>
              <a:rPr lang="es-MX" sz="1500" dirty="0"/>
              <a:t>Se expresa de dos maneras: la viscosidad absoluta o dinámica (</a:t>
            </a:r>
            <a:r>
              <a:rPr lang="es-MX" sz="1500" i="1" dirty="0"/>
              <a:t>μ</a:t>
            </a:r>
            <a:r>
              <a:rPr lang="es-MX" sz="1500" dirty="0"/>
              <a:t>), cuyas unidades son kg ∙ s/m2, y la viscosidad cinemática (</a:t>
            </a:r>
            <a:r>
              <a:rPr lang="es-MX" sz="1500" i="1" dirty="0"/>
              <a:t>ν</a:t>
            </a:r>
            <a:r>
              <a:rPr lang="es-MX" sz="1500" dirty="0"/>
              <a:t>), que es la viscosidad absoluta dividida por la densidad y cuyas unidades en el SI son m2 / s. </a:t>
            </a:r>
            <a:endParaRPr lang="es-MX" sz="1500" b="1" dirty="0"/>
          </a:p>
          <a:p>
            <a:pPr marL="0" indent="0" algn="just">
              <a:buNone/>
            </a:pPr>
            <a:endParaRPr lang="es-MX" sz="1500" b="1" dirty="0"/>
          </a:p>
        </p:txBody>
      </p:sp>
    </p:spTree>
    <p:extLst>
      <p:ext uri="{BB962C8B-B14F-4D97-AF65-F5344CB8AC3E}">
        <p14:creationId xmlns:p14="http://schemas.microsoft.com/office/powerpoint/2010/main" val="3689621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2100" b="1" dirty="0"/>
              <a:t>Clasificación y tipos de suelo</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25621" y="2271918"/>
            <a:ext cx="4492759" cy="3172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2987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p:cNvSpPr>
                <a:spLocks noGrp="1"/>
              </p:cNvSpPr>
              <p:nvPr>
                <p:ph idx="1"/>
              </p:nvPr>
            </p:nvSpPr>
            <p:spPr>
              <a:xfrm>
                <a:off x="540913" y="1176003"/>
                <a:ext cx="8061370" cy="4565107"/>
              </a:xfrm>
            </p:spPr>
            <p:txBody>
              <a:bodyPr>
                <a:normAutofit fontScale="92500" lnSpcReduction="10000"/>
              </a:bodyPr>
              <a:lstStyle/>
              <a:p>
                <a:pPr marL="0" indent="0" algn="just">
                  <a:buNone/>
                </a:pPr>
                <a:r>
                  <a:rPr lang="es-MX" dirty="0"/>
                  <a:t>5.2 Hidrostática</a:t>
                </a:r>
              </a:p>
              <a:p>
                <a:pPr marL="0" indent="0" algn="just">
                  <a:buNone/>
                </a:pPr>
                <a:r>
                  <a:rPr lang="es-MX" sz="1500" dirty="0"/>
                  <a:t>La hidrostática analiza a los líquidos que están en reposo. Para ello los considera como fluidos ideales, esto es, que fluyen sin dificultad alguna porque su viscosidad es cero, además de ser incompresibles e isotrópicos. La hidrostática requiere los conceptos de fuerza y empuje. La presión implícitamente se relaciona con la fuerza (</a:t>
                </a:r>
                <a:r>
                  <a:rPr lang="es-MX" sz="1500" i="1" dirty="0"/>
                  <a:t>F</a:t>
                </a:r>
                <a:r>
                  <a:rPr lang="es-MX" sz="1500" dirty="0"/>
                  <a:t>) por unidad de área (</a:t>
                </a:r>
                <a:r>
                  <a:rPr lang="es-MX" sz="1500" i="1" dirty="0"/>
                  <a:t>A</a:t>
                </a:r>
                <a:r>
                  <a:rPr lang="es-MX" sz="1500" dirty="0"/>
                  <a:t>) sobre la cual actúa. Considerando toda el área </a:t>
                </a:r>
                <a:r>
                  <a:rPr lang="es-MX" sz="1500" i="1" dirty="0"/>
                  <a:t>A</a:t>
                </a:r>
                <a:r>
                  <a:rPr lang="es-MX" sz="1500" dirty="0"/>
                  <a:t>, el efecto de toda la presión producirá una fuerza resultante que se denomina empuje (</a:t>
                </a:r>
                <a:r>
                  <a:rPr lang="es-MX" sz="1500" i="1" dirty="0"/>
                  <a:t>E</a:t>
                </a:r>
                <a:r>
                  <a:rPr lang="es-MX" sz="1500" dirty="0"/>
                  <a:t>): </a:t>
                </a:r>
                <a:r>
                  <a:rPr lang="es-MX" sz="1500" i="1" dirty="0"/>
                  <a:t>E </a:t>
                </a:r>
                <a:r>
                  <a:rPr lang="es-MX" sz="1500" dirty="0"/>
                  <a:t>= </a:t>
                </a:r>
                <a:r>
                  <a:rPr lang="es-MX" sz="1500" i="1" dirty="0"/>
                  <a:t>P </a:t>
                </a:r>
                <a:r>
                  <a:rPr lang="es-MX" sz="1500" dirty="0"/>
                  <a:t>∙ </a:t>
                </a:r>
                <a:r>
                  <a:rPr lang="es-MX" sz="1500" i="1" dirty="0"/>
                  <a:t>A</a:t>
                </a:r>
                <a:r>
                  <a:rPr lang="es-MX" sz="1500" dirty="0"/>
                  <a:t>. </a:t>
                </a:r>
              </a:p>
              <a:p>
                <a:pPr marL="0" indent="0" algn="just">
                  <a:buNone/>
                </a:pPr>
                <a:r>
                  <a:rPr lang="es-MX" sz="1500" dirty="0"/>
                  <a:t>La presión en el interior de un líquido está regulada por dos leyes que son fundamentales en la hidrostática: la de Pascal y la de </a:t>
                </a:r>
                <a:r>
                  <a:rPr lang="es-MX" sz="1500" dirty="0" err="1"/>
                  <a:t>Stevin</a:t>
                </a:r>
                <a:r>
                  <a:rPr lang="es-MX" sz="1500" dirty="0"/>
                  <a:t>. La primera establece que “en cualquier punto de un líquido en reposo la presión es la misma en todas las direcciones”; tiene una aplicación importante en la prensa hidráulica. La ley de </a:t>
                </a:r>
                <a:r>
                  <a:rPr lang="es-MX" sz="1500" dirty="0" err="1"/>
                  <a:t>Stevin</a:t>
                </a:r>
                <a:r>
                  <a:rPr lang="es-MX" sz="1500" dirty="0"/>
                  <a:t>, por su parte, dice que “la diferencia de presiones entre dos puntos de la masa de un líquido en equilibrio es igual a la diferencia de profundidad multiplicada por el peso específico del líquido”. </a:t>
                </a:r>
              </a:p>
              <a:p>
                <a:pPr marL="0" indent="0" algn="just">
                  <a:buNone/>
                </a:pPr>
                <a:endParaRPr lang="es-MX" sz="1500" dirty="0"/>
              </a:p>
              <a:p>
                <a:pPr marL="0" indent="0" algn="just">
                  <a:buNone/>
                </a:pPr>
                <a:r>
                  <a:rPr lang="es-MX" dirty="0"/>
                  <a:t>5.2.1 Fuerza y empuje</a:t>
                </a:r>
              </a:p>
              <a:p>
                <a:pPr marL="0" indent="0" algn="just">
                  <a:buNone/>
                </a:pPr>
                <a:r>
                  <a:rPr lang="es-MX" sz="1500" dirty="0"/>
                  <a:t>Para el estudio de la hidrostática es importante considerar los conceptos de fuerza y empuje. La presión se relaciona implícitamente con la fuerza (</a:t>
                </a:r>
                <a:r>
                  <a:rPr lang="es-MX" sz="1500" i="1" dirty="0"/>
                  <a:t>F</a:t>
                </a:r>
                <a:r>
                  <a:rPr lang="es-MX" sz="1500" dirty="0"/>
                  <a:t>) por unidad de área (</a:t>
                </a:r>
                <a:r>
                  <a:rPr lang="es-MX" sz="1500" i="1" dirty="0"/>
                  <a:t>A</a:t>
                </a:r>
                <a:r>
                  <a:rPr lang="es-MX" sz="1500" dirty="0"/>
                  <a:t>) sobre la cual actúa. Así, considérese en el interior de cierta masa líquida una presión (</a:t>
                </a:r>
                <a:r>
                  <a:rPr lang="es-MX" sz="1500" i="1" dirty="0"/>
                  <a:t>P</a:t>
                </a:r>
                <a:r>
                  <a:rPr lang="es-MX" sz="1500" dirty="0"/>
                  <a:t>) sobre un volumen (</a:t>
                </a:r>
                <a:r>
                  <a:rPr lang="es-MX" sz="1500" i="1" dirty="0"/>
                  <a:t>V</a:t>
                </a:r>
                <a:r>
                  <a:rPr lang="es-MX" sz="1500" dirty="0"/>
                  <a:t>) limitado por una superficie </a:t>
                </a:r>
                <a:r>
                  <a:rPr lang="es-MX" sz="1500" i="1" dirty="0"/>
                  <a:t>A</a:t>
                </a:r>
                <a:r>
                  <a:rPr lang="es-MX" sz="1500" dirty="0"/>
                  <a:t>. Sea </a:t>
                </a:r>
                <a:r>
                  <a:rPr lang="es-MX" sz="1500" i="1" dirty="0" err="1"/>
                  <a:t>dA</a:t>
                </a:r>
                <a:r>
                  <a:rPr lang="es-MX" sz="1500" i="1" dirty="0"/>
                  <a:t> </a:t>
                </a:r>
                <a:r>
                  <a:rPr lang="es-MX" sz="1500" dirty="0"/>
                  <a:t>un elemento infinitesimal del área en esta superficie y </a:t>
                </a:r>
                <a:r>
                  <a:rPr lang="es-MX" sz="1500" i="1" dirty="0" err="1"/>
                  <a:t>dF</a:t>
                </a:r>
                <a:r>
                  <a:rPr lang="es-MX" sz="1500" i="1" dirty="0"/>
                  <a:t> </a:t>
                </a:r>
                <a:r>
                  <a:rPr lang="es-MX" sz="1500" dirty="0"/>
                  <a:t>la fuerza que en ella actúa perpendicularmente; la presión será:        </a:t>
                </a:r>
              </a:p>
              <a:p>
                <a:pPr marL="0" indent="0" algn="just">
                  <a:buNone/>
                </a:pPr>
                <a14:m>
                  <m:oMathPara xmlns:m="http://schemas.openxmlformats.org/officeDocument/2006/math">
                    <m:oMathParaPr>
                      <m:jc m:val="centerGroup"/>
                    </m:oMathParaPr>
                    <m:oMath xmlns:m="http://schemas.openxmlformats.org/officeDocument/2006/math">
                      <m:r>
                        <a:rPr lang="es-MX" sz="1500" i="1">
                          <a:latin typeface="Cambria Math" panose="02040503050406030204" pitchFamily="18" charset="0"/>
                        </a:rPr>
                        <m:t>𝑃</m:t>
                      </m:r>
                      <m:r>
                        <a:rPr lang="es-MX" sz="1500" i="1">
                          <a:latin typeface="Cambria Math" panose="02040503050406030204" pitchFamily="18" charset="0"/>
                        </a:rPr>
                        <m:t>=</m:t>
                      </m:r>
                      <m:f>
                        <m:fPr>
                          <m:ctrlPr>
                            <a:rPr lang="es-MX" sz="1500" i="1">
                              <a:latin typeface="Cambria Math" panose="02040503050406030204" pitchFamily="18" charset="0"/>
                            </a:rPr>
                          </m:ctrlPr>
                        </m:fPr>
                        <m:num>
                          <m:r>
                            <a:rPr lang="es-MX" sz="1500" i="1">
                              <a:latin typeface="Cambria Math" panose="02040503050406030204" pitchFamily="18" charset="0"/>
                            </a:rPr>
                            <m:t>𝑑𝐹</m:t>
                          </m:r>
                        </m:num>
                        <m:den>
                          <m:r>
                            <a:rPr lang="es-MX" sz="1500" i="1">
                              <a:latin typeface="Cambria Math" panose="02040503050406030204" pitchFamily="18" charset="0"/>
                            </a:rPr>
                            <m:t>𝑑𝐴</m:t>
                          </m:r>
                        </m:den>
                      </m:f>
                    </m:oMath>
                  </m:oMathPara>
                </a14:m>
                <a:endParaRPr lang="es-MX" sz="1500" dirty="0"/>
              </a:p>
              <a:p>
                <a:pPr marL="0" indent="0" algn="just">
                  <a:buNone/>
                </a:pPr>
                <a:endParaRPr lang="es-MX" sz="1500" dirty="0"/>
              </a:p>
              <a:p>
                <a:pPr marL="0" indent="0" algn="just">
                  <a:buNone/>
                </a:pPr>
                <a:endParaRPr lang="es-MX" sz="1500" dirty="0"/>
              </a:p>
              <a:p>
                <a:pPr marL="0" indent="0" algn="just">
                  <a:buNone/>
                </a:pPr>
                <a:endParaRPr lang="es-MX" sz="1500" dirty="0"/>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xfrm>
                <a:off x="540913" y="1176003"/>
                <a:ext cx="8061370" cy="4565107"/>
              </a:xfrm>
              <a:blipFill>
                <a:blip r:embed="rId2"/>
                <a:stretch>
                  <a:fillRect l="-1362" t="-2670" r="-227"/>
                </a:stretch>
              </a:blipFill>
            </p:spPr>
            <p:txBody>
              <a:bodyPr/>
              <a:lstStyle/>
              <a:p>
                <a:r>
                  <a:rPr lang="es-MX">
                    <a:noFill/>
                  </a:rPr>
                  <a:t> </a:t>
                </a:r>
              </a:p>
            </p:txBody>
          </p:sp>
        </mc:Fallback>
      </mc:AlternateContent>
    </p:spTree>
    <p:extLst>
      <p:ext uri="{BB962C8B-B14F-4D97-AF65-F5344CB8AC3E}">
        <p14:creationId xmlns:p14="http://schemas.microsoft.com/office/powerpoint/2010/main" val="3724858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202287" y="2187449"/>
            <a:ext cx="4767338" cy="2002209"/>
          </a:xfrm>
          <a:prstGeom prst="rect">
            <a:avLst/>
          </a:prstGeom>
        </p:spPr>
      </p:pic>
      <p:sp>
        <p:nvSpPr>
          <p:cNvPr id="5" name="Rectángulo 4"/>
          <p:cNvSpPr/>
          <p:nvPr/>
        </p:nvSpPr>
        <p:spPr>
          <a:xfrm>
            <a:off x="1728989" y="4730571"/>
            <a:ext cx="5766516" cy="784830"/>
          </a:xfrm>
          <a:prstGeom prst="rect">
            <a:avLst/>
          </a:prstGeom>
        </p:spPr>
        <p:txBody>
          <a:bodyPr wrap="square">
            <a:spAutoFit/>
          </a:bodyPr>
          <a:lstStyle/>
          <a:p>
            <a:pPr algn="just"/>
            <a:r>
              <a:rPr lang="es-MX" sz="1125" dirty="0">
                <a:solidFill>
                  <a:srgbClr val="000000"/>
                </a:solidFill>
                <a:latin typeface="Franklin Gothic Demi"/>
              </a:rPr>
              <a:t>F</a:t>
            </a:r>
            <a:r>
              <a:rPr lang="es-MX" sz="1125" dirty="0">
                <a:solidFill>
                  <a:srgbClr val="000000"/>
                </a:solidFill>
              </a:rPr>
              <a:t>igura 5.1 Empuje ejercido por un líquido sobre una superficie plana horizontal </a:t>
            </a:r>
          </a:p>
          <a:p>
            <a:pPr algn="just"/>
            <a:r>
              <a:rPr lang="es-MX" sz="1125" dirty="0">
                <a:solidFill>
                  <a:srgbClr val="000000"/>
                </a:solidFill>
              </a:rPr>
              <a:t>Tomada de: Rodríguez, J. A., y G. B. Pérez. </a:t>
            </a:r>
            <a:r>
              <a:rPr lang="es-MX" sz="1125" i="1" dirty="0">
                <a:solidFill>
                  <a:srgbClr val="000000"/>
                </a:solidFill>
              </a:rPr>
              <a:t>“Apuntes de hidráulica básica”</a:t>
            </a:r>
            <a:r>
              <a:rPr lang="es-MX" sz="1125" dirty="0">
                <a:solidFill>
                  <a:srgbClr val="000000"/>
                </a:solidFill>
              </a:rPr>
              <a:t>. http://hidraulica.umich.mx/bperez/HIDRAULICA-BASICA.pdf (consultado el 17 de agosto de 2015). </a:t>
            </a:r>
            <a:endParaRPr lang="es-MX" sz="1125" dirty="0"/>
          </a:p>
        </p:txBody>
      </p:sp>
      <p:sp>
        <p:nvSpPr>
          <p:cNvPr id="6" name="Rectángulo 5"/>
          <p:cNvSpPr/>
          <p:nvPr/>
        </p:nvSpPr>
        <p:spPr>
          <a:xfrm>
            <a:off x="1342623" y="1115622"/>
            <a:ext cx="6761409" cy="553998"/>
          </a:xfrm>
          <a:prstGeom prst="rect">
            <a:avLst/>
          </a:prstGeom>
        </p:spPr>
        <p:txBody>
          <a:bodyPr wrap="square">
            <a:spAutoFit/>
          </a:bodyPr>
          <a:lstStyle/>
          <a:p>
            <a:r>
              <a:rPr lang="es-MX" sz="1500" dirty="0">
                <a:solidFill>
                  <a:srgbClr val="000000"/>
                </a:solidFill>
                <a:latin typeface="Calibri" panose="020F0502020204030204" pitchFamily="34" charset="0"/>
              </a:rPr>
              <a:t>Esta representación se conoce como diagrama de presiones, y se muestra en la Figura 5.1 (SLA significa superficie libre de agua). </a:t>
            </a:r>
            <a:endParaRPr lang="es-MX" sz="1500" dirty="0">
              <a:latin typeface="Calibri" panose="020F0502020204030204" pitchFamily="34" charset="0"/>
            </a:endParaRPr>
          </a:p>
        </p:txBody>
      </p:sp>
    </p:spTree>
    <p:extLst>
      <p:ext uri="{BB962C8B-B14F-4D97-AF65-F5344CB8AC3E}">
        <p14:creationId xmlns:p14="http://schemas.microsoft.com/office/powerpoint/2010/main" val="912952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176003"/>
            <a:ext cx="7886700" cy="4313970"/>
          </a:xfrm>
        </p:spPr>
        <p:txBody>
          <a:bodyPr>
            <a:normAutofit lnSpcReduction="10000"/>
          </a:bodyPr>
          <a:lstStyle/>
          <a:p>
            <a:pPr marL="0" indent="0">
              <a:buNone/>
            </a:pPr>
            <a:r>
              <a:rPr lang="es-MX" sz="2250" dirty="0"/>
              <a:t>5.3 Hidrodinámica</a:t>
            </a:r>
          </a:p>
          <a:p>
            <a:pPr marL="0" indent="0">
              <a:buNone/>
            </a:pPr>
            <a:endParaRPr lang="es-MX" dirty="0"/>
          </a:p>
          <a:p>
            <a:pPr marL="0" indent="0" algn="just">
              <a:buNone/>
            </a:pPr>
            <a:r>
              <a:rPr lang="es-MX" sz="1650" dirty="0"/>
              <a:t>La hidrodinámica estudia los fluidos en movimiento mediante cálculos empíricos utilizando también el concepto de fluido ideal. El caudal de un fluido en movimiento (</a:t>
            </a:r>
            <a:r>
              <a:rPr lang="es-MX" sz="1650" i="1" dirty="0"/>
              <a:t>Q</a:t>
            </a:r>
            <a:r>
              <a:rPr lang="es-MX" sz="1650" dirty="0"/>
              <a:t>) es el volumen de líquido que atraviesa una sección por unidad de tiempo. Para el análisis del movimiento de fluidos se aplican tres principios fundamentales: conservación de la masa, conservación de la energía cinética y conservación de la cantidad de movimiento.</a:t>
            </a:r>
          </a:p>
          <a:p>
            <a:pPr marL="0" indent="0" algn="just">
              <a:buNone/>
            </a:pPr>
            <a:r>
              <a:rPr lang="es-MX" sz="1650" dirty="0"/>
              <a:t>Las líneas de corriente son líneas orientadas según la velocidad del líquido que tienen la propiedad de que no las atraviesan las partículas del fluido; son las curvas que en el mismo instante </a:t>
            </a:r>
            <a:r>
              <a:rPr lang="es-MX" sz="1650" i="1" dirty="0"/>
              <a:t>t </a:t>
            </a:r>
            <a:r>
              <a:rPr lang="es-MX" sz="1650" dirty="0"/>
              <a:t>se mantienen tangentes, en todos los puntos, a las velocidades </a:t>
            </a:r>
            <a:r>
              <a:rPr lang="es-MX" sz="1650" i="1" dirty="0"/>
              <a:t>v</a:t>
            </a:r>
            <a:r>
              <a:rPr lang="es-MX" sz="1650" dirty="0"/>
              <a:t>. El caudal es el producto del área (sección) </a:t>
            </a:r>
            <a:r>
              <a:rPr lang="es-MX" sz="1650" i="1" dirty="0"/>
              <a:t>A </a:t>
            </a:r>
            <a:r>
              <a:rPr lang="es-MX" sz="1650" dirty="0"/>
              <a:t>por la velocidad, esto es, </a:t>
            </a:r>
            <a:r>
              <a:rPr lang="es-MX" sz="1650" i="1" dirty="0"/>
              <a:t>Q </a:t>
            </a:r>
            <a:r>
              <a:rPr lang="es-MX" sz="1650" dirty="0"/>
              <a:t>= </a:t>
            </a:r>
            <a:r>
              <a:rPr lang="es-MX" sz="1650" i="1" dirty="0"/>
              <a:t>A </a:t>
            </a:r>
            <a:r>
              <a:rPr lang="es-MX" sz="1650" dirty="0"/>
              <a:t>∙ </a:t>
            </a:r>
            <a:r>
              <a:rPr lang="es-MX" sz="1650" i="1" dirty="0"/>
              <a:t>v</a:t>
            </a:r>
            <a:r>
              <a:rPr lang="es-MX" sz="1650" dirty="0"/>
              <a:t>. Esto significa que el caudal que pasa por un conducto se mantiene constante, aun cuando existan cambios en la sección a lo largo de éste. </a:t>
            </a:r>
          </a:p>
          <a:p>
            <a:pPr marL="0" indent="0" algn="just">
              <a:buNone/>
            </a:pPr>
            <a:r>
              <a:rPr lang="es-MX" sz="1650" dirty="0"/>
              <a:t>El teorema de Bernoulli es otra forma del principio de conservación de energía y establece que “a lo largo de cualquier línea de corriente la suma de las energías cinéticas (</a:t>
            </a:r>
            <a:r>
              <a:rPr lang="es-MX" sz="1650" i="1" dirty="0"/>
              <a:t>v</a:t>
            </a:r>
            <a:r>
              <a:rPr lang="es-MX" sz="1650" dirty="0"/>
              <a:t>2/2</a:t>
            </a:r>
            <a:r>
              <a:rPr lang="es-MX" sz="1650" i="1" dirty="0"/>
              <a:t>g</a:t>
            </a:r>
            <a:r>
              <a:rPr lang="es-MX" sz="1650" dirty="0"/>
              <a:t>), </a:t>
            </a:r>
            <a:r>
              <a:rPr lang="es-MX" sz="1650" dirty="0" err="1"/>
              <a:t>piezométricas</a:t>
            </a:r>
            <a:r>
              <a:rPr lang="es-MX" sz="1650" dirty="0"/>
              <a:t> (</a:t>
            </a:r>
            <a:r>
              <a:rPr lang="es-MX" sz="1650" i="1" dirty="0"/>
              <a:t>P</a:t>
            </a:r>
            <a:r>
              <a:rPr lang="es-MX" sz="1650" dirty="0"/>
              <a:t>/</a:t>
            </a:r>
            <a:r>
              <a:rPr lang="es-MX" sz="1650" i="1" dirty="0"/>
              <a:t>γ</a:t>
            </a:r>
            <a:r>
              <a:rPr lang="es-MX" sz="1650" dirty="0"/>
              <a:t>) y potenciales (</a:t>
            </a:r>
            <a:r>
              <a:rPr lang="es-MX" sz="1650" i="1" dirty="0"/>
              <a:t>Z</a:t>
            </a:r>
            <a:r>
              <a:rPr lang="es-MX" sz="1650" dirty="0"/>
              <a:t>) es constante”. </a:t>
            </a:r>
            <a:endParaRPr lang="es-MX" sz="1650" i="1" dirty="0"/>
          </a:p>
        </p:txBody>
      </p:sp>
    </p:spTree>
    <p:extLst>
      <p:ext uri="{BB962C8B-B14F-4D97-AF65-F5344CB8AC3E}">
        <p14:creationId xmlns:p14="http://schemas.microsoft.com/office/powerpoint/2010/main" val="1776812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131094"/>
            <a:ext cx="7886700" cy="581161"/>
          </a:xfrm>
        </p:spPr>
        <p:txBody>
          <a:bodyPr>
            <a:normAutofit/>
          </a:bodyPr>
          <a:lstStyle/>
          <a:p>
            <a:r>
              <a:rPr lang="es-MX" sz="2100" dirty="0">
                <a:latin typeface="+mn-lt"/>
              </a:rPr>
              <a:t>5.4 Singularidad </a:t>
            </a:r>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a:xfrm>
                <a:off x="600478" y="1842484"/>
                <a:ext cx="7886700" cy="3757412"/>
              </a:xfrm>
            </p:spPr>
            <p:txBody>
              <a:bodyPr>
                <a:normAutofit/>
              </a:bodyPr>
              <a:lstStyle/>
              <a:p>
                <a:pPr marL="0" indent="0" algn="just">
                  <a:buNone/>
                </a:pPr>
                <a:r>
                  <a:rPr lang="es-MX" sz="1500" dirty="0"/>
                  <a:t>La Singularidad es el fenómeno que ocurre como consecuencia de un cambio brusco, en un punto o un trecho corto, en las paredes o en el interior de una corriente que sufre el fluido al atravesar los diferentes elementos de una instalación hidráulica (tales como codos o curvas, conos convergentes o divergentes, orificios, vertedores y otros). </a:t>
                </a:r>
              </a:p>
              <a:p>
                <a:pPr marL="0" indent="0" algn="just">
                  <a:buNone/>
                </a:pPr>
                <a:endParaRPr lang="es-MX" sz="1500" dirty="0"/>
              </a:p>
              <a:p>
                <a:pPr marL="0" indent="0" algn="just">
                  <a:buNone/>
                </a:pPr>
                <a:r>
                  <a:rPr lang="es-MX" sz="1500" b="1" dirty="0"/>
                  <a:t>Los orificios </a:t>
                </a:r>
                <a:r>
                  <a:rPr lang="es-MX" sz="1500" dirty="0"/>
                  <a:t>son perforaciones, generalmente de forma geométrica y perímetro cerrado, hechos por debajo de la superficie libre del líquido o en las paredes de los depósitos, tanques, canales o tuberías. La ecuación de Torricelli </a:t>
                </a:r>
                <a14:m>
                  <m:oMath xmlns:m="http://schemas.openxmlformats.org/officeDocument/2006/math">
                    <m:d>
                      <m:dPr>
                        <m:ctrlPr>
                          <a:rPr lang="es-MX" sz="1500" i="1">
                            <a:latin typeface="Cambria Math" panose="02040503050406030204" pitchFamily="18" charset="0"/>
                          </a:rPr>
                        </m:ctrlPr>
                      </m:dPr>
                      <m:e>
                        <m:sSub>
                          <m:sSubPr>
                            <m:ctrlPr>
                              <a:rPr lang="es-MX" sz="1500" i="1">
                                <a:latin typeface="Cambria Math" panose="02040503050406030204" pitchFamily="18" charset="0"/>
                              </a:rPr>
                            </m:ctrlPr>
                          </m:sSubPr>
                          <m:e>
                            <m:r>
                              <a:rPr lang="es-MX" sz="1500" i="1">
                                <a:latin typeface="Cambria Math" panose="02040503050406030204" pitchFamily="18" charset="0"/>
                              </a:rPr>
                              <m:t>𝑣</m:t>
                            </m:r>
                          </m:e>
                          <m:sub>
                            <m:r>
                              <a:rPr lang="es-MX" sz="1500" i="1">
                                <a:latin typeface="Cambria Math" panose="02040503050406030204" pitchFamily="18" charset="0"/>
                              </a:rPr>
                              <m:t>1=</m:t>
                            </m:r>
                            <m:rad>
                              <m:radPr>
                                <m:degHide m:val="on"/>
                                <m:ctrlPr>
                                  <a:rPr lang="es-MX" sz="1500" i="1">
                                    <a:latin typeface="Cambria Math" panose="02040503050406030204" pitchFamily="18" charset="0"/>
                                  </a:rPr>
                                </m:ctrlPr>
                              </m:radPr>
                              <m:deg/>
                              <m:e>
                                <m:r>
                                  <a:rPr lang="es-MX" sz="1500" i="1">
                                    <a:latin typeface="Cambria Math" panose="02040503050406030204" pitchFamily="18" charset="0"/>
                                  </a:rPr>
                                  <m:t>2</m:t>
                                </m:r>
                                <m:r>
                                  <a:rPr lang="es-MX" sz="1500" i="1">
                                    <a:latin typeface="Cambria Math" panose="02040503050406030204" pitchFamily="18" charset="0"/>
                                  </a:rPr>
                                  <m:t>𝑔h</m:t>
                                </m:r>
                              </m:e>
                            </m:rad>
                          </m:sub>
                        </m:sSub>
                      </m:e>
                    </m:d>
                  </m:oMath>
                </a14:m>
                <a:r>
                  <a:rPr lang="es-MX" sz="1500" dirty="0"/>
                  <a:t> implica que cada partícula, al atravesar la sección contracta, tiene una velocidad idéntica a la de la caída libre desde la superficie libre del depósito hasta el plano de referencia, pasando por el centro del orificio. </a:t>
                </a:r>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xfrm>
                <a:off x="600478" y="1842484"/>
                <a:ext cx="7886700" cy="3757412"/>
              </a:xfrm>
              <a:blipFill>
                <a:blip r:embed="rId2"/>
                <a:stretch>
                  <a:fillRect l="-309" t="-810" r="-387"/>
                </a:stretch>
              </a:blipFill>
            </p:spPr>
            <p:txBody>
              <a:bodyPr/>
              <a:lstStyle/>
              <a:p>
                <a:r>
                  <a:rPr lang="es-MX">
                    <a:noFill/>
                  </a:rPr>
                  <a:t> </a:t>
                </a:r>
              </a:p>
            </p:txBody>
          </p:sp>
        </mc:Fallback>
      </mc:AlternateContent>
    </p:spTree>
    <p:extLst>
      <p:ext uri="{BB962C8B-B14F-4D97-AF65-F5344CB8AC3E}">
        <p14:creationId xmlns:p14="http://schemas.microsoft.com/office/powerpoint/2010/main" val="2192473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243616"/>
            <a:ext cx="7886700" cy="4246356"/>
          </a:xfrm>
        </p:spPr>
        <p:txBody>
          <a:bodyPr>
            <a:normAutofit/>
          </a:bodyPr>
          <a:lstStyle/>
          <a:p>
            <a:pPr marL="0" indent="0" algn="just">
              <a:buNone/>
            </a:pPr>
            <a:endParaRPr lang="es-MX" sz="1600" b="1" dirty="0"/>
          </a:p>
          <a:p>
            <a:pPr marL="0" indent="0" algn="just">
              <a:buNone/>
            </a:pPr>
            <a:r>
              <a:rPr lang="es-MX" sz="1600" b="1" dirty="0"/>
              <a:t>Una compuerta </a:t>
            </a:r>
            <a:r>
              <a:rPr lang="es-MX" sz="1600" dirty="0"/>
              <a:t>es un dispositivo hidráulico destinado a regular el paso de agua en una tubería o canal, por lo que puede considerársele como un orificio. Las boquillas o tubos adicionales están constituidos por tubos cortos que se adaptan a los orificios y que se utilizan para dirigir el chorro líquido. A las boquillas se les aplica la fórmula general para orificios pequeños. </a:t>
            </a:r>
          </a:p>
          <a:p>
            <a:pPr marL="0" indent="0" algn="just">
              <a:buNone/>
            </a:pPr>
            <a:endParaRPr lang="es-MX" sz="1600" dirty="0"/>
          </a:p>
          <a:p>
            <a:pPr marL="0" indent="0" algn="just">
              <a:buNone/>
            </a:pPr>
            <a:r>
              <a:rPr lang="es-MX" sz="1600" b="1" dirty="0"/>
              <a:t>Los vertedores </a:t>
            </a:r>
            <a:r>
              <a:rPr lang="es-MX" sz="1600" dirty="0"/>
              <a:t>son estructuras transversales a la corriente que elevan el nivel aguas arriba y permiten la circulación a través de una abertura de forma triangular, trapezoidal o rectangular. También se utilizan en forma intensiva y satisfactoria en la medición del caudal de pequeños cursos de agua y de conductos libres, así como en el control del flujo en canales, motivo por el cual su estudio es de gran importancia. </a:t>
            </a:r>
          </a:p>
          <a:p>
            <a:pPr marL="0" indent="0" algn="just">
              <a:buNone/>
            </a:pPr>
            <a:endParaRPr lang="es-MX" sz="1600" dirty="0"/>
          </a:p>
          <a:p>
            <a:pPr marL="0" indent="0" algn="just">
              <a:buNone/>
            </a:pPr>
            <a:r>
              <a:rPr lang="es-MX" sz="1600" dirty="0"/>
              <a:t>La Figura 5.2 ilustra el significado de orificio y vertedor en los cuales </a:t>
            </a:r>
            <a:r>
              <a:rPr lang="es-MX" sz="1600" i="1" dirty="0"/>
              <a:t>H </a:t>
            </a:r>
            <a:r>
              <a:rPr lang="es-MX" sz="1600" dirty="0"/>
              <a:t>es la carga hidráulica del líquido, </a:t>
            </a:r>
            <a:r>
              <a:rPr lang="es-MX" sz="1600" i="1" dirty="0"/>
              <a:t>P </a:t>
            </a:r>
            <a:r>
              <a:rPr lang="es-MX" sz="1600" dirty="0"/>
              <a:t>es la altura del vertedor y </a:t>
            </a:r>
            <a:r>
              <a:rPr lang="es-MX" sz="1600" i="1" dirty="0"/>
              <a:t>e </a:t>
            </a:r>
            <a:r>
              <a:rPr lang="es-MX" sz="1600" dirty="0"/>
              <a:t>es el espesor de la pared del vertedor. </a:t>
            </a:r>
          </a:p>
          <a:p>
            <a:pPr marL="0" indent="0" algn="just">
              <a:buNone/>
            </a:pPr>
            <a:endParaRPr lang="es-MX" sz="1600" dirty="0"/>
          </a:p>
        </p:txBody>
      </p:sp>
    </p:spTree>
    <p:extLst>
      <p:ext uri="{BB962C8B-B14F-4D97-AF65-F5344CB8AC3E}">
        <p14:creationId xmlns:p14="http://schemas.microsoft.com/office/powerpoint/2010/main" val="577808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400579" y="1700113"/>
            <a:ext cx="6169902" cy="2081594"/>
          </a:xfrm>
          <a:prstGeom prst="rect">
            <a:avLst/>
          </a:prstGeom>
        </p:spPr>
      </p:pic>
      <p:sp>
        <p:nvSpPr>
          <p:cNvPr id="5" name="Rectángulo 4"/>
          <p:cNvSpPr/>
          <p:nvPr/>
        </p:nvSpPr>
        <p:spPr>
          <a:xfrm>
            <a:off x="2549839" y="4072893"/>
            <a:ext cx="3458155" cy="265457"/>
          </a:xfrm>
          <a:prstGeom prst="rect">
            <a:avLst/>
          </a:prstGeom>
        </p:spPr>
        <p:txBody>
          <a:bodyPr wrap="square">
            <a:spAutoFit/>
          </a:bodyPr>
          <a:lstStyle/>
          <a:p>
            <a:pPr algn="just"/>
            <a:r>
              <a:rPr lang="es-MX" sz="1125" dirty="0">
                <a:solidFill>
                  <a:srgbClr val="000000"/>
                </a:solidFill>
                <a:latin typeface="Calibri" panose="020F0502020204030204" pitchFamily="34" charset="0"/>
              </a:rPr>
              <a:t>Figura 5.2 Representación de orificio y vertedor </a:t>
            </a:r>
            <a:endParaRPr lang="es-MX" sz="1125" dirty="0">
              <a:latin typeface="Calibri" panose="020F0502020204030204" pitchFamily="34" charset="0"/>
            </a:endParaRPr>
          </a:p>
        </p:txBody>
      </p:sp>
    </p:spTree>
    <p:extLst>
      <p:ext uri="{BB962C8B-B14F-4D97-AF65-F5344CB8AC3E}">
        <p14:creationId xmlns:p14="http://schemas.microsoft.com/office/powerpoint/2010/main" val="3333226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contenido 7"/>
          <p:cNvSpPr>
            <a:spLocks noGrp="1"/>
          </p:cNvSpPr>
          <p:nvPr>
            <p:ph idx="1"/>
          </p:nvPr>
        </p:nvSpPr>
        <p:spPr>
          <a:xfrm>
            <a:off x="628650" y="1233956"/>
            <a:ext cx="7886700" cy="4520486"/>
          </a:xfrm>
        </p:spPr>
        <p:txBody>
          <a:bodyPr>
            <a:noAutofit/>
          </a:bodyPr>
          <a:lstStyle/>
          <a:p>
            <a:pPr marL="0" indent="0" algn="just">
              <a:buNone/>
            </a:pPr>
            <a:r>
              <a:rPr lang="es-MX" sz="1500" b="1" dirty="0"/>
              <a:t>Los conductos </a:t>
            </a:r>
            <a:r>
              <a:rPr lang="es-MX" sz="1500" dirty="0"/>
              <a:t>por los cuales circula un fluido pueden ser libres o confinados. Los conductos libres presentan en toda su superficie libre una presión igual a la atmosférica y siempre funcionan por gravedad; ejemplos de ellos son los ríos, canales, canaletas y cursos de aguas naturales. En los conductos forzados el agua circula a presión superior a la atmosférica, su interior está cerrado y totalmente lleno, tales como tuberías de distribución del agua potable, tuberías de alta y baja presión y los sifones. El flujo de un fluido real por una tubería es más complejo que el de un fluido ideal por lo cual las ecuaciones de flujo real se resuelven utilizando métodos </a:t>
            </a:r>
            <a:r>
              <a:rPr lang="es-MX" sz="1500" dirty="0" err="1"/>
              <a:t>semiempíricos</a:t>
            </a:r>
            <a:r>
              <a:rPr lang="es-MX" sz="1500" dirty="0"/>
              <a:t>. Cuando el gradiente de velocidad es bajo, si las partículas siguen las mismas trayectorias definidas el flujo se denomina laminar. Si aumenta el gradiente de velocidad el flujo es turbulento: las partículas chocan entre sí y cambian de rumbo en forma errática. El número de Reynolds (</a:t>
            </a:r>
            <a:r>
              <a:rPr lang="es-MX" sz="1500" i="1" dirty="0"/>
              <a:t>Re</a:t>
            </a:r>
            <a:r>
              <a:rPr lang="es-MX" sz="1500" dirty="0"/>
              <a:t>) permite determinar el tipo de flujo. En tubos de sección circular cuando </a:t>
            </a:r>
            <a:r>
              <a:rPr lang="es-MX" sz="1500" i="1" dirty="0"/>
              <a:t>Re </a:t>
            </a:r>
            <a:r>
              <a:rPr lang="es-MX" sz="1500" dirty="0"/>
              <a:t>pasa de 2 400 se inicia la turbulencia, y para </a:t>
            </a:r>
            <a:r>
              <a:rPr lang="es-MX" sz="1500" i="1" dirty="0"/>
              <a:t>Re </a:t>
            </a:r>
            <a:r>
              <a:rPr lang="es-MX" sz="1500" dirty="0"/>
              <a:t>mayores de 4 000 el flujo es turbulento. Las tuberías no están constituidas solamente por tubos rectos y no siempre comprenden tubos del mismo diámetro; además, tienen curvas, derivaciones y otras piezas que contribuyen con pérdidas de energía: pérdidas por fricción y pérdidas locales. La determinación </a:t>
            </a:r>
            <a:r>
              <a:rPr lang="es-MX" sz="1500" dirty="0" err="1"/>
              <a:t>semiempírica</a:t>
            </a:r>
            <a:r>
              <a:rPr lang="es-MX" sz="1500" dirty="0"/>
              <a:t> de las pérdidas de carga por fricción puede realizarse mediante la ecuación de </a:t>
            </a:r>
            <a:r>
              <a:rPr lang="es-MX" sz="1500" dirty="0" err="1"/>
              <a:t>Darcy</a:t>
            </a:r>
            <a:r>
              <a:rPr lang="es-MX" sz="1500" dirty="0"/>
              <a:t>- </a:t>
            </a:r>
            <a:r>
              <a:rPr lang="es-MX" sz="1500" dirty="0" err="1"/>
              <a:t>Weisbach</a:t>
            </a:r>
            <a:r>
              <a:rPr lang="es-MX" sz="1500" dirty="0"/>
              <a:t>. </a:t>
            </a:r>
          </a:p>
        </p:txBody>
      </p:sp>
    </p:spTree>
    <p:extLst>
      <p:ext uri="{BB962C8B-B14F-4D97-AF65-F5344CB8AC3E}">
        <p14:creationId xmlns:p14="http://schemas.microsoft.com/office/powerpoint/2010/main" val="371527027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325</TotalTime>
  <Words>3560</Words>
  <Application>Microsoft Office PowerPoint</Application>
  <PresentationFormat>Presentación en pantalla (4:3)</PresentationFormat>
  <Paragraphs>111</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Calibri</vt:lpstr>
      <vt:lpstr>Calibri Light</vt:lpstr>
      <vt:lpstr>Cambria Math</vt:lpstr>
      <vt:lpstr>Franklin Gothic Demi</vt:lpstr>
      <vt:lpstr>Tema de Office</vt:lpstr>
      <vt:lpstr>  CAPÍTULO 5   HIDRÁULICA </vt:lpstr>
      <vt:lpstr>5.1 HIDRÁULICA</vt:lpstr>
      <vt:lpstr>Presentación de PowerPoint</vt:lpstr>
      <vt:lpstr>Presentación de PowerPoint</vt:lpstr>
      <vt:lpstr>Presentación de PowerPoint</vt:lpstr>
      <vt:lpstr>5.4 Singularidad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Clasificación y tipos de suelo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5.2 INTRODUCCIÓN</dc:title>
  <dc:creator>Sahira</dc:creator>
  <cp:lastModifiedBy>hvela</cp:lastModifiedBy>
  <cp:revision>32</cp:revision>
  <dcterms:created xsi:type="dcterms:W3CDTF">2016-10-09T04:26:45Z</dcterms:created>
  <dcterms:modified xsi:type="dcterms:W3CDTF">2017-03-30T16:40:17Z</dcterms:modified>
</cp:coreProperties>
</file>