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5"/>
  </p:notesMasterIdLst>
  <p:sldIdLst>
    <p:sldId id="256" r:id="rId2"/>
    <p:sldId id="257" r:id="rId3"/>
    <p:sldId id="318" r:id="rId4"/>
    <p:sldId id="258" r:id="rId5"/>
    <p:sldId id="319" r:id="rId6"/>
    <p:sldId id="259" r:id="rId7"/>
    <p:sldId id="320" r:id="rId8"/>
    <p:sldId id="260" r:id="rId9"/>
    <p:sldId id="261" r:id="rId10"/>
    <p:sldId id="321" r:id="rId11"/>
    <p:sldId id="262" r:id="rId12"/>
    <p:sldId id="322" r:id="rId13"/>
    <p:sldId id="323" r:id="rId14"/>
    <p:sldId id="263" r:id="rId15"/>
    <p:sldId id="264" r:id="rId16"/>
    <p:sldId id="324" r:id="rId17"/>
    <p:sldId id="265" r:id="rId18"/>
    <p:sldId id="325" r:id="rId19"/>
    <p:sldId id="266" r:id="rId20"/>
    <p:sldId id="267" r:id="rId21"/>
    <p:sldId id="326" r:id="rId22"/>
    <p:sldId id="268" r:id="rId23"/>
    <p:sldId id="269" r:id="rId24"/>
    <p:sldId id="270" r:id="rId25"/>
    <p:sldId id="327" r:id="rId26"/>
    <p:sldId id="271" r:id="rId27"/>
    <p:sldId id="328" r:id="rId28"/>
    <p:sldId id="272" r:id="rId29"/>
    <p:sldId id="329" r:id="rId30"/>
    <p:sldId id="273" r:id="rId31"/>
    <p:sldId id="274" r:id="rId32"/>
    <p:sldId id="275" r:id="rId33"/>
    <p:sldId id="276" r:id="rId34"/>
    <p:sldId id="330" r:id="rId35"/>
    <p:sldId id="277" r:id="rId36"/>
    <p:sldId id="278" r:id="rId37"/>
    <p:sldId id="279" r:id="rId38"/>
    <p:sldId id="280" r:id="rId39"/>
    <p:sldId id="331" r:id="rId40"/>
    <p:sldId id="332" r:id="rId41"/>
    <p:sldId id="333" r:id="rId42"/>
    <p:sldId id="281" r:id="rId43"/>
    <p:sldId id="334" r:id="rId44"/>
    <p:sldId id="335" r:id="rId45"/>
    <p:sldId id="336" r:id="rId46"/>
    <p:sldId id="337" r:id="rId47"/>
    <p:sldId id="282" r:id="rId48"/>
    <p:sldId id="283" r:id="rId49"/>
    <p:sldId id="284" r:id="rId50"/>
    <p:sldId id="340" r:id="rId51"/>
    <p:sldId id="285" r:id="rId52"/>
    <p:sldId id="341" r:id="rId53"/>
    <p:sldId id="342" r:id="rId54"/>
    <p:sldId id="286" r:id="rId55"/>
    <p:sldId id="287" r:id="rId56"/>
    <p:sldId id="288" r:id="rId57"/>
    <p:sldId id="289" r:id="rId58"/>
    <p:sldId id="290" r:id="rId59"/>
    <p:sldId id="291" r:id="rId60"/>
    <p:sldId id="343" r:id="rId61"/>
    <p:sldId id="292" r:id="rId62"/>
    <p:sldId id="293" r:id="rId63"/>
    <p:sldId id="294" r:id="rId64"/>
    <p:sldId id="345" r:id="rId65"/>
    <p:sldId id="295" r:id="rId66"/>
    <p:sldId id="296" r:id="rId67"/>
    <p:sldId id="297" r:id="rId68"/>
    <p:sldId id="298" r:id="rId69"/>
    <p:sldId id="299" r:id="rId70"/>
    <p:sldId id="300" r:id="rId71"/>
    <p:sldId id="301" r:id="rId72"/>
    <p:sldId id="302" r:id="rId73"/>
    <p:sldId id="303" r:id="rId74"/>
  </p:sldIdLst>
  <p:sldSz cx="9144000" cy="6858000" type="screen4x3"/>
  <p:notesSz cx="6858000" cy="9144000"/>
  <p:custDataLst>
    <p:tags r:id="rId7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97810" autoAdjust="0"/>
  </p:normalViewPr>
  <p:slideViewPr>
    <p:cSldViewPr>
      <p:cViewPr varScale="1">
        <p:scale>
          <a:sx n="87" d="100"/>
          <a:sy n="87" d="100"/>
        </p:scale>
        <p:origin x="7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31749-67C3-48A8-8A35-BD6B91B7490B}" type="datetimeFigureOut">
              <a:rPr lang="es-ES" smtClean="0"/>
              <a:pPr/>
              <a:t>01/06/2017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6DB2B6-6D9F-492F-A965-A7C22E3CA863}" type="slidenum">
              <a:rPr lang="es-ES" smtClean="0"/>
              <a:pPr/>
              <a:t>‹Nº›</a:t>
            </a:fld>
            <a:endParaRPr lang="es-ES"/>
          </a:p>
        </p:txBody>
      </p:sp>
    </p:spTree>
    <p:extLst>
      <p:ext uri="{BB962C8B-B14F-4D97-AF65-F5344CB8AC3E}">
        <p14:creationId xmlns:p14="http://schemas.microsoft.com/office/powerpoint/2010/main" val="5881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D9E33308-8693-4D82-B348-713768B16D06}" type="datetimeFigureOut">
              <a:rPr lang="es-ES" smtClean="0"/>
              <a:pPr/>
              <a:t>01/06/2017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E8A047-3F96-46F6-AEFC-035043D59C4F}" type="slidenum">
              <a:rPr lang="es-ES" smtClean="0"/>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142873"/>
      </p:ext>
    </p:extLst>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E33308-8693-4D82-B348-713768B16D06}" type="datetimeFigureOut">
              <a:rPr lang="es-ES" smtClean="0"/>
              <a:pPr/>
              <a:t>01/06/2017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E8A047-3F96-46F6-AEFC-035043D59C4F}" type="slidenum">
              <a:rPr lang="es-ES" smtClean="0"/>
              <a:pPr/>
              <a:t>‹Nº›</a:t>
            </a:fld>
            <a:endParaRPr lang="es-ES"/>
          </a:p>
        </p:txBody>
      </p:sp>
    </p:spTree>
    <p:extLst>
      <p:ext uri="{BB962C8B-B14F-4D97-AF65-F5344CB8AC3E}">
        <p14:creationId xmlns:p14="http://schemas.microsoft.com/office/powerpoint/2010/main" val="2460567958"/>
      </p:ext>
    </p:extLst>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E33308-8693-4D82-B348-713768B16D06}" type="datetimeFigureOut">
              <a:rPr lang="es-ES" smtClean="0"/>
              <a:pPr/>
              <a:t>01/06/2017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E8A047-3F96-46F6-AEFC-035043D59C4F}" type="slidenum">
              <a:rPr lang="es-ES" smtClean="0"/>
              <a:pPr/>
              <a:t>‹Nº›</a:t>
            </a:fld>
            <a:endParaRPr lang="es-ES"/>
          </a:p>
        </p:txBody>
      </p:sp>
    </p:spTree>
    <p:extLst>
      <p:ext uri="{BB962C8B-B14F-4D97-AF65-F5344CB8AC3E}">
        <p14:creationId xmlns:p14="http://schemas.microsoft.com/office/powerpoint/2010/main" val="1694795914"/>
      </p:ext>
    </p:extLst>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9E33308-8693-4D82-B348-713768B16D06}" type="datetimeFigureOut">
              <a:rPr lang="es-ES" smtClean="0"/>
              <a:pPr/>
              <a:t>01/06/2017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E8A047-3F96-46F6-AEFC-035043D59C4F}" type="slidenum">
              <a:rPr lang="es-ES" smtClean="0"/>
              <a:pPr/>
              <a:t>‹Nº›</a:t>
            </a:fld>
            <a:endParaRPr lang="es-ES"/>
          </a:p>
        </p:txBody>
      </p:sp>
    </p:spTree>
    <p:extLst>
      <p:ext uri="{BB962C8B-B14F-4D97-AF65-F5344CB8AC3E}">
        <p14:creationId xmlns:p14="http://schemas.microsoft.com/office/powerpoint/2010/main" val="878608157"/>
      </p:ext>
    </p:extLst>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D9E33308-8693-4D82-B348-713768B16D06}" type="datetimeFigureOut">
              <a:rPr lang="es-ES" smtClean="0"/>
              <a:pPr/>
              <a:t>01/06/2017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8E8A047-3F96-46F6-AEFC-035043D59C4F}" type="slidenum">
              <a:rPr lang="es-ES" smtClean="0"/>
              <a:pPr/>
              <a:t>‹Nº›</a:t>
            </a:fld>
            <a:endParaRPr lang="es-E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807097"/>
      </p:ext>
    </p:extLst>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9E33308-8693-4D82-B348-713768B16D06}" type="datetimeFigureOut">
              <a:rPr lang="es-ES" smtClean="0"/>
              <a:pPr/>
              <a:t>01/06/2017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8E8A047-3F96-46F6-AEFC-035043D59C4F}" type="slidenum">
              <a:rPr lang="es-ES" smtClean="0"/>
              <a:pPr/>
              <a:t>‹Nº›</a:t>
            </a:fld>
            <a:endParaRPr lang="es-ES"/>
          </a:p>
        </p:txBody>
      </p:sp>
    </p:spTree>
    <p:extLst>
      <p:ext uri="{BB962C8B-B14F-4D97-AF65-F5344CB8AC3E}">
        <p14:creationId xmlns:p14="http://schemas.microsoft.com/office/powerpoint/2010/main" val="1872338351"/>
      </p:ext>
    </p:extLst>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9E33308-8693-4D82-B348-713768B16D06}" type="datetimeFigureOut">
              <a:rPr lang="es-ES" smtClean="0"/>
              <a:pPr/>
              <a:t>01/06/2017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8E8A047-3F96-46F6-AEFC-035043D59C4F}" type="slidenum">
              <a:rPr lang="es-ES" smtClean="0"/>
              <a:pPr/>
              <a:t>‹Nº›</a:t>
            </a:fld>
            <a:endParaRPr lang="es-ES"/>
          </a:p>
        </p:txBody>
      </p:sp>
    </p:spTree>
    <p:extLst>
      <p:ext uri="{BB962C8B-B14F-4D97-AF65-F5344CB8AC3E}">
        <p14:creationId xmlns:p14="http://schemas.microsoft.com/office/powerpoint/2010/main" val="887578054"/>
      </p:ext>
    </p:extLst>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9E33308-8693-4D82-B348-713768B16D06}" type="datetimeFigureOut">
              <a:rPr lang="es-ES" smtClean="0"/>
              <a:pPr/>
              <a:t>01/06/2017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8E8A047-3F96-46F6-AEFC-035043D59C4F}" type="slidenum">
              <a:rPr lang="es-ES" smtClean="0"/>
              <a:pPr/>
              <a:t>‹Nº›</a:t>
            </a:fld>
            <a:endParaRPr lang="es-ES"/>
          </a:p>
        </p:txBody>
      </p:sp>
    </p:spTree>
    <p:extLst>
      <p:ext uri="{BB962C8B-B14F-4D97-AF65-F5344CB8AC3E}">
        <p14:creationId xmlns:p14="http://schemas.microsoft.com/office/powerpoint/2010/main" val="1423413807"/>
      </p:ext>
    </p:extLst>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E33308-8693-4D82-B348-713768B16D06}" type="datetimeFigureOut">
              <a:rPr lang="es-ES" smtClean="0"/>
              <a:pPr/>
              <a:t>01/06/2017</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E8E8A047-3F96-46F6-AEFC-035043D59C4F}" type="slidenum">
              <a:rPr lang="es-ES" smtClean="0"/>
              <a:pPr/>
              <a:t>‹Nº›</a:t>
            </a:fld>
            <a:endParaRPr lang="es-ES"/>
          </a:p>
        </p:txBody>
      </p:sp>
    </p:spTree>
    <p:extLst>
      <p:ext uri="{BB962C8B-B14F-4D97-AF65-F5344CB8AC3E}">
        <p14:creationId xmlns:p14="http://schemas.microsoft.com/office/powerpoint/2010/main" val="2917475575"/>
      </p:ext>
    </p:extLst>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9E33308-8693-4D82-B348-713768B16D06}" type="datetimeFigureOut">
              <a:rPr lang="es-ES" smtClean="0"/>
              <a:pPr/>
              <a:t>01/06/2017</a:t>
            </a:fld>
            <a:endParaRPr lang="es-E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E8A047-3F96-46F6-AEFC-035043D59C4F}" type="slidenum">
              <a:rPr lang="es-ES" smtClean="0"/>
              <a:pPr/>
              <a:t>‹Nº›</a:t>
            </a:fld>
            <a:endParaRPr lang="es-ES"/>
          </a:p>
        </p:txBody>
      </p:sp>
    </p:spTree>
    <p:extLst>
      <p:ext uri="{BB962C8B-B14F-4D97-AF65-F5344CB8AC3E}">
        <p14:creationId xmlns:p14="http://schemas.microsoft.com/office/powerpoint/2010/main" val="3193380808"/>
      </p:ext>
    </p:extLst>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9E33308-8693-4D82-B348-713768B16D06}" type="datetimeFigureOut">
              <a:rPr lang="es-ES" smtClean="0"/>
              <a:pPr/>
              <a:t>01/06/2017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8E8A047-3F96-46F6-AEFC-035043D59C4F}" type="slidenum">
              <a:rPr lang="es-ES" smtClean="0"/>
              <a:pPr/>
              <a:t>‹Nº›</a:t>
            </a:fld>
            <a:endParaRPr lang="es-ES"/>
          </a:p>
        </p:txBody>
      </p:sp>
    </p:spTree>
    <p:extLst>
      <p:ext uri="{BB962C8B-B14F-4D97-AF65-F5344CB8AC3E}">
        <p14:creationId xmlns:p14="http://schemas.microsoft.com/office/powerpoint/2010/main" val="2038836942"/>
      </p:ext>
    </p:extLst>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9E33308-8693-4D82-B348-713768B16D06}" type="datetimeFigureOut">
              <a:rPr lang="es-ES" smtClean="0"/>
              <a:pPr/>
              <a:t>01/06/2017</a:t>
            </a:fld>
            <a:endParaRPr lang="es-E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8E8A047-3F96-46F6-AEFC-035043D59C4F}" type="slidenum">
              <a:rPr lang="es-ES" smtClean="0"/>
              <a:pPr/>
              <a:t>‹Nº›</a:t>
            </a:fld>
            <a:endParaRPr lang="es-E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006460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heel spokes="8"/>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3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5" Type="http://schemas.openxmlformats.org/officeDocument/2006/relationships/image" Target="../media/image86.jpeg"/><Relationship Id="rId4" Type="http://schemas.openxmlformats.org/officeDocument/2006/relationships/image" Target="../media/image85.jpeg"/></Relationships>
</file>

<file path=ppt/slides/_rels/slide5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7.xml"/><Relationship Id="rId5" Type="http://schemas.openxmlformats.org/officeDocument/2006/relationships/image" Target="../media/image90.jpeg"/><Relationship Id="rId4" Type="http://schemas.openxmlformats.org/officeDocument/2006/relationships/image" Target="../media/image89.jpeg"/></Relationships>
</file>

<file path=ppt/slides/_rels/slide5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image" Target="../media/image93.jpeg"/></Relationships>
</file>

<file path=ppt/slides/_rels/slide5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 Id="rId4" Type="http://schemas.openxmlformats.org/officeDocument/2006/relationships/image" Target="../media/image116.jpeg"/></Relationships>
</file>

<file path=ppt/slides/_rels/slide73.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3287546" y="2708920"/>
            <a:ext cx="2568908" cy="707886"/>
          </a:xfrm>
          <a:prstGeom prst="rect">
            <a:avLst/>
          </a:prstGeom>
          <a:noFill/>
        </p:spPr>
        <p:txBody>
          <a:bodyPr wrap="none" lIns="91440" tIns="45720" rIns="91440" bIns="45720">
            <a:spAutoFit/>
          </a:bodyPr>
          <a:lstStyle/>
          <a:p>
            <a:pPr algn="ctr"/>
            <a:r>
              <a:rPr lang="es-E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CAPÍTULO I</a:t>
            </a:r>
          </a:p>
        </p:txBody>
      </p:sp>
      <p:sp>
        <p:nvSpPr>
          <p:cNvPr id="5" name="4 Rectángulo"/>
          <p:cNvSpPr/>
          <p:nvPr/>
        </p:nvSpPr>
        <p:spPr>
          <a:xfrm>
            <a:off x="1619672" y="1508591"/>
            <a:ext cx="545772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LOGÍSTICA INDUSTRIAL</a:t>
            </a:r>
          </a:p>
          <a:p>
            <a:pPr algn="ctr"/>
            <a:r>
              <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APLICADA</a:t>
            </a:r>
          </a:p>
        </p:txBody>
      </p:sp>
      <p:pic>
        <p:nvPicPr>
          <p:cNvPr id="63490" name="Picture 2" descr="http://t2.gstatic.com/images?q=tbn:ANd9GcR-a2CNY4jsH5UTheCzEXKjNER967GZm60ei53p9Wi0olMUo28n"/>
          <p:cNvPicPr>
            <a:picLocks noChangeAspect="1" noChangeArrowheads="1"/>
          </p:cNvPicPr>
          <p:nvPr/>
        </p:nvPicPr>
        <p:blipFill>
          <a:blip r:embed="rId2" cstate="print"/>
          <a:srcRect/>
          <a:stretch>
            <a:fillRect/>
          </a:stretch>
        </p:blipFill>
        <p:spPr bwMode="auto">
          <a:xfrm>
            <a:off x="2411760" y="3416806"/>
            <a:ext cx="4199790" cy="1803620"/>
          </a:xfrm>
          <a:prstGeom prst="rect">
            <a:avLst/>
          </a:prstGeom>
          <a:noFill/>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1547664" y="1496709"/>
            <a:ext cx="2165978"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posguerra</a:t>
            </a:r>
          </a:p>
        </p:txBody>
      </p:sp>
      <p:sp>
        <p:nvSpPr>
          <p:cNvPr id="3" name="2 CuadroTexto"/>
          <p:cNvSpPr txBox="1"/>
          <p:nvPr/>
        </p:nvSpPr>
        <p:spPr>
          <a:xfrm>
            <a:off x="1475656" y="2448285"/>
            <a:ext cx="2448272" cy="2893100"/>
          </a:xfrm>
          <a:prstGeom prst="rect">
            <a:avLst/>
          </a:prstGeom>
          <a:noFill/>
        </p:spPr>
        <p:txBody>
          <a:bodyPr wrap="square" rtlCol="0">
            <a:spAutoFit/>
          </a:bodyPr>
          <a:lstStyle/>
          <a:p>
            <a:pPr algn="just"/>
            <a:r>
              <a:rPr lang="es-MX" sz="1400" dirty="0"/>
              <a:t>Tras el conflicto, la ONU  impuso a Iraq un severo embargo que produjo gravísimos trastornos sociales en el país. En julio de 1992, aviones británicos y estadounidenses despegaron desde Turquía y quemaron cultivos en Iraq, el 30 de junio de 1993, estados unidos bombardeo Iraq en represalia por una supuesta conspiración  para asesinar a George Bush.</a:t>
            </a:r>
            <a:endParaRPr lang="es-ES" sz="1400" dirty="0"/>
          </a:p>
        </p:txBody>
      </p:sp>
      <p:pic>
        <p:nvPicPr>
          <p:cNvPr id="65538" name="Picture 2" descr="http://t2.gstatic.com/images?q=tbn:ANd9GcQamx_5pGp07dSm-aEGU3Pba7EIjJUwKDpxq6JcDa_jP_CgKkXK"/>
          <p:cNvPicPr>
            <a:picLocks noChangeAspect="1" noChangeArrowheads="1"/>
          </p:cNvPicPr>
          <p:nvPr/>
        </p:nvPicPr>
        <p:blipFill>
          <a:blip r:embed="rId2" cstate="print"/>
          <a:srcRect/>
          <a:stretch>
            <a:fillRect/>
          </a:stretch>
        </p:blipFill>
        <p:spPr bwMode="auto">
          <a:xfrm>
            <a:off x="4430853" y="1485297"/>
            <a:ext cx="3095338" cy="1925976"/>
          </a:xfrm>
          <a:prstGeom prst="rect">
            <a:avLst/>
          </a:prstGeom>
          <a:noFill/>
        </p:spPr>
      </p:pic>
      <p:pic>
        <p:nvPicPr>
          <p:cNvPr id="65540" name="Picture 4" descr="http://t0.gstatic.com/images?q=tbn:ANd9GcTuKjoxtwoe-ddB5xqWr5qeo3rQbjbcxHiFhWzziAGnv95cmdX2"/>
          <p:cNvPicPr>
            <a:picLocks noChangeAspect="1" noChangeArrowheads="1"/>
          </p:cNvPicPr>
          <p:nvPr/>
        </p:nvPicPr>
        <p:blipFill>
          <a:blip r:embed="rId3" cstate="print"/>
          <a:srcRect/>
          <a:stretch>
            <a:fillRect/>
          </a:stretch>
        </p:blipFill>
        <p:spPr bwMode="auto">
          <a:xfrm>
            <a:off x="4572000" y="3717032"/>
            <a:ext cx="3047896" cy="1875628"/>
          </a:xfrm>
          <a:prstGeom prst="rect">
            <a:avLst/>
          </a:prstGeom>
          <a:noFill/>
        </p:spPr>
      </p:pic>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115616" y="1124744"/>
            <a:ext cx="6983614" cy="1169551"/>
          </a:xfrm>
          <a:prstGeom prst="rect">
            <a:avLst/>
          </a:prstGeom>
          <a:noFill/>
        </p:spPr>
        <p:txBody>
          <a:bodyPr wrap="square" rtlCol="0">
            <a:spAutoFit/>
          </a:bodyPr>
          <a:lstStyle/>
          <a:p>
            <a:pPr algn="just"/>
            <a:r>
              <a:rPr lang="es-MX" sz="1400" dirty="0"/>
              <a:t>Independientemente de las consideraciones éticas, hemos de reconocer una cosa: los  militares norteamericanos son muy buenos cuando se trata de organización. En un espacio de tiempo breve y limitado son capaces de trasladar una operativa de funcionamiento  al otro lado del globo, incluyendo pertrechos militares, pero también todo lo que lleva con sigo el traslado de un contingente humano.</a:t>
            </a:r>
            <a:endParaRPr lang="es-ES" sz="1400" dirty="0"/>
          </a:p>
        </p:txBody>
      </p:sp>
      <p:sp>
        <p:nvSpPr>
          <p:cNvPr id="3" name="2 CuadroTexto"/>
          <p:cNvSpPr txBox="1"/>
          <p:nvPr/>
        </p:nvSpPr>
        <p:spPr>
          <a:xfrm>
            <a:off x="2122588" y="5157192"/>
            <a:ext cx="5184576" cy="523220"/>
          </a:xfrm>
          <a:prstGeom prst="rect">
            <a:avLst/>
          </a:prstGeom>
          <a:noFill/>
        </p:spPr>
        <p:txBody>
          <a:bodyPr wrap="square" rtlCol="0">
            <a:spAutoFit/>
          </a:bodyPr>
          <a:lstStyle/>
          <a:p>
            <a:pPr algn="just"/>
            <a:r>
              <a:rPr lang="es-MX" sz="1400" dirty="0"/>
              <a:t>Todo esto lo han hecho bien y sin errores, la logística militar, al igual que la logística civil, jamás es reconocida.</a:t>
            </a:r>
            <a:endParaRPr lang="es-ES" sz="1400" dirty="0"/>
          </a:p>
        </p:txBody>
      </p:sp>
      <p:sp>
        <p:nvSpPr>
          <p:cNvPr id="64514" name="AutoShape 2" descr="data:image/jpeg;base64,/9j/4AAQSkZJRgABAQAAAQABAAD/2wCEAAkGBhQSEBUUEhQVFRUWFRcaFxgYGBcYGhsXGRwXFxoZGBoXGyYeGh8jGhgcHy8gIycrLCwsFx4xNTAqNSYrLCkBCQoKDgwOGA8PGiwkHyQpKSwpKSwsKSkpKSwpKSwpKSkpKSwsKSkpKSkpKSwpLCwpLCkpKSwsLDUsKSwsKSksLP/AABEIAMABBwMBIgACEQEDEQH/xAAcAAACAgMBAQAAAAAAAAAAAAAFBgMEAQIHAAj/xABBEAABAgQEBAQEAwcCBQUBAAABAhEAAwQhBRIxQQYiUWETMnGBB5GhsULB0RQjUmJy4fAkshUzgpLxQ2OiwtJT/8QAGQEAAwEBAQAAAAAAAAAAAAAAAQIDBAAF/8QAJREAAgICAgICAQUAAAAAAAAAAAECEQMhEjETQVFhIiMycYGR/9oADAMBAAIRAxEAPwDqQjYGNRGYqAy0eaPAxl444w0aiN2jzRwDQiMGNyI0MMgM0j0ejLQwDEYMZjxEEYxHmjIRA6uxyXL1UBrrcn0H6wkpKIUrLsyclPmUkepA+5jZn0hBrZKJ6hNWV/vVBgDMYO7aEAaRfoMX8BPh+IQlJYZ0qKWLHzm736xHzqx/GNpEaKEVqPFEzNCn2Lj2i2YvFp9EmqNI1Ijdo1MMAxCPxnSeDUy6lJCczA6+dLF2SC9oeFWDnaOZcY8WSqmaiUlZEiWoqMxNytYBAyj+EXD7udmgNWgo6Hh1X40tKwCl9lAg6nrtofeLQTCDwDjJSAlcxJTMXlCSrnSoJGUsfwkctjY5etn8mORxho80ejzwQHgY8THo80ccej0ejzRxxl42eNWjaOAeeMRiPRwAhljBEeEeiRQ1jMeirU4mhFjc9B+Z0jrS7CW3jwVABHFqTUeD4anyZ8zhm6esGKesSvQseh1/vCqcX0w0TkxqYzHoohTTLHmjZo9BAa5YyExmNkpgnAziGcUSeVWVS1AAktsSSeoAu0JWJcUU1OWlpznQzN36uoX9BaNfiNxIpUwyUOESyxP8S9/YaN2jncqmVOAmKck6AED6qsBGHLK3RqxQtDkONJSfLmPrMX/9QAIwjj1CeUIJSXcFROv9Q+heAvD+FTFqKcp03II9jFLEcPUJhTlmW1Iyn6biI3sv4tWdJw/FJE4g05yTR+AsAsPoQLH1Fx30htlTQpIUNCP7Eexj58WtVOtAHluQ1rC7jpHXvh9jPjyVhSipQIUT1zWJ9SQ57k9Y04JU6MuWIymMRIoQscU8UJlEU8taUzli6leWUlicx/mI0Hu0bErIC/8AEHiAzFfssvMEAEzSn8bapBOqEtc6E9WIhHn1APiNKYLP7s3OUDYOLkjX3izV183JmE7MVgyjd1ZA1h2Nvn3jCpM5CkoDPJBmBmIA1J013bvDeglmhqpRqApaFypTW8JiQsBwXVZ8zEj5R1vBcSE+QiaPxC/9Qsr6j6xyCkkVC0pkpchTzgmwezFRNmsD84euBuIRMUZXhpljKCnK7FSQAslzqpICvaEAx0EeaMRkwQHowTHo1mTAlJUosBAbo6rNoy8BajiRINhY6KLZfnvC7WcbVPinwESlSgWBU7ltbvaJeZXQeD9j5HoHYXjaJ6UlJDqALPcPsRqIIxSMlLoDTR549GGj0EBeeMiMR5MIOVMYr/BkLWA6rBIJYZlWBJ2A1J6AxzOrxmiS37ROnVC9wglEsH+UAi3cvB34v4mZdNLlgtnJUodQmw+pMcuw3DVqlpWlJL3Jt1I39Iz5ZFsUbG0Y5hZI/dz5fcKPz80GqCqBAVRVRnNcyZhAW2+RViD6uIUcSwNSUJKZQJUHLAFuxvrAWqp10zTkZkKB0uG7iIJ7Lyx0fQWD4gJ8hMwO5soGxCk2UFDYgiLkJ/w1x/8AapSiQAospRG6rJzEdSG/7YcY2QlaMklTNWj0btGCmHFNAInlJuIiaJZRvBZx8/ce4k6lkFyuYq/R1En9IO8L0CTJlgh+UPCrjshpxRMDZVKSrZiFG/q/0hh4dxRKUlD3GnoQ4+m8efLo34pJMMVSJ0qd+5KEIb8RAJJ7k7QRw7DlLQDUiWtTllo0O4Nj/jQtTkS8z+KgE65papp/2mC+F1EqUHTMBJ1CcyUnvkUGBiJp5p+xb+JVEEhC0MClR+0FPhJiSfGYW8VJBD2zC7fOKHGNbKm2KnCASW3NuVzbfXaA/DVX4MyWuVy5VZsuuUp6ncEReLpJmTL+TpHVONeKzSgS5QKpyw4b8KRqr16e52jlFXXBfiKMtlTFhSC5ISLlVz5ibXvEldOmeIuYtZC2cO4KgtyWfQFyY1libmlpGVfhp8RIsQAeYva5tHpRfsxtVpmqEyDMQOdKGGc2JzN+G/WIyhHhqVmIUFME9U7klvpEqalfhrUZaT4xYLI0U7nLexv0jSdNSFSwuVlyWmByCu73fS0VaAarkoTnyzHy5Upt5gdW6AXgvwzjc+WpKJWdSfESvIkZnKeliRbp1gdgWDKqp2RAZILqVqEpf79I6LOqqegyBAy28ous91eveIzko9hUXLSG9CnAPUCNjAnAuJEVYUUpyFJFiQbHe3cEQVAgJpq0CUXB8WZAhY4mrlrmeDLvkCSo6spQsANyxHYamGyWI45x5xQtOcSzlK1EkjUlWnySB8onleqGgrZfxSrkU5zrmJmFI8jlSnvueUX6QFTxPJJzGXNc8xCQgBJ6B0kn6QFwzDPEAUp1Obude8FafCEhRGZMoFJuolna2txpeMl0aljsLYdx5JSpMpcpWRiyyEhaWNsuVnjp+E4iifJStCwtxc7voXGoMcRx3CzKp/E8NJAUllN32U93eHj4Q1wUmanV0pUPTQ/lFcUqkRyw4nQBGI3Ko9GozlqNkxgCNhCDHLvjPQLK5Uz/ANMy8r7BSSpTH1BB9j0gfwxOCKRIyknLlOVLkEvftrrHYZ1KiagomIStJ1SoAg+xjk3H+HihqP8ASgolrQl082UHQsX3DHXeM+WOrNGHJxdEuBFEpRIE5tC5TMT2JCSSD30vFPjQCZJWlh2hZRxFM2Bfube+hg/wtSft1ZJRPdSHLpcgMlKjqL7RnUdmmWS10SfB+sWisMosxQt2/lDh+nT3jskDMK4UpaQk08lKFK8yrqUR0zKJLPBKNsFSMEnZmPNGIzDiniIxGY80E4UuLvhtKrVGYhXhTVeYs6VH+Ih3B7jXpCNjPCC6MhExSFKKQUKQ/lAEsAuBfkf3jsaKyWyudHKWVzp5T0Vex7GOd8bYiJ1WQl2lpCAXsogkkjs5b2jPlSSsvhtyo59OROSdSfcH7xPS+KfMpTdCXHyFoI1MtzFmkpn9Iy2aljRsv4eKmUqakzUy5SQqzKUtRzkCwFypVm7CDHDvBcumR41SwYAhCiAB0K/yTBVGPyJVJKQtQVMk38IXPiEqUkl7ABJso7lxcQqKNViUywdI30lo9Op+saFWjoYnK29L5KvG+KS6iYlSEnksVaZk9hsB1MLSjL5yCpNxkHUHXMfSOpUXC1PSI8SeoKLNmXYDqEJ6t7xzTEwkKVLlh0eISgkczGwH9o1YZPqRmzRj+6F18kFQrKEBK8wbMAH5VG5DaPBbB8An100qDs/PMVoP1PYQV4V+Hy5rTKh0I2RopX/5H1hhxniyXTo8GkCSU2ceRG1v4lfTq8UnlUUJjxyyOoo9WVMnDKbwpQBmEOH1JP8A6i+3Qe3eFvCeHptWVTFlku5UblR3br66CLOCcOzatfizSrwyXUsnmUeievRxbpBbiHidNOBJpwMyQxIbKgfwjqr6CMTbluXRuUfH+nj3L2/gNcPUFNTJsoJUQ2ZarkHZiw+kMqUxxzC8Lm1Ex3sT51kj2B3+TR12kCkykhZBWEgEjQkb36xbG70kZc8OO3K37JZ5ZCj0So/IEx86Yqoz52ZTW27HePoYzIETOEqNasy6aUS76N/tIhp43KiEMiRzLBUhKAARbpeC0ymCpgKUJWw3dR72cAD3gTxJgwk1M1Mn93kWWA0Y3Ab0IhfVUT3YkK6EmMLjs3LI0uh74oQFUMxCsqLJDBwAyktZWmneLPwq4dnySudMQES1IZDk5lOUnMEt5WGtrxW+G+HGdPeoUVCWMyEDy5nGvYatHTJqo0YIasy5snJ1RgmMRho9GozliuxSTJSVTpiUDW5u3oL/AEjnmKfFlRKxTIlgIOswKKim7HLys/0cQH4rqZnjGYpIJmF0lNrWLE5rawIGEKQgqmkAKVmCPMrWxWd9RbSw6Rm52UodEfFKcuSnw5SUzSs5itJyhAayEhTk9ybd4E8U8YCckmegJJGVO4fa2rgQCrJc2WzjIQkanYv1Fr2jVK83mABBLBgw9OvrCSv2FPZRpJKVklLH5w3cK4nKo5wnzHypSoHVxmDPpfe28Byo+ExJ5lE9mSwa3eKla4l6v2HSJrTLSm6OvyPiBSKzlU5LZ1ZMoWr92kBlKtuX09OsH6ecmYhK0EKQoApUNCDuI+dJtcqUl2IBINtlKSXTbTMBr1Jh1+GHFJRN8M2kzbjMWyrvzAAMx3v3jQp/Jno6w0Q1NWmX5j7C5hfxnjIIJRJAUb8x09hAWRixmAFTO/M3YsdYEstdDKI5JxdKg4SrTdhC/wAYVVWqURTlKUsc7Zs7dmfNpoCD6wmcS44qlmomyAfECmWb+GpJ1Qq7KO7gWhz4d4ll1krPLcKDZkHzJP5jooRPnJh4o59S4PJlSgpTrmKGZ73J3KTa2jm8aTsQmhkS5QmKU53AT6tb/wAQ9cUYCZkorkjmF1JADkakpbQ7tvCLJnLQVZQpyA4yk+jA+8I9jdEf7JP1mGWlthnV81Mwi9SVRCeVSTfoGcFj9bRQGJTElZVJmLdLAggbkuQeloFyKqeGWuQSDmAKLNmOYuD3vBSTB5JfIwVyRNOZfmDDlJDgOwIAYs5+cYl8TVdKskLzSWYpKU/u2AGZKdBp77wEpcaHihMzNKsbEFiS2V3Fgzhu8MU0J8K6QvNYu9gAbg/K2kH9r0BSk+zfC6ZeIzCoTkzANVKU5A6ZNvQMIZZeFUlAAqYypmxN1n+hO3r9YAcM5ZKsqEgZiDyoSTbdv0g1ivCkqerMklCyXWxKge7KLvAUq/k1rIslRm6j9AfG+KZtUfClJUhBLZQ5Wr1I0HYW6wRwLgsIT4tXl5Q+UkZQBus6e2kXjXUlBL5Mq1kEBrrUzg5ifKHDflCvWYjUV8wIAJGqZafKnuX1/qVDaW3tmmNzVY/xj7fthLiDjVwZdNypZjMZi3/tj8I/m16ARV4c4TMxps4EI2S119z2+8G8I4PlyB4tQUqUm9/InvfX1NooY3xhndFO6U6GY3MduQagd9Ts0Gvc/wDCd3+ng/tm/EXEMqUQhCQuYmzA5QkbAkH6CNuFeMJ0ycJVRlyrslmTlOo1uX01iDBPh6uayp5VLSXZIbOX3vZI3vc9BrEGCYWaVU2bNyLKArwnS5DaLGyT+sM3LTeiEvHBOK2/kc8T4gkyH8RdwHKUgqI9WsPnCxifxRShBMiSpahvMICQ+lkElRfa0IeLVK5iiygXzeZ/MztrZ7+8a0aj+7IWGAYpAs4sk/L7QzytmPikFa7FFz5ips1AQtbFSQ7OAEln6s/vAyfVywsBRDxdn4iAs5y7hwdn6QIRIAmmYzuSQWfUONbRDhbLrK6HLhjiWXIOeWkzMoIyp5SSRsVMIb6Hjimm5syjJyt/zWTs5vpZuscww+oASHUAbkvG+IDOkhDk+YXs4dvnpFINw0Sk3N2zrFBxLTz1mXJmpWsByAFaAs4JDG8ejiEipWhQXLJQr8K0m4cX+jiMxfyE+LDuLY0DNlBWUolpzKGYMqYHYem5iKoxdM8kM7guQSS3Ym0Bq7DU5FHKFAlwu2Y5bEHoRuN2eByc6R+71b6d4hxSKDTiMxIkgObqAuQ5Avqw6xDQSs2QDMAToTe5u8BqETSxUeVIsk/xG3c9/Yw40cyUgS0nLnCQO/8Am8CcrOgUKifmZGTKUkhwdXMZVIUdA/WCc6nQEzFWJIJ9B2gFIp8wBQptHAcXPp1hFsLZLLpSvMjISStASCHeytPeHDBuGxTywCxWRqH5f5U9ms+8VMNR+yoBVzz1bG/hpPUgeYg36QToa+ao80sgbkks3ZxeFcn0OoujWow5JTax69+8L9biJkgoYlSlkMNQD+L0feGisxBKLgZrX0t7atCXiOPjOVs5Uo5W0cWdgW069YFAoEVVTNnFKZgLu3sCWb5wSTTrkTQqRMKVyg6iLDT/AJfQubkHtvpcl1C5iUqmKAZThLB1AXcdLwPr6TMVkEXUHe92Yj0tDIV9j/whxqiq/dqZE4C6H8zfiQd+41HpFXjPDsihMSHQs7bKuW9Dt7xyypoVS1BSSxSxSRYg7EHYw88OfEFFRLNLiCglShlTO0BOxX/CoFubQ7s9zRzpoppnHo3rvFtOKE8pSRrZCSemqQIoJkKTNUJlihRBT1IOoPT9YJGrIQ5yoGxJaOZNLZF4oUHIUW0dCh90xDSyQhWUL5VrVY3Dm5QRs4cg2IIPWLErFTe6TbqP1iriM3xTLJtkUS+5LFvW8AYrU9T+zVCZhdkqSW1YEMoAeh+sNvD3EqKiYtIHPLZTltDbKDrtCZX4qDNUgy+YfiIdKgUpO41sfrB7hqbLKxMlhKStJExKQzKSRcgdQde0dIdMM4rgMmonoUklBKv3oHpZQfd7H1B2i/VV9NQIyADN/wDzSRnJ6rJ09T7CNaIc4L3fX0jSj4FQuatcxRKMzhN8x/qUdOnU9YbG/hF1JNVN6XoA/wCqxFbCyAdA4lo/qOpV9egAhywHhKTTMrzzP4yNP6BoPXXuIMSKZKEhKAEpGgAYD2gdjmLCWCGUbcxSHYH1Z+totxUVyYk8zkuEdIh4gxxMtDAm5ZRSAbbh/uYXayqAyk+Q2PQJPL8o3kTEzJK0uDdn2uHHzhcq5yxJdPMlIOeX1RuU/wAw19HjPOTk7ESpUK2K0ipS1ABKiCSlQd7Bw7lt4xRnw7THz65e+w9IpTZ5VNWpR0SL+6NPlFifUE3SklwGJ0fX1+0OhWSzpqlHMEpBuwIcBuj6tG5mgSxsco9NBGZ9MHWPEUzLCSkMDoRq3d94q5iQEk8rDudoZ96ORLJkFbEQTRKVLy5FBfUsQxfRz2a8aUk4ZQmzaRmnkrAYqLDQj1JvmdzdoVsHXYMqSAtQJAcuA4+XyjMWeIqVKkgs5sS2rXH3aPQyYUrB+EYnlzIWXlqBKh3bUPvEldgCkZZiRmlqLhSHYuSWJ0BYaGKFNTHw5k0uAlOV2NyqwFu28XsExZWUyis+EXKtwBYO2mra/lHX6A0EaeSQwJDm/RhoBbXr7RN4Yz5iom7wG/a5QIynNlbQAbk7gdYsSZyZgUzsNS7XOluhvfqG3EK4sMRokzxPmeBKAdTMVWtuTraJsOw3KCoBRXqUoSCEJA/EonKD7sPWAPCcpSqghBPKhSgpn8twAdA5IuY6NTUroSJilWOpXkzHqAAGF2D/ACictaHSFlONrkeWUx/jmJC/kocvyMW8e+IvgASwlK5xGjco7q6dWjPFmC5ZJmyJaVZUklKXJUfbzBtRra0coRLWoqWS6yXc7+sGKs6THI8UVUxOeXMSOqAiWARuPK4+Zhfm1hAzEbkACxPU9o2opxTceqk/mOoi8mhTUKDKSg7EuAe1n16xXiTsJ09SkSQFHQAd72SB3iSmlS1SuZRdRJLKI37doXvDV4ktBN0z0OxcWLFjuO8Xpc8hAACbPq5+0R4jbfRPiVFKKXBU+mqvzhWr5GUsCT69YYDVrykEJd9gf1gZUIUzlnvoGta0NEV2HOF8QE2SqWSROlkFILELYaAnQkDQ2LCDNNjJU43Ac36W0hAoFqROSdL7Q14hQmYDNlEia3MA4zhrqDfi3I3Z4LQV9BGqqCtJA0I5nYgiBFQkpMsJZszEM4ZunYxBS+KLHxGIbNmJbvckRtXBRQoOSQhRezggWNh1gUJuwrPw5RkqeZ4rHlJ8wBdw50HQbXiDhBYCs738QJPUbEH6RX4Z4gKkFMwZiSEq9dlX6xDRTRKqVA2Csin7pOW30hX0Uo6TSy80xi7XYDX/AMmDVLMWlWZQPp2hVqZhGYOxLAEa3vaCWFTZkscyzcMApTuffSOi6H+hqq6tMuWZh0Af16D3MJddWKmpUkoXnUCC5GUg9buNftG+OYzNVIQiWkFZmKDlmSQAz+jkwDlYIsuoTlrmbkgCX6AkGHnPkLGNG2HTx4SkZWUkIKh1OUB22LBj3BgFxDiSpaAiWUpWokuSbJB7dTaL6qhQKjMTkmWSqxAN3B6OA+huOlxCVVYiJtSqZ5kOyduROnzLwiQXohpFFOYEub3A6EaCLfiklLaNfqH+neNatCPFJllrcwe3NcEEl30cRPIlo1MwKY/hB5h2MUJsv0s5CJhUA4UhSWUXYKlBK2+qorSyChIDEZQ3pGlTMQtAzWAVa2tgkA5U7AM8EZMl5MtSdcodhsHD/SOYYlaUgDZn6xPLppb7X1Y5SW6NeNahYAzZn+8by5oUMpuz6g6GAxXIj4gUkSk+E7m17mzXBPUR6PYvKSuQkIGQoVqPTp6R6OQyDczAJE3kW6g50UoMC9rG59YXuIeHRRpC5RXlUWL3YH/NYYUT0JGZbgdR+cUZuOIQ4mHxJK7HNcAHr2iKkza8caFWmnpUnKQEKuUkDc6pPY/QxmkDLdDJy2Uggln1t/CdD+rGL2NYAJY8emUVSxc7qR0P8ye8DKamUC6SSrXc9yD1/ONKlyRklFxdMb+G5ZM10WGRZ6KSsBjfQFj7hldg7eGFSwqoSlteYfYPqWftCLwRPSZ6i5CfDOZLmxBSdPR26hxD1PnpnCxZKGUtS7JSm/5HSJT7ORYRgfjIBlgSW8vKlWYdSzMPQxzXiyinUc4lcmXlWeVaHyEgdPwHciGs8cTaiZ4dClCZaWHjTRmcaOhGgHQqcwSnUhnSFSqiaqaFC5KZaWI0KciRlINxcwE6K+NyOYVdUgoBUyFjXt+L7ERSRW5x+7soliBa3UdHh24k4SXMp0IlqClBeZSiOdYZhzfh9BYk7Qq4Nw4lUs5wsLuXYjL0HvD8yUoNdljDpAWtPhp5wQw0BOl4sz6gS/OyS7Mzl+n6naBUyh8JfKSU5dS4JW5f8rxsioE1QE7zjRZOp794pqWyfQQn1jB2fewisupTOS+XKXsDf19I3mUpCcxSSjT33I6nqIHzkkqCkLyJAt+ihHcUjjKMoULjXqPeGjDKhKnCSHTcMdoVVKEx2YTBtsr0MX8Gq8iwVkJJYAGzgk5m6taEcRk0gnisvIfEHKhsqhsFOohugU7DoQ3SB8iuCivmLlBDKO79D6/SGmdTJUkhQCkqBBB3B2/zsdoWlUv7HVyjbw1FgWBYHlBLg3BZ26nrAUtUc1excpagyphPzHUf59oM4rMzoRMTol77Kcix9I3xCjlLmeLLUkXIUjd9lAemsRiX4UtlISXBUAS4CVFxYamwgDDV/wAeUSMiXWABcslLtcmMLVVrHKVtmClLKgNL8oewgRw78Q5cpeWopZUxD3UhHMH3ZRKVehYx1+iqZFRJSuWELlrTykAAEDZtiNGPSEoYWsNmLmIdSkqKixLJcEdg2Yt3i/IUgjzkts5ADR6owxEmYQByTNAw5SLsOvUPf7EXWzQiaoOGsx7EPcbsXgUcy9X0YnylS3ICgRZt/X52vHNsX4Sm0gzTUpXJcDxJbqKehUmxH1HeOh0VSlH4TfUnU++0TTKwLcFiCPL2P+e8OnQrOOS5KV+RSFBmA0Ld4zW4WoZSLWsUKCx8hcQ74lhFDUTFIQhKFp8y0FmVqzaKPX9YGU/C3hO81BSN8in97xRZIneNi/T1SwGzvs2v9xGDMcBSc7JBCSHd3L3GzmDc/AM5aWpM2xLA5D8jr84ATqVcpeXKUsS6C6SPV7/J3jrT6Bxa7JTifiN4pKiGym1gNm/WL1PiIzhIdib9oArSVG4Aa5ItrpaClFTjO4J7GxDsXdtPeOYrDU9WYAgJcBtHPZ49FFVSEgOddCLnuPaPQgdAf/jUwhIVzW10069Y0mYqVcuWxB1NomkYFOUEtLVodWGv1ieZw5OlkZgPKTv6QWolOciphWKTpAORmuGIcBxex7RijqSkFJJ0AfS3T9D7aRJlb26bntGngZ1MGBOvQdx+kMqQjbYe4SpFTKpkFWXIoryvdNx6O5AbvFnj3H1JyUyFZZRcrA1UXbmO/pG3D2FmWJxWtAzS0FwSkhL2JfckD1aA2O4NNnrQQLBLEukbu7GE7Yegpw3X+GnYiHWgrgsOm/Ud45RKw4ykrWmZdAuAoFgSzlixbpDJwdiSmWlanIII9CP1hWjTjmmdBlTw9vcHURMspAcgN3Dwv1GJoAuWV1F7wKl49MWVS1K0uD229oQ0OjXi7D0S5qJktAAWSFEPlBsRbQPfTpAKqpgsl2UTvo53MMuG4kmplrp5uoOU7dwodD0hfraZUiaqVM1AzBQB507EAb7EdYvjlqmYc0KdoryETCs5WLJDgk+XQKbUsbW+Yj06i3Hm36K9Y0l1JCgoEpUC4V0OwJ67XtsYKy6sTE5bBQuUMGOjlG+v4Hts40qQFuZSuoMG0B6jvbbvF6lSoKC86XSCcx1bRlDY9Du8T1JAIYuRuL+xMQLSJoCVPrYj8+ogNHIdsPBEn96EhQdzmBDbE9PeFTFsSTPKpUyyQr92pN20ALnV2uP7RJxJPYNJmTVjlJC06pAUWSpy7FrNv2gAis8UFO29xb0DdYSCQzZdlS6oqElOaakhkghKpbdyoOA2zgiH/CeCJQR/qB4ijcpBVkHUJ3I9YVOFMTmJmy5SpmSTmJKgRzdAo7dLx0khgGP94lk0zThimrZhOCU4RkTJlZemRLfaKuE0yaWcZSLSpxKkh7ImjUDspP1BiPFMW8GUVk6fUmE7GeKVNLUM4ZYXmYsGcfnCpMpPidRqKpKgUKTdnG9n1B7EQqYkkhaZy05UrSAlbcrhwbjQ9onwbExWpT4BQJ3kUMwI5r5ikXAcQF4+4tRKkS6GlKpglrCpk02BUkqdOjF1KJLW0A6xSMbsyN0SftDrCZS/FJ1DgMNXuQNdjA3iniRVNL8IApnLGvLZOhVYkg+vrEGHcQS00ylIlAz3ZrnmN8x/lH9oVqqSTmmzVFSlKL7kq77Do0BIJPgeKEG1jrf7w1ycRJOZwCNQe+8c7RUqC8ws1m7Qy0U1UxLpBPK7btu3UvAlGi0JXopcQGZT1BVLUpKV8yW07gehijNnTSrMtalE7m+36QcqFpnSfDX5heWrW/fsd4CLqlBRCrEbegYQ8GieS+zKKzRw7F3Adj6GJ5VTLBBSS+guzEnUnzRAmYhWtj2iwmlKbgZvXX59ooRJJCjnKiVKO7gi5b/Gj0QMxd1JPqH+R+8ehXQUdSlYelABloCj/ES7+hBgXxLTTPCUoi40yubHV/aJU4ElBaWqZLPVC1D7WjSfO8A3qJ6yLkZgeUXysQddIgOxCKmvsLxLQ4ZMVzA6sTrDnPoaOpZWSbKZir92UpPRykEGLsumkpSchSzbhQ9gTDtnJUJuIUK0oExKyFsHCS3KLjfbYd4CKq1KAzKUVAu+Y6enWDuJVWZNjZx8tQ5HSANQzulz11b7QYsacUtmkmQtRUUJcAEqA1I39erQSo1FKUrSTbT+lmY9rQLkTSkhSSQodC3tFymWpVwws2wvqfXrDS6EWnoKpxYzgRmYp26dx1ESz6t0BdgpOp7bp/SFypnmWvMAx9fy7xlU/PcnXUD9BCcS/k0WJ2NmXPTMlqvu247w14ziNPUUspQWTPC3AA0SRzX1EKuD4HnVmWOQHf8AEdWg7PoB+GyhoR/mkUUEReR7RVSzM1orftSUqy5hb3I7X+8aV1YUjLbPa407nt6RRpKVK7qN9g4c/OKSkkSSYRqUkpLDN2G8bP4KGT/zFjT8KepHQD6mJEoMq6gchPKrXa4PeNQATmN3/wAFunaAnZ1EUrEcxZRZWxc39D+UaVuGKQPFQHCtTZifbQ73i0wJFgNNh84kFbk5bsoMro3cGDRwJlYkArcWuHIf17Q00PGJpUJ8V1y1GwDOANSl9oUMRwplEyyVJ77eh3gth3DkycuUqb5Dpd3SkAsw0G3vCzqqZTHytcR54nmpVJSXsVJI72JEL/DXDk2rnZEEIAdajdgAwDAbklh6GM8U1w8RMt/+WkqPbMG+w+sdK+H2DmRSBa0lMyacxBDKCQ4SD7En3hIRtDZ3+RSpuHBhlNUTkqSV5VNlTlTmWyXYnVzoGFjHPZshGlldx1IBOvQ29o7XimGIqJRlTM2RTeUsbGzGOE48mZIqZsvTJMUA9ywNnNndLH3h5quiPZFMo0IOY6jS5H2N4DVmJc55UlF+VuupfUF94vVAWoXv6CKC8OYPMDDQPqT0SBcxNBKkiX2tb/HgxhmIiUOYKDKdKk6pO9jqD6xLJw8iUrMLBnD3AOh+8RScHTdWZkOwJfXU6d/tHPYy0bV1SggqlrClE6AEX3JBHLAyZh6zzOC73cPbtteChp0JFloHd3+kU8SqwEhEsva5/KBFDNtmcKqJCZozpzbMtii+otv0MEaynSlCVSfEJzMtJOZwS4IYPfQ67QGpMPYZlanQfmYKSAsaP/nSBJ09DKumgbMqC58RN3u4Yv6G4j0X61RJdaAr+Z7+8ehlP6FcEdKxOuEtLJuo/SB1LRtzL5lHrFaXLVMmFUwjKNnt7mIqmoQCQF5idACbanWJHBZCwtbEvl0AsAe8bTkzCGzAD5loVxiqkT5aC4zI2vcHUwxmoTlzKWwb0ghFXE8FNwXH+doHUKABdnhuqKjxQWFgLE6/KA86kSdR8tYKYGT4LwsipnAJGVSzcvZKdVKAG7Qx8a/DkJQZlHLmLUSkGUnKQOsx1HMSdGHXtGvAIAqUAdFf7VR0momKCFFCcygDlTo52EWhG1sSTo+cqjAJgnKlLQUzEki4bKRq59x84L0nD6ZYAa/37mGqtkzFTc1QSFk5uflvpZ9ho3aKVTMGa2mgPUdYSKt0Fy0VfCYBIGmg/wA3gdiVTkFtTBKqmZEZjqdIVK+eVEk3eKtpCpWDqueXdn7xbRKBAIDWiESgdPlBWnlgvcW1iLY9EtBLzDKsuk2bqYq11KqTMCQSxAKSeh2PobRJMrkpsgZiPYfOK82vmKAcApH4SHH1v7xydHNEy0E2cpI1Av8AJxAeurCVdEiwG/qYJYlUKmS0EGyElLMMwcvzddbGA+Xm5h/4/WKqVidF2mqCVAOSxBI7D1hroMTL5wAzMLnTdhoNgw6awtUEzK6QAVKG5skdxubWvvEy6ZWUMoh/wpLDo5/WA42PGXHYwYKJSq5K6pQTLCvEW4JKst0ywACSLAfOOwYLxPJrAoySeQsQoZT2IHQxwWRhBMrx2yywvKV5gDm1YDzGzO1g46x1P4dcNLlJ/aZrpVMS0tB1CCxKl/zKbTYesPAnJ27HgKjg8unnYhU19RLGdKJniZWclJWUgJ6tLS7fymOwcVYh4FFUTQbolLb+ojKn/wCREK/wZw3w6Fc3ebOP/bLAQPrmhpK9A9HMVYiQOQN3dz+nyizRYdMmp8UjNlPK7gn0IFr7x1bjLh6mEtU5MhAnzCJYWAzZ/MvKOXNkBGZnuYDUVKJacotGea4sohOnVxKmRLUoEAKSWzJ0FzoQ/wCIQ0S8GQZYSzMBoHHtEGOUKVIDIuDqHBHuISqwmUpgtYPQKI+bGF7CyzxTklqEtAGYE5tLbD31gbh2GlXMRbbv3ixR0BmKzruO+/cwwS5QCNo5utBSsoU1KElyMxaJ1SsxcxMEDrF3D6cKPbvCB6KYowQzR6GL/hz+UN1jMcGymqnBFw/rA2ppNwAAOg/vBxKYo4tNYBI3N4ApVwiT/qFqUgFKZQGa1jmUW9x+UUqypVOmsnR7CLsye0nKPMtV/aLOH4UhAzKcnX09IYNkEsqQWmabHRuzwOxCsSZrJPv7QVrZilhtEnbdu8DJdOAWAs1x1jkBjP8AD5f+qvr4aiD8o6SlUcx+HiwK1QZnlzABs4KS7ekdJn1AQhSj+EE/KNMOhJ9i3xfRpqJiUkZsiWZnYkufyhKrsIVI8ptuNvTtDmoFio3USSX76wq4zV5y2YADbqYg5OxktC/idUpdyG7fZu0BvALuC8HlSQXDn5RTVJIOsBybCU0SHuzGPTKV4sz1ZQ5MWZctwDAs4FChJjYUJ6mCE3VhHkSo6ziiKI9Yr1mGECwftuIOy5EeqJgQkk7B4KZzF2ShMtXODcZgLC/R37+kS0iHUSSpFyGB5SxBYHe97RdopJmLBVqb7WGoaL+F8PqraoSwpYdSrpYhKQnzMWDAkBtTFUxGMHw+4XFTMM+cB4clTJlWLzP4lgbfc9hfqjxxOnm1OG1QRMIlrGitZcxFr6cyfqOxjq2BY8iql5ksFCy0O5SfzB1BiyEYF+Ks0jC5jfimSkn0zgn/AGwQ4Bp8mGUo6ygo+qipZ/3RW+I1GZuGzwA5TlX/ANigT/8AF43+HlaJmG07G6EmWr+pBI+zH3jr2d6PcVVzrTLBukP/ANSuvon7wAn1SUJJUUhtXLf+IWuMuLCmtn+EUlllOa6gwYWHt6QBk0NTWKzLUrL1U7f9KQIzy27ZVdBvG+NwOSm5ifxsW/6QdT30gDRUySc84kqJJYv8yd4ZsJ4aShOlyLk3J7W0HaJ6/BpMtGnMdL/3hHL4GBEicCph0serRuV30iColZJktQ0fKQ43ETKhTrJkB+kHcKlsGhcRLg3gdjrHHWFUpIWodkn01H5R6KlUvMtw9gBYt3j0CwH/2Q=="/>
          <p:cNvSpPr>
            <a:spLocks noChangeAspect="1" noChangeArrowheads="1"/>
          </p:cNvSpPr>
          <p:nvPr/>
        </p:nvSpPr>
        <p:spPr bwMode="auto">
          <a:xfrm>
            <a:off x="63500" y="-1587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4516" name="AutoShape 4" descr="data:image/jpeg;base64,/9j/4AAQSkZJRgABAQAAAQABAAD/2wCEAAkGBhQSEBUUEhQVFRUWFRcaFxgYGBcYGhsXGRwXFxoZGBoXGyYeGh8jGhgcHy8gIycrLCwsFx4xNTAqNSYrLCkBCQoKDgwOGA8PGiwkHyQpKSwpKSwsKSkpKSwpKSwpKSkpKSwsKSkpKSkpKSwpLCwpLCkpKSwsLDUsKSwsKSksLP/AABEIAMABBwMBIgACEQEDEQH/xAAcAAACAgMBAQAAAAAAAAAAAAAFBgMEAQIHAAj/xABBEAABAgQEBAQEAwcCBQUBAAABAhEAAwQhBRIxQQYiUWETMnGBB5GhsULB0RQjUmJy4fAkshUzgpLxQ2OiwtJT/8QAGQEAAwEBAQAAAAAAAAAAAAAAAQIDBAAF/8QAJREAAgICAgICAQUAAAAAAAAAAAECEQMhEjETQVFhIiMycYGR/9oADAMBAAIRAxEAPwDqQjYGNRGYqAy0eaPAxl444w0aiN2jzRwDQiMGNyI0MMgM0j0ejLQwDEYMZjxEEYxHmjIRA6uxyXL1UBrrcn0H6wkpKIUrLsyclPmUkepA+5jZn0hBrZKJ6hNWV/vVBgDMYO7aEAaRfoMX8BPh+IQlJYZ0qKWLHzm736xHzqx/GNpEaKEVqPFEzNCn2Lj2i2YvFp9EmqNI1Ijdo1MMAxCPxnSeDUy6lJCczA6+dLF2SC9oeFWDnaOZcY8WSqmaiUlZEiWoqMxNytYBAyj+EXD7udmgNWgo6Hh1X40tKwCl9lAg6nrtofeLQTCDwDjJSAlcxJTMXlCSrnSoJGUsfwkctjY5etn8mORxho80ejzwQHgY8THo80ccej0ejzRxxl42eNWjaOAeeMRiPRwAhljBEeEeiRQ1jMeirU4mhFjc9B+Z0jrS7CW3jwVABHFqTUeD4anyZ8zhm6esGKesSvQseh1/vCqcX0w0TkxqYzHoohTTLHmjZo9BAa5YyExmNkpgnAziGcUSeVWVS1AAktsSSeoAu0JWJcUU1OWlpznQzN36uoX9BaNfiNxIpUwyUOESyxP8S9/YaN2jncqmVOAmKck6AED6qsBGHLK3RqxQtDkONJSfLmPrMX/9QAIwjj1CeUIJSXcFROv9Q+heAvD+FTFqKcp03II9jFLEcPUJhTlmW1Iyn6biI3sv4tWdJw/FJE4g05yTR+AsAsPoQLH1Fx30htlTQpIUNCP7Eexj58WtVOtAHluQ1rC7jpHXvh9jPjyVhSipQIUT1zWJ9SQ57k9Y04JU6MuWIymMRIoQscU8UJlEU8taUzli6leWUlicx/mI0Hu0bErIC/8AEHiAzFfssvMEAEzSn8bapBOqEtc6E9WIhHn1APiNKYLP7s3OUDYOLkjX3izV183JmE7MVgyjd1ZA1h2Nvn3jCpM5CkoDPJBmBmIA1J013bvDeglmhqpRqApaFypTW8JiQsBwXVZ8zEj5R1vBcSE+QiaPxC/9Qsr6j6xyCkkVC0pkpchTzgmwezFRNmsD84euBuIRMUZXhpljKCnK7FSQAslzqpICvaEAx0EeaMRkwQHowTHo1mTAlJUosBAbo6rNoy8BajiRINhY6KLZfnvC7WcbVPinwESlSgWBU7ltbvaJeZXQeD9j5HoHYXjaJ6UlJDqALPcPsRqIIxSMlLoDTR549GGj0EBeeMiMR5MIOVMYr/BkLWA6rBIJYZlWBJ2A1J6AxzOrxmiS37ROnVC9wglEsH+UAi3cvB34v4mZdNLlgtnJUodQmw+pMcuw3DVqlpWlJL3Jt1I39Iz5ZFsUbG0Y5hZI/dz5fcKPz80GqCqBAVRVRnNcyZhAW2+RViD6uIUcSwNSUJKZQJUHLAFuxvrAWqp10zTkZkKB0uG7iIJ7Lyx0fQWD4gJ8hMwO5soGxCk2UFDYgiLkJ/w1x/8AapSiQAospRG6rJzEdSG/7YcY2QlaMklTNWj0btGCmHFNAInlJuIiaJZRvBZx8/ce4k6lkFyuYq/R1En9IO8L0CTJlgh+UPCrjshpxRMDZVKSrZiFG/q/0hh4dxRKUlD3GnoQ4+m8efLo34pJMMVSJ0qd+5KEIb8RAJJ7k7QRw7DlLQDUiWtTllo0O4Nj/jQtTkS8z+KgE65papp/2mC+F1EqUHTMBJ1CcyUnvkUGBiJp5p+xb+JVEEhC0MClR+0FPhJiSfGYW8VJBD2zC7fOKHGNbKm2KnCASW3NuVzbfXaA/DVX4MyWuVy5VZsuuUp6ncEReLpJmTL+TpHVONeKzSgS5QKpyw4b8KRqr16e52jlFXXBfiKMtlTFhSC5ISLlVz5ibXvEldOmeIuYtZC2cO4KgtyWfQFyY1libmlpGVfhp8RIsQAeYva5tHpRfsxtVpmqEyDMQOdKGGc2JzN+G/WIyhHhqVmIUFME9U7klvpEqalfhrUZaT4xYLI0U7nLexv0jSdNSFSwuVlyWmByCu73fS0VaAarkoTnyzHy5Upt5gdW6AXgvwzjc+WpKJWdSfESvIkZnKeliRbp1gdgWDKqp2RAZILqVqEpf79I6LOqqegyBAy28ous91eveIzko9hUXLSG9CnAPUCNjAnAuJEVYUUpyFJFiQbHe3cEQVAgJpq0CUXB8WZAhY4mrlrmeDLvkCSo6spQsANyxHYamGyWI45x5xQtOcSzlK1EkjUlWnySB8onleqGgrZfxSrkU5zrmJmFI8jlSnvueUX6QFTxPJJzGXNc8xCQgBJ6B0kn6QFwzDPEAUp1Obude8FafCEhRGZMoFJuolna2txpeMl0aljsLYdx5JSpMpcpWRiyyEhaWNsuVnjp+E4iifJStCwtxc7voXGoMcRx3CzKp/E8NJAUllN32U93eHj4Q1wUmanV0pUPTQ/lFcUqkRyw4nQBGI3Ko9GozlqNkxgCNhCDHLvjPQLK5Uz/ANMy8r7BSSpTH1BB9j0gfwxOCKRIyknLlOVLkEvftrrHYZ1KiagomIStJ1SoAg+xjk3H+HihqP8ASgolrQl082UHQsX3DHXeM+WOrNGHJxdEuBFEpRIE5tC5TMT2JCSSD30vFPjQCZJWlh2hZRxFM2Bfube+hg/wtSft1ZJRPdSHLpcgMlKjqL7RnUdmmWS10SfB+sWisMosxQt2/lDh+nT3jskDMK4UpaQk08lKFK8yrqUR0zKJLPBKNsFSMEnZmPNGIzDiniIxGY80E4UuLvhtKrVGYhXhTVeYs6VH+Ih3B7jXpCNjPCC6MhExSFKKQUKQ/lAEsAuBfkf3jsaKyWyudHKWVzp5T0Vex7GOd8bYiJ1WQl2lpCAXsogkkjs5b2jPlSSsvhtyo59OROSdSfcH7xPS+KfMpTdCXHyFoI1MtzFmkpn9Iy2aljRsv4eKmUqakzUy5SQqzKUtRzkCwFypVm7CDHDvBcumR41SwYAhCiAB0K/yTBVGPyJVJKQtQVMk38IXPiEqUkl7ABJso7lxcQqKNViUywdI30lo9Op+saFWjoYnK29L5KvG+KS6iYlSEnksVaZk9hsB1MLSjL5yCpNxkHUHXMfSOpUXC1PSI8SeoKLNmXYDqEJ6t7xzTEwkKVLlh0eISgkczGwH9o1YZPqRmzRj+6F18kFQrKEBK8wbMAH5VG5DaPBbB8An100qDs/PMVoP1PYQV4V+Hy5rTKh0I2RopX/5H1hhxniyXTo8GkCSU2ceRG1v4lfTq8UnlUUJjxyyOoo9WVMnDKbwpQBmEOH1JP8A6i+3Qe3eFvCeHptWVTFlku5UblR3br66CLOCcOzatfizSrwyXUsnmUeievRxbpBbiHidNOBJpwMyQxIbKgfwjqr6CMTbluXRuUfH+nj3L2/gNcPUFNTJsoJUQ2ZarkHZiw+kMqUxxzC8Lm1Ex3sT51kj2B3+TR12kCkykhZBWEgEjQkb36xbG70kZc8OO3K37JZ5ZCj0So/IEx86Yqoz52ZTW27HePoYzIETOEqNasy6aUS76N/tIhp43KiEMiRzLBUhKAARbpeC0ymCpgKUJWw3dR72cAD3gTxJgwk1M1Mn93kWWA0Y3Ab0IhfVUT3YkK6EmMLjs3LI0uh74oQFUMxCsqLJDBwAyktZWmneLPwq4dnySudMQES1IZDk5lOUnMEt5WGtrxW+G+HGdPeoUVCWMyEDy5nGvYatHTJqo0YIasy5snJ1RgmMRho9GozliuxSTJSVTpiUDW5u3oL/AEjnmKfFlRKxTIlgIOswKKim7HLys/0cQH4rqZnjGYpIJmF0lNrWLE5rawIGEKQgqmkAKVmCPMrWxWd9RbSw6Rm52UodEfFKcuSnw5SUzSs5itJyhAayEhTk9ybd4E8U8YCckmegJJGVO4fa2rgQCrJc2WzjIQkanYv1Fr2jVK83mABBLBgw9OvrCSv2FPZRpJKVklLH5w3cK4nKo5wnzHypSoHVxmDPpfe28Byo+ExJ5lE9mSwa3eKla4l6v2HSJrTLSm6OvyPiBSKzlU5LZ1ZMoWr92kBlKtuX09OsH6ecmYhK0EKQoApUNCDuI+dJtcqUl2IBINtlKSXTbTMBr1Jh1+GHFJRN8M2kzbjMWyrvzAAMx3v3jQp/Jno6w0Q1NWmX5j7C5hfxnjIIJRJAUb8x09hAWRixmAFTO/M3YsdYEstdDKI5JxdKg4SrTdhC/wAYVVWqURTlKUsc7Zs7dmfNpoCD6wmcS44qlmomyAfECmWb+GpJ1Qq7KO7gWhz4d4ll1krPLcKDZkHzJP5jooRPnJh4o59S4PJlSgpTrmKGZ73J3KTa2jm8aTsQmhkS5QmKU53AT6tb/wAQ9cUYCZkorkjmF1JADkakpbQ7tvCLJnLQVZQpyA4yk+jA+8I9jdEf7JP1mGWlthnV81Mwi9SVRCeVSTfoGcFj9bRQGJTElZVJmLdLAggbkuQeloFyKqeGWuQSDmAKLNmOYuD3vBSTB5JfIwVyRNOZfmDDlJDgOwIAYs5+cYl8TVdKskLzSWYpKU/u2AGZKdBp77wEpcaHihMzNKsbEFiS2V3Fgzhu8MU0J8K6QvNYu9gAbg/K2kH9r0BSk+zfC6ZeIzCoTkzANVKU5A6ZNvQMIZZeFUlAAqYypmxN1n+hO3r9YAcM5ZKsqEgZiDyoSTbdv0g1ivCkqerMklCyXWxKge7KLvAUq/k1rIslRm6j9AfG+KZtUfClJUhBLZQ5Wr1I0HYW6wRwLgsIT4tXl5Q+UkZQBus6e2kXjXUlBL5Mq1kEBrrUzg5ifKHDflCvWYjUV8wIAJGqZafKnuX1/qVDaW3tmmNzVY/xj7fthLiDjVwZdNypZjMZi3/tj8I/m16ARV4c4TMxps4EI2S119z2+8G8I4PlyB4tQUqUm9/InvfX1NooY3xhndFO6U6GY3MduQagd9Ts0Gvc/wDCd3+ng/tm/EXEMqUQhCQuYmzA5QkbAkH6CNuFeMJ0ycJVRlyrslmTlOo1uX01iDBPh6uayp5VLSXZIbOX3vZI3vc9BrEGCYWaVU2bNyLKArwnS5DaLGyT+sM3LTeiEvHBOK2/kc8T4gkyH8RdwHKUgqI9WsPnCxifxRShBMiSpahvMICQ+lkElRfa0IeLVK5iiygXzeZ/MztrZ7+8a0aj+7IWGAYpAs4sk/L7QzytmPikFa7FFz5ips1AQtbFSQ7OAEln6s/vAyfVywsBRDxdn4iAs5y7hwdn6QIRIAmmYzuSQWfUONbRDhbLrK6HLhjiWXIOeWkzMoIyp5SSRsVMIb6Hjimm5syjJyt/zWTs5vpZuscww+oASHUAbkvG+IDOkhDk+YXs4dvnpFINw0Sk3N2zrFBxLTz1mXJmpWsByAFaAs4JDG8ejiEipWhQXLJQr8K0m4cX+jiMxfyE+LDuLY0DNlBWUolpzKGYMqYHYem5iKoxdM8kM7guQSS3Ym0Bq7DU5FHKFAlwu2Y5bEHoRuN2eByc6R+71b6d4hxSKDTiMxIkgObqAuQ5Avqw6xDQSs2QDMAToTe5u8BqETSxUeVIsk/xG3c9/Yw40cyUgS0nLnCQO/8Am8CcrOgUKifmZGTKUkhwdXMZVIUdA/WCc6nQEzFWJIJ9B2gFIp8wBQptHAcXPp1hFsLZLLpSvMjISStASCHeytPeHDBuGxTywCxWRqH5f5U9ms+8VMNR+yoBVzz1bG/hpPUgeYg36QToa+ao80sgbkks3ZxeFcn0OoujWow5JTax69+8L9biJkgoYlSlkMNQD+L0feGisxBKLgZrX0t7atCXiOPjOVs5Uo5W0cWdgW069YFAoEVVTNnFKZgLu3sCWb5wSTTrkTQqRMKVyg6iLDT/AJfQubkHtvpcl1C5iUqmKAZThLB1AXcdLwPr6TMVkEXUHe92Yj0tDIV9j/whxqiq/dqZE4C6H8zfiQd+41HpFXjPDsihMSHQs7bKuW9Dt7xyypoVS1BSSxSxSRYg7EHYw88OfEFFRLNLiCglShlTO0BOxX/CoFubQ7s9zRzpoppnHo3rvFtOKE8pSRrZCSemqQIoJkKTNUJlihRBT1IOoPT9YJGrIQ5yoGxJaOZNLZF4oUHIUW0dCh90xDSyQhWUL5VrVY3Dm5QRs4cg2IIPWLErFTe6TbqP1iriM3xTLJtkUS+5LFvW8AYrU9T+zVCZhdkqSW1YEMoAeh+sNvD3EqKiYtIHPLZTltDbKDrtCZX4qDNUgy+YfiIdKgUpO41sfrB7hqbLKxMlhKStJExKQzKSRcgdQde0dIdMM4rgMmonoUklBKv3oHpZQfd7H1B2i/VV9NQIyADN/wDzSRnJ6rJ09T7CNaIc4L3fX0jSj4FQuatcxRKMzhN8x/qUdOnU9YbG/hF1JNVN6XoA/wCqxFbCyAdA4lo/qOpV9egAhywHhKTTMrzzP4yNP6BoPXXuIMSKZKEhKAEpGgAYD2gdjmLCWCGUbcxSHYH1Z+totxUVyYk8zkuEdIh4gxxMtDAm5ZRSAbbh/uYXayqAyk+Q2PQJPL8o3kTEzJK0uDdn2uHHzhcq5yxJdPMlIOeX1RuU/wAw19HjPOTk7ESpUK2K0ipS1ABKiCSlQd7Bw7lt4xRnw7THz65e+w9IpTZ5VNWpR0SL+6NPlFifUE3SklwGJ0fX1+0OhWSzpqlHMEpBuwIcBuj6tG5mgSxsco9NBGZ9MHWPEUzLCSkMDoRq3d94q5iQEk8rDudoZ96ORLJkFbEQTRKVLy5FBfUsQxfRz2a8aUk4ZQmzaRmnkrAYqLDQj1JvmdzdoVsHXYMqSAtQJAcuA4+XyjMWeIqVKkgs5sS2rXH3aPQyYUrB+EYnlzIWXlqBKh3bUPvEldgCkZZiRmlqLhSHYuSWJ0BYaGKFNTHw5k0uAlOV2NyqwFu28XsExZWUyis+EXKtwBYO2mra/lHX6A0EaeSQwJDm/RhoBbXr7RN4Yz5iom7wG/a5QIynNlbQAbk7gdYsSZyZgUzsNS7XOluhvfqG3EK4sMRokzxPmeBKAdTMVWtuTraJsOw3KCoBRXqUoSCEJA/EonKD7sPWAPCcpSqghBPKhSgpn8twAdA5IuY6NTUroSJilWOpXkzHqAAGF2D/ACictaHSFlONrkeWUx/jmJC/kocvyMW8e+IvgASwlK5xGjco7q6dWjPFmC5ZJmyJaVZUklKXJUfbzBtRra0coRLWoqWS6yXc7+sGKs6THI8UVUxOeXMSOqAiWARuPK4+Zhfm1hAzEbkACxPU9o2opxTceqk/mOoi8mhTUKDKSg7EuAe1n16xXiTsJ09SkSQFHQAd72SB3iSmlS1SuZRdRJLKI37doXvDV4ktBN0z0OxcWLFjuO8Xpc8hAACbPq5+0R4jbfRPiVFKKXBU+mqvzhWr5GUsCT69YYDVrykEJd9gf1gZUIUzlnvoGta0NEV2HOF8QE2SqWSROlkFILELYaAnQkDQ2LCDNNjJU43Ac36W0hAoFqROSdL7Q14hQmYDNlEia3MA4zhrqDfi3I3Z4LQV9BGqqCtJA0I5nYgiBFQkpMsJZszEM4ZunYxBS+KLHxGIbNmJbvckRtXBRQoOSQhRezggWNh1gUJuwrPw5RkqeZ4rHlJ8wBdw50HQbXiDhBYCs738QJPUbEH6RX4Z4gKkFMwZiSEq9dlX6xDRTRKqVA2Csin7pOW30hX0Uo6TSy80xi7XYDX/AMmDVLMWlWZQPp2hVqZhGYOxLAEa3vaCWFTZkscyzcMApTuffSOi6H+hqq6tMuWZh0Af16D3MJddWKmpUkoXnUCC5GUg9buNftG+OYzNVIQiWkFZmKDlmSQAz+jkwDlYIsuoTlrmbkgCX6AkGHnPkLGNG2HTx4SkZWUkIKh1OUB22LBj3BgFxDiSpaAiWUpWokuSbJB7dTaL6qhQKjMTkmWSqxAN3B6OA+huOlxCVVYiJtSqZ5kOyduROnzLwiQXohpFFOYEub3A6EaCLfiklLaNfqH+neNatCPFJllrcwe3NcEEl30cRPIlo1MwKY/hB5h2MUJsv0s5CJhUA4UhSWUXYKlBK2+qorSyChIDEZQ3pGlTMQtAzWAVa2tgkA5U7AM8EZMl5MtSdcodhsHD/SOYYlaUgDZn6xPLppb7X1Y5SW6NeNahYAzZn+8by5oUMpuz6g6GAxXIj4gUkSk+E7m17mzXBPUR6PYvKSuQkIGQoVqPTp6R6OQyDczAJE3kW6g50UoMC9rG59YXuIeHRRpC5RXlUWL3YH/NYYUT0JGZbgdR+cUZuOIQ4mHxJK7HNcAHr2iKkza8caFWmnpUnKQEKuUkDc6pPY/QxmkDLdDJy2Uggln1t/CdD+rGL2NYAJY8emUVSxc7qR0P8ye8DKamUC6SSrXc9yD1/ONKlyRklFxdMb+G5ZM10WGRZ6KSsBjfQFj7hldg7eGFSwqoSlteYfYPqWftCLwRPSZ6i5CfDOZLmxBSdPR26hxD1PnpnCxZKGUtS7JSm/5HSJT7ORYRgfjIBlgSW8vKlWYdSzMPQxzXiyinUc4lcmXlWeVaHyEgdPwHciGs8cTaiZ4dClCZaWHjTRmcaOhGgHQqcwSnUhnSFSqiaqaFC5KZaWI0KciRlINxcwE6K+NyOYVdUgoBUyFjXt+L7ERSRW5x+7soliBa3UdHh24k4SXMp0IlqClBeZSiOdYZhzfh9BYk7Qq4Nw4lUs5wsLuXYjL0HvD8yUoNdljDpAWtPhp5wQw0BOl4sz6gS/OyS7Mzl+n6naBUyh8JfKSU5dS4JW5f8rxsioE1QE7zjRZOp794pqWyfQQn1jB2fewisupTOS+XKXsDf19I3mUpCcxSSjT33I6nqIHzkkqCkLyJAt+ihHcUjjKMoULjXqPeGjDKhKnCSHTcMdoVVKEx2YTBtsr0MX8Gq8iwVkJJYAGzgk5m6taEcRk0gnisvIfEHKhsqhsFOohugU7DoQ3SB8iuCivmLlBDKO79D6/SGmdTJUkhQCkqBBB3B2/zsdoWlUv7HVyjbw1FgWBYHlBLg3BZ26nrAUtUc1excpagyphPzHUf59oM4rMzoRMTol77Kcix9I3xCjlLmeLLUkXIUjd9lAemsRiX4UtlISXBUAS4CVFxYamwgDDV/wAeUSMiXWABcslLtcmMLVVrHKVtmClLKgNL8oewgRw78Q5cpeWopZUxD3UhHMH3ZRKVehYx1+iqZFRJSuWELlrTykAAEDZtiNGPSEoYWsNmLmIdSkqKixLJcEdg2Yt3i/IUgjzkts5ADR6owxEmYQByTNAw5SLsOvUPf7EXWzQiaoOGsx7EPcbsXgUcy9X0YnylS3ICgRZt/X52vHNsX4Sm0gzTUpXJcDxJbqKehUmxH1HeOh0VSlH4TfUnU++0TTKwLcFiCPL2P+e8OnQrOOS5KV+RSFBmA0Ld4zW4WoZSLWsUKCx8hcQ74lhFDUTFIQhKFp8y0FmVqzaKPX9YGU/C3hO81BSN8in97xRZIneNi/T1SwGzvs2v9xGDMcBSc7JBCSHd3L3GzmDc/AM5aWpM2xLA5D8jr84ATqVcpeXKUsS6C6SPV7/J3jrT6Bxa7JTifiN4pKiGym1gNm/WL1PiIzhIdib9oArSVG4Aa5ItrpaClFTjO4J7GxDsXdtPeOYrDU9WYAgJcBtHPZ49FFVSEgOddCLnuPaPQgdAf/jUwhIVzW10069Y0mYqVcuWxB1NomkYFOUEtLVodWGv1ieZw5OlkZgPKTv6QWolOciphWKTpAORmuGIcBxex7RijqSkFJJ0AfS3T9D7aRJlb26bntGngZ1MGBOvQdx+kMqQjbYe4SpFTKpkFWXIoryvdNx6O5AbvFnj3H1JyUyFZZRcrA1UXbmO/pG3D2FmWJxWtAzS0FwSkhL2JfckD1aA2O4NNnrQQLBLEukbu7GE7Yegpw3X+GnYiHWgrgsOm/Ud45RKw4ykrWmZdAuAoFgSzlixbpDJwdiSmWlanIII9CP1hWjTjmmdBlTw9vcHURMspAcgN3Dwv1GJoAuWV1F7wKl49MWVS1K0uD229oQ0OjXi7D0S5qJktAAWSFEPlBsRbQPfTpAKqpgsl2UTvo53MMuG4kmplrp5uoOU7dwodD0hfraZUiaqVM1AzBQB507EAb7EdYvjlqmYc0KdoryETCs5WLJDgk+XQKbUsbW+Yj06i3Hm36K9Y0l1JCgoEpUC4V0OwJ67XtsYKy6sTE5bBQuUMGOjlG+v4Hts40qQFuZSuoMG0B6jvbbvF6lSoKC86XSCcx1bRlDY9Du8T1JAIYuRuL+xMQLSJoCVPrYj8+ogNHIdsPBEn96EhQdzmBDbE9PeFTFsSTPKpUyyQr92pN20ALnV2uP7RJxJPYNJmTVjlJC06pAUWSpy7FrNv2gAis8UFO29xb0DdYSCQzZdlS6oqElOaakhkghKpbdyoOA2zgiH/CeCJQR/qB4ijcpBVkHUJ3I9YVOFMTmJmy5SpmSTmJKgRzdAo7dLx0khgGP94lk0zThimrZhOCU4RkTJlZemRLfaKuE0yaWcZSLSpxKkh7ImjUDspP1BiPFMW8GUVk6fUmE7GeKVNLUM4ZYXmYsGcfnCpMpPidRqKpKgUKTdnG9n1B7EQqYkkhaZy05UrSAlbcrhwbjQ9onwbExWpT4BQJ3kUMwI5r5ikXAcQF4+4tRKkS6GlKpglrCpk02BUkqdOjF1KJLW0A6xSMbsyN0SftDrCZS/FJ1DgMNXuQNdjA3iniRVNL8IApnLGvLZOhVYkg+vrEGHcQS00ylIlAz3ZrnmN8x/lH9oVqqSTmmzVFSlKL7kq77Do0BIJPgeKEG1jrf7w1ycRJOZwCNQe+8c7RUqC8ws1m7Qy0U1UxLpBPK7btu3UvAlGi0JXopcQGZT1BVLUpKV8yW07gehijNnTSrMtalE7m+36QcqFpnSfDX5heWrW/fsd4CLqlBRCrEbegYQ8GieS+zKKzRw7F3Adj6GJ5VTLBBSS+guzEnUnzRAmYhWtj2iwmlKbgZvXX59ooRJJCjnKiVKO7gi5b/Gj0QMxd1JPqH+R+8ehXQUdSlYelABloCj/ES7+hBgXxLTTPCUoi40yubHV/aJU4ElBaWqZLPVC1D7WjSfO8A3qJ6yLkZgeUXysQddIgOxCKmvsLxLQ4ZMVzA6sTrDnPoaOpZWSbKZir92UpPRykEGLsumkpSchSzbhQ9gTDtnJUJuIUK0oExKyFsHCS3KLjfbYd4CKq1KAzKUVAu+Y6enWDuJVWZNjZx8tQ5HSANQzulz11b7QYsacUtmkmQtRUUJcAEqA1I39erQSo1FKUrSTbT+lmY9rQLkTSkhSSQodC3tFymWpVwws2wvqfXrDS6EWnoKpxYzgRmYp26dx1ESz6t0BdgpOp7bp/SFypnmWvMAx9fy7xlU/PcnXUD9BCcS/k0WJ2NmXPTMlqvu247w14ziNPUUspQWTPC3AA0SRzX1EKuD4HnVmWOQHf8AEdWg7PoB+GyhoR/mkUUEReR7RVSzM1orftSUqy5hb3I7X+8aV1YUjLbPa407nt6RRpKVK7qN9g4c/OKSkkSSYRqUkpLDN2G8bP4KGT/zFjT8KepHQD6mJEoMq6gchPKrXa4PeNQATmN3/wAFunaAnZ1EUrEcxZRZWxc39D+UaVuGKQPFQHCtTZifbQ73i0wJFgNNh84kFbk5bsoMro3cGDRwJlYkArcWuHIf17Q00PGJpUJ8V1y1GwDOANSl9oUMRwplEyyVJ77eh3gth3DkycuUqb5Dpd3SkAsw0G3vCzqqZTHytcR54nmpVJSXsVJI72JEL/DXDk2rnZEEIAdajdgAwDAbklh6GM8U1w8RMt/+WkqPbMG+w+sdK+H2DmRSBa0lMyacxBDKCQ4SD7En3hIRtDZ3+RSpuHBhlNUTkqSV5VNlTlTmWyXYnVzoGFjHPZshGlldx1IBOvQ29o7XimGIqJRlTM2RTeUsbGzGOE48mZIqZsvTJMUA9ywNnNndLH3h5quiPZFMo0IOY6jS5H2N4DVmJc55UlF+VuupfUF94vVAWoXv6CKC8OYPMDDQPqT0SBcxNBKkiX2tb/HgxhmIiUOYKDKdKk6pO9jqD6xLJw8iUrMLBnD3AOh+8RScHTdWZkOwJfXU6d/tHPYy0bV1SggqlrClE6AEX3JBHLAyZh6zzOC73cPbtteChp0JFloHd3+kU8SqwEhEsva5/KBFDNtmcKqJCZozpzbMtii+otv0MEaynSlCVSfEJzMtJOZwS4IYPfQ67QGpMPYZlanQfmYKSAsaP/nSBJ09DKumgbMqC58RN3u4Yv6G4j0X61RJdaAr+Z7+8ehlP6FcEdKxOuEtLJuo/SB1LRtzL5lHrFaXLVMmFUwjKNnt7mIqmoQCQF5idACbanWJHBZCwtbEvl0AsAe8bTkzCGzAD5loVxiqkT5aC4zI2vcHUwxmoTlzKWwb0ghFXE8FNwXH+doHUKABdnhuqKjxQWFgLE6/KA86kSdR8tYKYGT4LwsipnAJGVSzcvZKdVKAG7Qx8a/DkJQZlHLmLUSkGUnKQOsx1HMSdGHXtGvAIAqUAdFf7VR0momKCFFCcygDlTo52EWhG1sSTo+cqjAJgnKlLQUzEki4bKRq59x84L0nD6ZYAa/37mGqtkzFTc1QSFk5uflvpZ9ho3aKVTMGa2mgPUdYSKt0Fy0VfCYBIGmg/wA3gdiVTkFtTBKqmZEZjqdIVK+eVEk3eKtpCpWDqueXdn7xbRKBAIDWiESgdPlBWnlgvcW1iLY9EtBLzDKsuk2bqYq11KqTMCQSxAKSeh2PobRJMrkpsgZiPYfOK82vmKAcApH4SHH1v7xydHNEy0E2cpI1Av8AJxAeurCVdEiwG/qYJYlUKmS0EGyElLMMwcvzddbGA+Xm5h/4/WKqVidF2mqCVAOSxBI7D1hroMTL5wAzMLnTdhoNgw6awtUEzK6QAVKG5skdxubWvvEy6ZWUMoh/wpLDo5/WA42PGXHYwYKJSq5K6pQTLCvEW4JKst0ywACSLAfOOwYLxPJrAoySeQsQoZT2IHQxwWRhBMrx2yywvKV5gDm1YDzGzO1g46x1P4dcNLlJ/aZrpVMS0tB1CCxKl/zKbTYesPAnJ27HgKjg8unnYhU19RLGdKJniZWclJWUgJ6tLS7fymOwcVYh4FFUTQbolLb+ojKn/wCREK/wZw3w6Fc3ebOP/bLAQPrmhpK9A9HMVYiQOQN3dz+nyizRYdMmp8UjNlPK7gn0IFr7x1bjLh6mEtU5MhAnzCJYWAzZ/MvKOXNkBGZnuYDUVKJacotGea4sohOnVxKmRLUoEAKSWzJ0FzoQ/wCIQ0S8GQZYSzMBoHHtEGOUKVIDIuDqHBHuISqwmUpgtYPQKI+bGF7CyzxTklqEtAGYE5tLbD31gbh2GlXMRbbv3ixR0BmKzruO+/cwwS5QCNo5utBSsoU1KElyMxaJ1SsxcxMEDrF3D6cKPbvCB6KYowQzR6GL/hz+UN1jMcGymqnBFw/rA2ppNwAAOg/vBxKYo4tNYBI3N4ApVwiT/qFqUgFKZQGa1jmUW9x+UUqypVOmsnR7CLsye0nKPMtV/aLOH4UhAzKcnX09IYNkEsqQWmabHRuzwOxCsSZrJPv7QVrZilhtEnbdu8DJdOAWAs1x1jkBjP8AD5f+qvr4aiD8o6SlUcx+HiwK1QZnlzABs4KS7ekdJn1AQhSj+EE/KNMOhJ9i3xfRpqJiUkZsiWZnYkufyhKrsIVI8ptuNvTtDmoFio3USSX76wq4zV5y2YADbqYg5OxktC/idUpdyG7fZu0BvALuC8HlSQXDn5RTVJIOsBybCU0SHuzGPTKV4sz1ZQ5MWZctwDAs4FChJjYUJ6mCE3VhHkSo6ziiKI9Yr1mGECwftuIOy5EeqJgQkk7B4KZzF2ShMtXODcZgLC/R37+kS0iHUSSpFyGB5SxBYHe97RdopJmLBVqb7WGoaL+F8PqraoSwpYdSrpYhKQnzMWDAkBtTFUxGMHw+4XFTMM+cB4clTJlWLzP4lgbfc9hfqjxxOnm1OG1QRMIlrGitZcxFr6cyfqOxjq2BY8iql5ksFCy0O5SfzB1BiyEYF+Ks0jC5jfimSkn0zgn/AGwQ4Bp8mGUo6ygo+qipZ/3RW+I1GZuGzwA5TlX/ANigT/8AF43+HlaJmG07G6EmWr+pBI+zH3jr2d6PcVVzrTLBukP/ANSuvon7wAn1SUJJUUhtXLf+IWuMuLCmtn+EUlllOa6gwYWHt6QBk0NTWKzLUrL1U7f9KQIzy27ZVdBvG+NwOSm5ifxsW/6QdT30gDRUySc84kqJJYv8yd4ZsJ4aShOlyLk3J7W0HaJ6/BpMtGnMdL/3hHL4GBEicCph0serRuV30iColZJktQ0fKQ43ETKhTrJkB+kHcKlsGhcRLg3gdjrHHWFUpIWodkn01H5R6KlUvMtw9gBYt3j0CwH/2Q=="/>
          <p:cNvSpPr>
            <a:spLocks noChangeAspect="1" noChangeArrowheads="1"/>
          </p:cNvSpPr>
          <p:nvPr/>
        </p:nvSpPr>
        <p:spPr bwMode="auto">
          <a:xfrm>
            <a:off x="63500" y="-1587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4518" name="Picture 6" descr="http://t2.gstatic.com/images?q=tbn:ANd9GcTkpoDPoS-NvKVGpgBovOuWSto24JMDNbHLdlbUxINQEVF4KKedhOJYeQ"/>
          <p:cNvPicPr>
            <a:picLocks noChangeAspect="1" noChangeArrowheads="1"/>
          </p:cNvPicPr>
          <p:nvPr/>
        </p:nvPicPr>
        <p:blipFill>
          <a:blip r:embed="rId2" cstate="print"/>
          <a:srcRect/>
          <a:stretch>
            <a:fillRect/>
          </a:stretch>
        </p:blipFill>
        <p:spPr bwMode="auto">
          <a:xfrm>
            <a:off x="1403648" y="2745779"/>
            <a:ext cx="2718644" cy="2152260"/>
          </a:xfrm>
          <a:prstGeom prst="rect">
            <a:avLst/>
          </a:prstGeom>
          <a:noFill/>
        </p:spPr>
      </p:pic>
      <p:sp>
        <p:nvSpPr>
          <p:cNvPr id="64520" name="AutoShape 8" descr="data:image/jpeg;base64,/9j/4AAQSkZJRgABAQAAAQABAAD/2wCEAAkGBhQSEBUUEhQVFRUWFRcaFxgYGBcYGhsXGRwXFxoZGBoXGyYeGh8jGhgcHy8gIycrLCwsFx4xNTAqNSYrLCkBCQoKDgwOGA8PGiwkHyQpKSwpKSwsKSkpKSwpKSwpKSkpKSwsKSkpKSkpKSwpLCwpLCkpKSwsLDUsKSwsKSksLP/AABEIAMABBwMBIgACEQEDEQH/xAAcAAACAgMBAQAAAAAAAAAAAAAFBgMEAQIHAAj/xABBEAABAgQEBAQEAwcCBQUBAAABAhEAAwQhBRIxQQYiUWETMnGBB5GhsULB0RQjUmJy4fAkshUzgpLxQ2OiwtJT/8QAGQEAAwEBAQAAAAAAAAAAAAAAAQIDBAAF/8QAJREAAgICAgICAQUAAAAAAAAAAAECEQMhEjETQVFhIiMycYGR/9oADAMBAAIRAxEAPwDqQjYGNRGYqAy0eaPAxl444w0aiN2jzRwDQiMGNyI0MMgM0j0ejLQwDEYMZjxEEYxHmjIRA6uxyXL1UBrrcn0H6wkpKIUrLsyclPmUkepA+5jZn0hBrZKJ6hNWV/vVBgDMYO7aEAaRfoMX8BPh+IQlJYZ0qKWLHzm736xHzqx/GNpEaKEVqPFEzNCn2Lj2i2YvFp9EmqNI1Ijdo1MMAxCPxnSeDUy6lJCczA6+dLF2SC9oeFWDnaOZcY8WSqmaiUlZEiWoqMxNytYBAyj+EXD7udmgNWgo6Hh1X40tKwCl9lAg6nrtofeLQTCDwDjJSAlcxJTMXlCSrnSoJGUsfwkctjY5etn8mORxho80ejzwQHgY8THo80ccej0ejzRxxl42eNWjaOAeeMRiPRwAhljBEeEeiRQ1jMeirU4mhFjc9B+Z0jrS7CW3jwVABHFqTUeD4anyZ8zhm6esGKesSvQseh1/vCqcX0w0TkxqYzHoohTTLHmjZo9BAa5YyExmNkpgnAziGcUSeVWVS1AAktsSSeoAu0JWJcUU1OWlpznQzN36uoX9BaNfiNxIpUwyUOESyxP8S9/YaN2jncqmVOAmKck6AED6qsBGHLK3RqxQtDkONJSfLmPrMX/9QAIwjj1CeUIJSXcFROv9Q+heAvD+FTFqKcp03II9jFLEcPUJhTlmW1Iyn6biI3sv4tWdJw/FJE4g05yTR+AsAsPoQLH1Fx30htlTQpIUNCP7Eexj58WtVOtAHluQ1rC7jpHXvh9jPjyVhSipQIUT1zWJ9SQ57k9Y04JU6MuWIymMRIoQscU8UJlEU8taUzli6leWUlicx/mI0Hu0bErIC/8AEHiAzFfssvMEAEzSn8bapBOqEtc6E9WIhHn1APiNKYLP7s3OUDYOLkjX3izV183JmE7MVgyjd1ZA1h2Nvn3jCpM5CkoDPJBmBmIA1J013bvDeglmhqpRqApaFypTW8JiQsBwXVZ8zEj5R1vBcSE+QiaPxC/9Qsr6j6xyCkkVC0pkpchTzgmwezFRNmsD84euBuIRMUZXhpljKCnK7FSQAslzqpICvaEAx0EeaMRkwQHowTHo1mTAlJUosBAbo6rNoy8BajiRINhY6KLZfnvC7WcbVPinwESlSgWBU7ltbvaJeZXQeD9j5HoHYXjaJ6UlJDqALPcPsRqIIxSMlLoDTR549GGj0EBeeMiMR5MIOVMYr/BkLWA6rBIJYZlWBJ2A1J6AxzOrxmiS37ROnVC9wglEsH+UAi3cvB34v4mZdNLlgtnJUodQmw+pMcuw3DVqlpWlJL3Jt1I39Iz5ZFsUbG0Y5hZI/dz5fcKPz80GqCqBAVRVRnNcyZhAW2+RViD6uIUcSwNSUJKZQJUHLAFuxvrAWqp10zTkZkKB0uG7iIJ7Lyx0fQWD4gJ8hMwO5soGxCk2UFDYgiLkJ/w1x/8AapSiQAospRG6rJzEdSG/7YcY2QlaMklTNWj0btGCmHFNAInlJuIiaJZRvBZx8/ce4k6lkFyuYq/R1En9IO8L0CTJlgh+UPCrjshpxRMDZVKSrZiFG/q/0hh4dxRKUlD3GnoQ4+m8efLo34pJMMVSJ0qd+5KEIb8RAJJ7k7QRw7DlLQDUiWtTllo0O4Nj/jQtTkS8z+KgE65papp/2mC+F1EqUHTMBJ1CcyUnvkUGBiJp5p+xb+JVEEhC0MClR+0FPhJiSfGYW8VJBD2zC7fOKHGNbKm2KnCASW3NuVzbfXaA/DVX4MyWuVy5VZsuuUp6ncEReLpJmTL+TpHVONeKzSgS5QKpyw4b8KRqr16e52jlFXXBfiKMtlTFhSC5ISLlVz5ibXvEldOmeIuYtZC2cO4KgtyWfQFyY1libmlpGVfhp8RIsQAeYva5tHpRfsxtVpmqEyDMQOdKGGc2JzN+G/WIyhHhqVmIUFME9U7klvpEqalfhrUZaT4xYLI0U7nLexv0jSdNSFSwuVlyWmByCu73fS0VaAarkoTnyzHy5Upt5gdW6AXgvwzjc+WpKJWdSfESvIkZnKeliRbp1gdgWDKqp2RAZILqVqEpf79I6LOqqegyBAy28ous91eveIzko9hUXLSG9CnAPUCNjAnAuJEVYUUpyFJFiQbHe3cEQVAgJpq0CUXB8WZAhY4mrlrmeDLvkCSo6spQsANyxHYamGyWI45x5xQtOcSzlK1EkjUlWnySB8onleqGgrZfxSrkU5zrmJmFI8jlSnvueUX6QFTxPJJzGXNc8xCQgBJ6B0kn6QFwzDPEAUp1Obude8FafCEhRGZMoFJuolna2txpeMl0aljsLYdx5JSpMpcpWRiyyEhaWNsuVnjp+E4iifJStCwtxc7voXGoMcRx3CzKp/E8NJAUllN32U93eHj4Q1wUmanV0pUPTQ/lFcUqkRyw4nQBGI3Ko9GozlqNkxgCNhCDHLvjPQLK5Uz/ANMy8r7BSSpTH1BB9j0gfwxOCKRIyknLlOVLkEvftrrHYZ1KiagomIStJ1SoAg+xjk3H+HihqP8ASgolrQl082UHQsX3DHXeM+WOrNGHJxdEuBFEpRIE5tC5TMT2JCSSD30vFPjQCZJWlh2hZRxFM2Bfube+hg/wtSft1ZJRPdSHLpcgMlKjqL7RnUdmmWS10SfB+sWisMosxQt2/lDh+nT3jskDMK4UpaQk08lKFK8yrqUR0zKJLPBKNsFSMEnZmPNGIzDiniIxGY80E4UuLvhtKrVGYhXhTVeYs6VH+Ih3B7jXpCNjPCC6MhExSFKKQUKQ/lAEsAuBfkf3jsaKyWyudHKWVzp5T0Vex7GOd8bYiJ1WQl2lpCAXsogkkjs5b2jPlSSsvhtyo59OROSdSfcH7xPS+KfMpTdCXHyFoI1MtzFmkpn9Iy2aljRsv4eKmUqakzUy5SQqzKUtRzkCwFypVm7CDHDvBcumR41SwYAhCiAB0K/yTBVGPyJVJKQtQVMk38IXPiEqUkl7ABJso7lxcQqKNViUywdI30lo9Op+saFWjoYnK29L5KvG+KS6iYlSEnksVaZk9hsB1MLSjL5yCpNxkHUHXMfSOpUXC1PSI8SeoKLNmXYDqEJ6t7xzTEwkKVLlh0eISgkczGwH9o1YZPqRmzRj+6F18kFQrKEBK8wbMAH5VG5DaPBbB8An100qDs/PMVoP1PYQV4V+Hy5rTKh0I2RopX/5H1hhxniyXTo8GkCSU2ceRG1v4lfTq8UnlUUJjxyyOoo9WVMnDKbwpQBmEOH1JP8A6i+3Qe3eFvCeHptWVTFlku5UblR3br66CLOCcOzatfizSrwyXUsnmUeievRxbpBbiHidNOBJpwMyQxIbKgfwjqr6CMTbluXRuUfH+nj3L2/gNcPUFNTJsoJUQ2ZarkHZiw+kMqUxxzC8Lm1Ex3sT51kj2B3+TR12kCkykhZBWEgEjQkb36xbG70kZc8OO3K37JZ5ZCj0So/IEx86Yqoz52ZTW27HePoYzIETOEqNasy6aUS76N/tIhp43KiEMiRzLBUhKAARbpeC0ymCpgKUJWw3dR72cAD3gTxJgwk1M1Mn93kWWA0Y3Ab0IhfVUT3YkK6EmMLjs3LI0uh74oQFUMxCsqLJDBwAyktZWmneLPwq4dnySudMQES1IZDk5lOUnMEt5WGtrxW+G+HGdPeoUVCWMyEDy5nGvYatHTJqo0YIasy5snJ1RgmMRho9GozliuxSTJSVTpiUDW5u3oL/AEjnmKfFlRKxTIlgIOswKKim7HLys/0cQH4rqZnjGYpIJmF0lNrWLE5rawIGEKQgqmkAKVmCPMrWxWd9RbSw6Rm52UodEfFKcuSnw5SUzSs5itJyhAayEhTk9ybd4E8U8YCckmegJJGVO4fa2rgQCrJc2WzjIQkanYv1Fr2jVK83mABBLBgw9OvrCSv2FPZRpJKVklLH5w3cK4nKo5wnzHypSoHVxmDPpfe28Byo+ExJ5lE9mSwa3eKla4l6v2HSJrTLSm6OvyPiBSKzlU5LZ1ZMoWr92kBlKtuX09OsH6ecmYhK0EKQoApUNCDuI+dJtcqUl2IBINtlKSXTbTMBr1Jh1+GHFJRN8M2kzbjMWyrvzAAMx3v3jQp/Jno6w0Q1NWmX5j7C5hfxnjIIJRJAUb8x09hAWRixmAFTO/M3YsdYEstdDKI5JxdKg4SrTdhC/wAYVVWqURTlKUsc7Zs7dmfNpoCD6wmcS44qlmomyAfECmWb+GpJ1Qq7KO7gWhz4d4ll1krPLcKDZkHzJP5jooRPnJh4o59S4PJlSgpTrmKGZ73J3KTa2jm8aTsQmhkS5QmKU53AT6tb/wAQ9cUYCZkorkjmF1JADkakpbQ7tvCLJnLQVZQpyA4yk+jA+8I9jdEf7JP1mGWlthnV81Mwi9SVRCeVSTfoGcFj9bRQGJTElZVJmLdLAggbkuQeloFyKqeGWuQSDmAKLNmOYuD3vBSTB5JfIwVyRNOZfmDDlJDgOwIAYs5+cYl8TVdKskLzSWYpKU/u2AGZKdBp77wEpcaHihMzNKsbEFiS2V3Fgzhu8MU0J8K6QvNYu9gAbg/K2kH9r0BSk+zfC6ZeIzCoTkzANVKU5A6ZNvQMIZZeFUlAAqYypmxN1n+hO3r9YAcM5ZKsqEgZiDyoSTbdv0g1ivCkqerMklCyXWxKge7KLvAUq/k1rIslRm6j9AfG+KZtUfClJUhBLZQ5Wr1I0HYW6wRwLgsIT4tXl5Q+UkZQBus6e2kXjXUlBL5Mq1kEBrrUzg5ifKHDflCvWYjUV8wIAJGqZafKnuX1/qVDaW3tmmNzVY/xj7fthLiDjVwZdNypZjMZi3/tj8I/m16ARV4c4TMxps4EI2S119z2+8G8I4PlyB4tQUqUm9/InvfX1NooY3xhndFO6U6GY3MduQagd9Ts0Gvc/wDCd3+ng/tm/EXEMqUQhCQuYmzA5QkbAkH6CNuFeMJ0ycJVRlyrslmTlOo1uX01iDBPh6uayp5VLSXZIbOX3vZI3vc9BrEGCYWaVU2bNyLKArwnS5DaLGyT+sM3LTeiEvHBOK2/kc8T4gkyH8RdwHKUgqI9WsPnCxifxRShBMiSpahvMICQ+lkElRfa0IeLVK5iiygXzeZ/MztrZ7+8a0aj+7IWGAYpAs4sk/L7QzytmPikFa7FFz5ips1AQtbFSQ7OAEln6s/vAyfVywsBRDxdn4iAs5y7hwdn6QIRIAmmYzuSQWfUONbRDhbLrK6HLhjiWXIOeWkzMoIyp5SSRsVMIb6Hjimm5syjJyt/zWTs5vpZuscww+oASHUAbkvG+IDOkhDk+YXs4dvnpFINw0Sk3N2zrFBxLTz1mXJmpWsByAFaAs4JDG8ejiEipWhQXLJQr8K0m4cX+jiMxfyE+LDuLY0DNlBWUolpzKGYMqYHYem5iKoxdM8kM7guQSS3Ym0Bq7DU5FHKFAlwu2Y5bEHoRuN2eByc6R+71b6d4hxSKDTiMxIkgObqAuQ5Avqw6xDQSs2QDMAToTe5u8BqETSxUeVIsk/xG3c9/Yw40cyUgS0nLnCQO/8Am8CcrOgUKifmZGTKUkhwdXMZVIUdA/WCc6nQEzFWJIJ9B2gFIp8wBQptHAcXPp1hFsLZLLpSvMjISStASCHeytPeHDBuGxTywCxWRqH5f5U9ms+8VMNR+yoBVzz1bG/hpPUgeYg36QToa+ao80sgbkks3ZxeFcn0OoujWow5JTax69+8L9biJkgoYlSlkMNQD+L0feGisxBKLgZrX0t7atCXiOPjOVs5Uo5W0cWdgW069YFAoEVVTNnFKZgLu3sCWb5wSTTrkTQqRMKVyg6iLDT/AJfQubkHtvpcl1C5iUqmKAZThLB1AXcdLwPr6TMVkEXUHe92Yj0tDIV9j/whxqiq/dqZE4C6H8zfiQd+41HpFXjPDsihMSHQs7bKuW9Dt7xyypoVS1BSSxSxSRYg7EHYw88OfEFFRLNLiCglShlTO0BOxX/CoFubQ7s9zRzpoppnHo3rvFtOKE8pSRrZCSemqQIoJkKTNUJlihRBT1IOoPT9YJGrIQ5yoGxJaOZNLZF4oUHIUW0dCh90xDSyQhWUL5VrVY3Dm5QRs4cg2IIPWLErFTe6TbqP1iriM3xTLJtkUS+5LFvW8AYrU9T+zVCZhdkqSW1YEMoAeh+sNvD3EqKiYtIHPLZTltDbKDrtCZX4qDNUgy+YfiIdKgUpO41sfrB7hqbLKxMlhKStJExKQzKSRcgdQde0dIdMM4rgMmonoUklBKv3oHpZQfd7H1B2i/VV9NQIyADN/wDzSRnJ6rJ09T7CNaIc4L3fX0jSj4FQuatcxRKMzhN8x/qUdOnU9YbG/hF1JNVN6XoA/wCqxFbCyAdA4lo/qOpV9egAhywHhKTTMrzzP4yNP6BoPXXuIMSKZKEhKAEpGgAYD2gdjmLCWCGUbcxSHYH1Z+totxUVyYk8zkuEdIh4gxxMtDAm5ZRSAbbh/uYXayqAyk+Q2PQJPL8o3kTEzJK0uDdn2uHHzhcq5yxJdPMlIOeX1RuU/wAw19HjPOTk7ESpUK2K0ipS1ABKiCSlQd7Bw7lt4xRnw7THz65e+w9IpTZ5VNWpR0SL+6NPlFifUE3SklwGJ0fX1+0OhWSzpqlHMEpBuwIcBuj6tG5mgSxsco9NBGZ9MHWPEUzLCSkMDoRq3d94q5iQEk8rDudoZ96ORLJkFbEQTRKVLy5FBfUsQxfRz2a8aUk4ZQmzaRmnkrAYqLDQj1JvmdzdoVsHXYMqSAtQJAcuA4+XyjMWeIqVKkgs5sS2rXH3aPQyYUrB+EYnlzIWXlqBKh3bUPvEldgCkZZiRmlqLhSHYuSWJ0BYaGKFNTHw5k0uAlOV2NyqwFu28XsExZWUyis+EXKtwBYO2mra/lHX6A0EaeSQwJDm/RhoBbXr7RN4Yz5iom7wG/a5QIynNlbQAbk7gdYsSZyZgUzsNS7XOluhvfqG3EK4sMRokzxPmeBKAdTMVWtuTraJsOw3KCoBRXqUoSCEJA/EonKD7sPWAPCcpSqghBPKhSgpn8twAdA5IuY6NTUroSJilWOpXkzHqAAGF2D/ACictaHSFlONrkeWUx/jmJC/kocvyMW8e+IvgASwlK5xGjco7q6dWjPFmC5ZJmyJaVZUklKXJUfbzBtRra0coRLWoqWS6yXc7+sGKs6THI8UVUxOeXMSOqAiWARuPK4+Zhfm1hAzEbkACxPU9o2opxTceqk/mOoi8mhTUKDKSg7EuAe1n16xXiTsJ09SkSQFHQAd72SB3iSmlS1SuZRdRJLKI37doXvDV4ktBN0z0OxcWLFjuO8Xpc8hAACbPq5+0R4jbfRPiVFKKXBU+mqvzhWr5GUsCT69YYDVrykEJd9gf1gZUIUzlnvoGta0NEV2HOF8QE2SqWSROlkFILELYaAnQkDQ2LCDNNjJU43Ac36W0hAoFqROSdL7Q14hQmYDNlEia3MA4zhrqDfi3I3Z4LQV9BGqqCtJA0I5nYgiBFQkpMsJZszEM4ZunYxBS+KLHxGIbNmJbvckRtXBRQoOSQhRezggWNh1gUJuwrPw5RkqeZ4rHlJ8wBdw50HQbXiDhBYCs738QJPUbEH6RX4Z4gKkFMwZiSEq9dlX6xDRTRKqVA2Csin7pOW30hX0Uo6TSy80xi7XYDX/AMmDVLMWlWZQPp2hVqZhGYOxLAEa3vaCWFTZkscyzcMApTuffSOi6H+hqq6tMuWZh0Af16D3MJddWKmpUkoXnUCC5GUg9buNftG+OYzNVIQiWkFZmKDlmSQAz+jkwDlYIsuoTlrmbkgCX6AkGHnPkLGNG2HTx4SkZWUkIKh1OUB22LBj3BgFxDiSpaAiWUpWokuSbJB7dTaL6qhQKjMTkmWSqxAN3B6OA+huOlxCVVYiJtSqZ5kOyduROnzLwiQXohpFFOYEub3A6EaCLfiklLaNfqH+neNatCPFJllrcwe3NcEEl30cRPIlo1MwKY/hB5h2MUJsv0s5CJhUA4UhSWUXYKlBK2+qorSyChIDEZQ3pGlTMQtAzWAVa2tgkA5U7AM8EZMl5MtSdcodhsHD/SOYYlaUgDZn6xPLppb7X1Y5SW6NeNahYAzZn+8by5oUMpuz6g6GAxXIj4gUkSk+E7m17mzXBPUR6PYvKSuQkIGQoVqPTp6R6OQyDczAJE3kW6g50UoMC9rG59YXuIeHRRpC5RXlUWL3YH/NYYUT0JGZbgdR+cUZuOIQ4mHxJK7HNcAHr2iKkza8caFWmnpUnKQEKuUkDc6pPY/QxmkDLdDJy2Uggln1t/CdD+rGL2NYAJY8emUVSxc7qR0P8ye8DKamUC6SSrXc9yD1/ONKlyRklFxdMb+G5ZM10WGRZ6KSsBjfQFj7hldg7eGFSwqoSlteYfYPqWftCLwRPSZ6i5CfDOZLmxBSdPR26hxD1PnpnCxZKGUtS7JSm/5HSJT7ORYRgfjIBlgSW8vKlWYdSzMPQxzXiyinUc4lcmXlWeVaHyEgdPwHciGs8cTaiZ4dClCZaWHjTRmcaOhGgHQqcwSnUhnSFSqiaqaFC5KZaWI0KciRlINxcwE6K+NyOYVdUgoBUyFjXt+L7ERSRW5x+7soliBa3UdHh24k4SXMp0IlqClBeZSiOdYZhzfh9BYk7Qq4Nw4lUs5wsLuXYjL0HvD8yUoNdljDpAWtPhp5wQw0BOl4sz6gS/OyS7Mzl+n6naBUyh8JfKSU5dS4JW5f8rxsioE1QE7zjRZOp794pqWyfQQn1jB2fewisupTOS+XKXsDf19I3mUpCcxSSjT33I6nqIHzkkqCkLyJAt+ihHcUjjKMoULjXqPeGjDKhKnCSHTcMdoVVKEx2YTBtsr0MX8Gq8iwVkJJYAGzgk5m6taEcRk0gnisvIfEHKhsqhsFOohugU7DoQ3SB8iuCivmLlBDKO79D6/SGmdTJUkhQCkqBBB3B2/zsdoWlUv7HVyjbw1FgWBYHlBLg3BZ26nrAUtUc1excpagyphPzHUf59oM4rMzoRMTol77Kcix9I3xCjlLmeLLUkXIUjd9lAemsRiX4UtlISXBUAS4CVFxYamwgDDV/wAeUSMiXWABcslLtcmMLVVrHKVtmClLKgNL8oewgRw78Q5cpeWopZUxD3UhHMH3ZRKVehYx1+iqZFRJSuWELlrTykAAEDZtiNGPSEoYWsNmLmIdSkqKixLJcEdg2Yt3i/IUgjzkts5ADR6owxEmYQByTNAw5SLsOvUPf7EXWzQiaoOGsx7EPcbsXgUcy9X0YnylS3ICgRZt/X52vHNsX4Sm0gzTUpXJcDxJbqKehUmxH1HeOh0VSlH4TfUnU++0TTKwLcFiCPL2P+e8OnQrOOS5KV+RSFBmA0Ld4zW4WoZSLWsUKCx8hcQ74lhFDUTFIQhKFp8y0FmVqzaKPX9YGU/C3hO81BSN8in97xRZIneNi/T1SwGzvs2v9xGDMcBSc7JBCSHd3L3GzmDc/AM5aWpM2xLA5D8jr84ATqVcpeXKUsS6C6SPV7/J3jrT6Bxa7JTifiN4pKiGym1gNm/WL1PiIzhIdib9oArSVG4Aa5ItrpaClFTjO4J7GxDsXdtPeOYrDU9WYAgJcBtHPZ49FFVSEgOddCLnuPaPQgdAf/jUwhIVzW10069Y0mYqVcuWxB1NomkYFOUEtLVodWGv1ieZw5OlkZgPKTv6QWolOciphWKTpAORmuGIcBxex7RijqSkFJJ0AfS3T9D7aRJlb26bntGngZ1MGBOvQdx+kMqQjbYe4SpFTKpkFWXIoryvdNx6O5AbvFnj3H1JyUyFZZRcrA1UXbmO/pG3D2FmWJxWtAzS0FwSkhL2JfckD1aA2O4NNnrQQLBLEukbu7GE7Yegpw3X+GnYiHWgrgsOm/Ud45RKw4ykrWmZdAuAoFgSzlixbpDJwdiSmWlanIII9CP1hWjTjmmdBlTw9vcHURMspAcgN3Dwv1GJoAuWV1F7wKl49MWVS1K0uD229oQ0OjXi7D0S5qJktAAWSFEPlBsRbQPfTpAKqpgsl2UTvo53MMuG4kmplrp5uoOU7dwodD0hfraZUiaqVM1AzBQB507EAb7EdYvjlqmYc0KdoryETCs5WLJDgk+XQKbUsbW+Yj06i3Hm36K9Y0l1JCgoEpUC4V0OwJ67XtsYKy6sTE5bBQuUMGOjlG+v4Hts40qQFuZSuoMG0B6jvbbvF6lSoKC86XSCcx1bRlDY9Du8T1JAIYuRuL+xMQLSJoCVPrYj8+ogNHIdsPBEn96EhQdzmBDbE9PeFTFsSTPKpUyyQr92pN20ALnV2uP7RJxJPYNJmTVjlJC06pAUWSpy7FrNv2gAis8UFO29xb0DdYSCQzZdlS6oqElOaakhkghKpbdyoOA2zgiH/CeCJQR/qB4ijcpBVkHUJ3I9YVOFMTmJmy5SpmSTmJKgRzdAo7dLx0khgGP94lk0zThimrZhOCU4RkTJlZemRLfaKuE0yaWcZSLSpxKkh7ImjUDspP1BiPFMW8GUVk6fUmE7GeKVNLUM4ZYXmYsGcfnCpMpPidRqKpKgUKTdnG9n1B7EQqYkkhaZy05UrSAlbcrhwbjQ9onwbExWpT4BQJ3kUMwI5r5ikXAcQF4+4tRKkS6GlKpglrCpk02BUkqdOjF1KJLW0A6xSMbsyN0SftDrCZS/FJ1DgMNXuQNdjA3iniRVNL8IApnLGvLZOhVYkg+vrEGHcQS00ylIlAz3ZrnmN8x/lH9oVqqSTmmzVFSlKL7kq77Do0BIJPgeKEG1jrf7w1ycRJOZwCNQe+8c7RUqC8ws1m7Qy0U1UxLpBPK7btu3UvAlGi0JXopcQGZT1BVLUpKV8yW07gehijNnTSrMtalE7m+36QcqFpnSfDX5heWrW/fsd4CLqlBRCrEbegYQ8GieS+zKKzRw7F3Adj6GJ5VTLBBSS+guzEnUnzRAmYhWtj2iwmlKbgZvXX59ooRJJCjnKiVKO7gi5b/Gj0QMxd1JPqH+R+8ehXQUdSlYelABloCj/ES7+hBgXxLTTPCUoi40yubHV/aJU4ElBaWqZLPVC1D7WjSfO8A3qJ6yLkZgeUXysQddIgOxCKmvsLxLQ4ZMVzA6sTrDnPoaOpZWSbKZir92UpPRykEGLsumkpSchSzbhQ9gTDtnJUJuIUK0oExKyFsHCS3KLjfbYd4CKq1KAzKUVAu+Y6enWDuJVWZNjZx8tQ5HSANQzulz11b7QYsacUtmkmQtRUUJcAEqA1I39erQSo1FKUrSTbT+lmY9rQLkTSkhSSQodC3tFymWpVwws2wvqfXrDS6EWnoKpxYzgRmYp26dx1ESz6t0BdgpOp7bp/SFypnmWvMAx9fy7xlU/PcnXUD9BCcS/k0WJ2NmXPTMlqvu247w14ziNPUUspQWTPC3AA0SRzX1EKuD4HnVmWOQHf8AEdWg7PoB+GyhoR/mkUUEReR7RVSzM1orftSUqy5hb3I7X+8aV1YUjLbPa407nt6RRpKVK7qN9g4c/OKSkkSSYRqUkpLDN2G8bP4KGT/zFjT8KepHQD6mJEoMq6gchPKrXa4PeNQATmN3/wAFunaAnZ1EUrEcxZRZWxc39D+UaVuGKQPFQHCtTZifbQ73i0wJFgNNh84kFbk5bsoMro3cGDRwJlYkArcWuHIf17Q00PGJpUJ8V1y1GwDOANSl9oUMRwplEyyVJ77eh3gth3DkycuUqb5Dpd3SkAsw0G3vCzqqZTHytcR54nmpVJSXsVJI72JEL/DXDk2rnZEEIAdajdgAwDAbklh6GM8U1w8RMt/+WkqPbMG+w+sdK+H2DmRSBa0lMyacxBDKCQ4SD7En3hIRtDZ3+RSpuHBhlNUTkqSV5VNlTlTmWyXYnVzoGFjHPZshGlldx1IBOvQ29o7XimGIqJRlTM2RTeUsbGzGOE48mZIqZsvTJMUA9ywNnNndLH3h5quiPZFMo0IOY6jS5H2N4DVmJc55UlF+VuupfUF94vVAWoXv6CKC8OYPMDDQPqT0SBcxNBKkiX2tb/HgxhmIiUOYKDKdKk6pO9jqD6xLJw8iUrMLBnD3AOh+8RScHTdWZkOwJfXU6d/tHPYy0bV1SggqlrClE6AEX3JBHLAyZh6zzOC73cPbtteChp0JFloHd3+kU8SqwEhEsva5/KBFDNtmcKqJCZozpzbMtii+otv0MEaynSlCVSfEJzMtJOZwS4IYPfQ67QGpMPYZlanQfmYKSAsaP/nSBJ09DKumgbMqC58RN3u4Yv6G4j0X61RJdaAr+Z7+8ehlP6FcEdKxOuEtLJuo/SB1LRtzL5lHrFaXLVMmFUwjKNnt7mIqmoQCQF5idACbanWJHBZCwtbEvl0AsAe8bTkzCGzAD5loVxiqkT5aC4zI2vcHUwxmoTlzKWwb0ghFXE8FNwXH+doHUKABdnhuqKjxQWFgLE6/KA86kSdR8tYKYGT4LwsipnAJGVSzcvZKdVKAG7Qx8a/DkJQZlHLmLUSkGUnKQOsx1HMSdGHXtGvAIAqUAdFf7VR0momKCFFCcygDlTo52EWhG1sSTo+cqjAJgnKlLQUzEki4bKRq59x84L0nD6ZYAa/37mGqtkzFTc1QSFk5uflvpZ9ho3aKVTMGa2mgPUdYSKt0Fy0VfCYBIGmg/wA3gdiVTkFtTBKqmZEZjqdIVK+eVEk3eKtpCpWDqueXdn7xbRKBAIDWiESgdPlBWnlgvcW1iLY9EtBLzDKsuk2bqYq11KqTMCQSxAKSeh2PobRJMrkpsgZiPYfOK82vmKAcApH4SHH1v7xydHNEy0E2cpI1Av8AJxAeurCVdEiwG/qYJYlUKmS0EGyElLMMwcvzddbGA+Xm5h/4/WKqVidF2mqCVAOSxBI7D1hroMTL5wAzMLnTdhoNgw6awtUEzK6QAVKG5skdxubWvvEy6ZWUMoh/wpLDo5/WA42PGXHYwYKJSq5K6pQTLCvEW4JKst0ywACSLAfOOwYLxPJrAoySeQsQoZT2IHQxwWRhBMrx2yywvKV5gDm1YDzGzO1g46x1P4dcNLlJ/aZrpVMS0tB1CCxKl/zKbTYesPAnJ27HgKjg8unnYhU19RLGdKJniZWclJWUgJ6tLS7fymOwcVYh4FFUTQbolLb+ojKn/wCREK/wZw3w6Fc3ebOP/bLAQPrmhpK9A9HMVYiQOQN3dz+nyizRYdMmp8UjNlPK7gn0IFr7x1bjLh6mEtU5MhAnzCJYWAzZ/MvKOXNkBGZnuYDUVKJacotGea4sohOnVxKmRLUoEAKSWzJ0FzoQ/wCIQ0S8GQZYSzMBoHHtEGOUKVIDIuDqHBHuISqwmUpgtYPQKI+bGF7CyzxTklqEtAGYE5tLbD31gbh2GlXMRbbv3ixR0BmKzruO+/cwwS5QCNo5utBSsoU1KElyMxaJ1SsxcxMEDrF3D6cKPbvCB6KYowQzR6GL/hz+UN1jMcGymqnBFw/rA2ppNwAAOg/vBxKYo4tNYBI3N4ApVwiT/qFqUgFKZQGa1jmUW9x+UUqypVOmsnR7CLsye0nKPMtV/aLOH4UhAzKcnX09IYNkEsqQWmabHRuzwOxCsSZrJPv7QVrZilhtEnbdu8DJdOAWAs1x1jkBjP8AD5f+qvr4aiD8o6SlUcx+HiwK1QZnlzABs4KS7ekdJn1AQhSj+EE/KNMOhJ9i3xfRpqJiUkZsiWZnYkufyhKrsIVI8ptuNvTtDmoFio3USSX76wq4zV5y2YADbqYg5OxktC/idUpdyG7fZu0BvALuC8HlSQXDn5RTVJIOsBybCU0SHuzGPTKV4sz1ZQ5MWZctwDAs4FChJjYUJ6mCE3VhHkSo6ziiKI9Yr1mGECwftuIOy5EeqJgQkk7B4KZzF2ShMtXODcZgLC/R37+kS0iHUSSpFyGB5SxBYHe97RdopJmLBVqb7WGoaL+F8PqraoSwpYdSrpYhKQnzMWDAkBtTFUxGMHw+4XFTMM+cB4clTJlWLzP4lgbfc9hfqjxxOnm1OG1QRMIlrGitZcxFr6cyfqOxjq2BY8iql5ksFCy0O5SfzB1BiyEYF+Ks0jC5jfimSkn0zgn/AGwQ4Bp8mGUo6ygo+qipZ/3RW+I1GZuGzwA5TlX/ANigT/8AF43+HlaJmG07G6EmWr+pBI+zH3jr2d6PcVVzrTLBukP/ANSuvon7wAn1SUJJUUhtXLf+IWuMuLCmtn+EUlllOa6gwYWHt6QBk0NTWKzLUrL1U7f9KQIzy27ZVdBvG+NwOSm5ifxsW/6QdT30gDRUySc84kqJJYv8yd4ZsJ4aShOlyLk3J7W0HaJ6/BpMtGnMdL/3hHL4GBEicCph0serRuV30iColZJktQ0fKQ43ETKhTrJkB+kHcKlsGhcRLg3gdjrHHWFUpIWodkn01H5R6KlUvMtw9gBYt3j0CwH/2Q=="/>
          <p:cNvSpPr>
            <a:spLocks noChangeAspect="1" noChangeArrowheads="1"/>
          </p:cNvSpPr>
          <p:nvPr/>
        </p:nvSpPr>
        <p:spPr bwMode="auto">
          <a:xfrm>
            <a:off x="63500" y="-1587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4522" name="AutoShape 10" descr="data:image/jpeg;base64,/9j/4AAQSkZJRgABAQAAAQABAAD/2wCEAAkGBhQSEBQUEhQWFBQVFRUVFhcUFRgVFBcVFxQVFhUVFxUXHCYeFxojGhcVHy8gJCcpLCwvFh4xNTAqNSYrLCkBCQoKDgwOGg8PGiwkHyQuLCoqLCwpNCwvKS8sNCwsLCosLCwsLCwpLCwsLCwpLCwsLCwsKSwsLCwsLCksKSwpLP/AABEIAK8BIAMBIgACEQEDEQH/xAAcAAABBQEBAQAAAAAAAAAAAAAFAQIDBAYHAAj/xABJEAACAQIEBAMEBwQGBgsAAAABAhEAAwQSITEFE0FRBiJhMnGBkQcUI0JSobGSwdHwFTNTYnKTFhckQ4LTJXODo7PCw8TS1OH/xAAYAQADAQEAAAAAAAAAAAAAAAAAAQIDBP/EACIRAAMBAQADAAMAAwEAAAAAAAABEQIhEjFBAyJhEzJRcf/aAAwDAQACEQMRAD8AHW8q4e2rbMB/GquPwYFtiO3UU7xBw+6y2ltico1g+mlQJhL5sMHBLGavSDPoO+DLn+zL7z+taE3NKznhPCtbsBXENJMelHc1WQWVu6V5blZvxBimFzDIpIzXNY6gA6Go/EeJPMw6qSM1zWDEgCgZpXu1PbvaUHx19hbcrqwUx76yfDjYuWwbuJdb7HWWIyt2C7UDh0fnGpFv0MwXlRQWzkD2u/rTeJY8W7Tv+FSfyqQgaW/61Kl/1rn/AIHx9wNct3SZYC4JM6H+TVqxim+t4sZjAtrGpgaHakEN2t71p3OrlnD2snDB3xTrdgmOYdCNhlrZ+Gce9zDW2ue0R1ET2NAoaS3dqRrlZHxliSuGlWKedJKmCBmE61DgeD27kG3i7rEQSBdn50AbHm14XqxnGL1y7i7WHF1raZC5KaMSIETTcFduYfFizzWuW7iFhn1YEdj8aBw24vU76xXNsE63Fum7intsruAvMAAAJjQ1c4T4ic4K651NvMFciA4E5T+lAQ3/ADKTnVjcPw26Ut3ExDhyFYhjKagSIqDxFim+s2EN5rSsrZipgSI70BDbtepjYisxw3hxVxcGJuXF10LAqfkKLtdoFC42Ipn1j1qkbtJzaBwum/TDiKqG5TC9AQtnEU04mqjXKja5QEL4xVO+tUL51KL1A/ELpifWnfWqEreqTn0yWgkcTSDE0N59eF6gmAsqO1QXg06ARScylD1RRNb0FOL1AX0pC9AAbxCji7ZuqhdbZMqN9e1Qh7mJxNt+WbaWpPn3JPYUfDV4mgcKSY93F3LbgoYXNs3rQHFY17tprZwv2jaZgAFHrNaqlU0DKeGxLWEsWypcmFZhsum5NR+Kg72hbtgkuwB6gCdSaJqafNIDN4fBX7OKtO5DgjlnKsZRGk1btW2+tYowYa2ADGhMHajimnA1IzK4bgYbAKwtgXV82o8xIMwffWx4VjOZZRoiVGkRHcRUaVOpoEDfGC5sKQBPmXTf7wojw7A27Sg20VCQJyiJ061LmpS1AGe45iDZxdq+VLWwpQlRJEx0FMw2P+s41LltGCW0YEsMu8aa+6tDvSKY2FAGWwHArd5cSHQZ+Y2ViNRvEelXLRa9w5rYWHUFCsRJXt76PBvSK9MbCgADhvGIW0iC1cN0ALlykajT2tqreKrq87DPeQlPNnEZokDtWnCjsPlXmUHcA0ACeE+IsNK2rIZZOgyMB+dHS1QcsDoPkKdnpgPLUzNTWam5qIA/PXs1Rk0k0AKzUxjXmNMY0AJmrwamk00mkUSh6XmVCDSE0ySbPSi5UM0oaqEDA1OD1TTGKdjvtU2amInzaUueoM+leD0AiwGpQ9QBqUNSKLFeFR5qUNQBMtOqEPTg1SBMGp6moAacHoYywrVKrUKxvFUsozufKoms3/rPt6gW2giOm1Av/TdhqUvWE/1pJrNttQB06UY8P+MbWLJVQVYdG7UvY+fDRZqUGq4uClz0CJ81emoeZTs1AE016ahz0megCfNSZqhz17mUASFqbnqNnpC/rQOEmavFqiz143KBD2amFqYXppu0wHlqbNML03PSGSTXiajz17PTESZqTNUZemm5VCZmLVoAjzbGfjVwYsdxQR8MS05u1et4Ihgc21KjDwvU7nUMN008XjRQCYvUvOoeL1PF2gAgL1O5tDxdp63aQF8X6fzqHi7S86gdCAvUvNocL9OOIpACvHF3/ZWHcr+ornStFbbxniJsR/eFAcJwUG0bjN6BRvPrSbgSgl0O8GO8GPnWk8AXP9pP+CiOEHOwz2io0UwxgAEbGqHgyyEvnWTlM/OpzqjeYdJW7pTlu0PW7TxcqwLxu0ovGqXNpeZQIu86vc2qXNpeZQMu82m86qvNpM9AFk3K9zKrG5XmaAW2A3J0FICZrlIb1RXbbKAWUgNqJESKhL0AWTdpvMqublN5lMCxzaTmVWNyk5lAFnmUvMqrzahxeO5dtnicqkx+lOiCFtsxIWCRuJGlNuEjcfz76xXCuKDJPNADEmWa2hYkkk5TcncnejWH4vJVCwbNmK65gcoM5WUsumkjNpWfm7C3jlKwpaYlyakFUSepwpBTxQAq08CmNtpvUlsaCaVQD0SdJA9+lTXsGyROx2qljrN1ctxRKLOYjcTtpTbuNe7YJHlj2SToR3mo835RFrKa6Xjh2AmNO/SoGNU7fiUrYQNkgtqcxJGvURRO1xbDvbK50LHY5gGzdtYoX5P+j1+OPhRu38on1H60QQ2mWMyKxkDzrObppNAfFNpEtAM0sSJUbDqM1UuBIlwAZdcxJJAGWNiDHSlvX0PxpPjL3H+GGVV9n1WNNRTbnh1hh86sugkr10pfEtu7lQGSquTn3IWI3HSvYBWy5FYB9YJ2YR2qXpuMpZzWiDD8Jd7EBspuMomejMB++pOG8DOEx9+yTmyBde4ZVb99HMPwNwi5vuFDA9GBn12qfjVn/pbEt3Syf+6Ufuq/xv2Za+C2x3MddZP6VYfDELMzET7jsdelCMU10X/KFyZVIY95grGYDrO1EbXFLjXOVdtrluWyxZc2hGi5gSYk9RUv8v7eJsvwt48/hPhbQYmScoBJIEwB6Cqy463nCsSJEjbaYE1YwOIa1OWFzDKSTpBrOcamzczJcAQvkkHUlbakqpI01YyR7qetOwnOU1/TUYhUAYpmOUAn72m5jTTT9DVazfDiUMrQDhlzFEK/NZwxXNGXLALC4rBl1BAEFe++9a7DtZGS3osjSNNetLOmPWYp9KqA1IMOx2oX4yxjYW0ABLOwQSCRB3260IwXi64ikNh1YorHOpgiO+UACNImRtIqnp/Cc5tNSqCQGbKZIIIMiN5+OkVkMb4oYX7iJmZVYAiQqkjQAmDmGm22tTcQ48Gv8xUa6r20ua3Ht5QQBEKYB0M9NJoHi8cvMzWk5Np9zm5pFwHM2Zo0OpgRtHrU1tBlZWlWa7CeNTcPJu23AuGLZPm86aALouUa66GrxoGmO+tYjDgOLgVizOQdCqggrmEzmHmI01itC9uCVOjDcHcd6MOcY/yJXhDJpCaly00rWtMiEzSa1LlpCtFAjqDGuBacsudQrErvIAmKfjsUtpC51jYDqe1YvifFrty0CWBzTKAQYmBC7kaHXU6dKG0S2RYFVv5QoVNTu0Aa7THr1ov4bwtv6ypQqLlsAZXYqrswY5MwBE5R1099Z3hlkM4XMbbEjMG0RviPZ+Omu4owLTWGtF5QXRnJCHUuxB1iAEAXp1O01i1GdP8AkuUgop102NSi5VrB8H5kwSdSARBUD1qP+h7huOiw3LifiJqvPNjMYxivTw1U/NmKwZG4GtKb8b6e+rAvq1SoJgdzFDreJFRXLqtcQFjIkhZgE/Clr0CD+K4lke3bOVg0qyjeI6ig/FeFBnNsXeXaQSqmdWYgZfmaitWit43SQFWQYMtNVeIcR8zswIlgADuQRv79B8650ozVxopcTw5Di0g81sk6EE3MuhYDroNBRbg1u3iLWuW0UYeZvvuTK/KpGSxdy3MnmQAZVhZ1G43kE7jtV+3eWfZBBA0bXygQQZpvoYbymr7AeK4Syu1u+x5gJYx5g8DykdwZ3rS8C4XbtqPMQHSdBtI7ml4hjUygWhJQFM24H4rZ7SNR7vWq3C+MDkqZ0CBSDBiNAPSk60LMTrJ+A4gC2bV4hkIIPVuulUWwq2rrMCARJWfwzp+VXvroRGy2pC+dZM7g5lnp8aTFY21dw3MUBFJAbMJYEbAH3ihP4OXrNNwkBr+GE5s4bMPcsiq3jIC1iWIUsStvRdzuo22A703w5f5uLsFZ5agknYAkRqe1U/EHiTmXcRftBgtryqViMuoDN1MyT8R2rTLiM9f7GX4tj8QtxM6C2oIKiVfN5QZkb6GRtVywrti7V64QtvlOZUkggkKJG4E9DqMpmi+Hw1soi3VVwv2ntDzELy9WB0b0PaoL95FyFEIDaCB5YXdoGwGk6iZFR/s0/potvOXn4yxicI10MoZAuWQ4zNDToXUR9mYiQdN9azrPhXU2cTZNlwP6xJ8p6OCNx7x/Gm4/ioCXbtrNDMtn8GqyxEAyZkmJ0io/EBJJ0ynJbEggkwoOp6CCKrrfRZ/J4Jw1Ph3BDDRadXYkSl5vNYu+UkoQv9UYJgE6xMzpVHj5Xn25IAVZ0aRJ1Cz3kEUJwPG7lizZl5RlNwIHCzDBTm+8rZgIjTUSNJorxXjCXbb5iUK2ibRcawFXMIJ3LMmo10kVK46DrM94r49evWktkZQHkAt52IB9oT7P6EVBg+MA2mtrbKso2YlgzNp50iDrqPlqCa9iOD5iDbUuMqNnM6Zhrb0Me18au8Nwty59mga66ISsGdoGk/dBO3pWrjRnnWs+i3jOAKiWYclnAtOCcizkdxBXZZBgRBk7Vm8Dae1cOQkF1IIGoK9QQdzB6a9qIXON5eUFcq6NFy26+yys4U5W3BDbd1qXG8QYhZ0ywE82YgMAZzH/AA/oOlTX6FlVd9nryvbX60lvyM3LfvbZUUAa7S2c+um1avh3EUe0GYeXyywBgEnKSPSJO9VRcU2CrEsrSOjFxOkmYXp+goYvEiGs21SUBXOutsFiSAob1GvUyJ71Md4aKfTQPcAEkgDv0r0Uy7aymSVJzN7DZ0UzOVW6kAiTv7tqYb9aJ0TUJa9Vc36Gcd4mbduEzZiSZQAsEWCza6dQJ9aYmVuOcUs3FAWSZILExAEHywdJ6k0KwfC81u5nlcrFBqD/AHhqAQdKr+JMLegXblm5akAZjbCqWgb5YCyI6DbrTrVgW7Vq07BSWN18xIguoCqQoJJy+aP74pfCZGG+CILVxuZaJHKEBlWJzGCZ30G/vo9euZlU/Z7NkVnQ5dxGugGXNB7haz1vGLbxJIUcrIsEkSonQiDqfNsY3qxiMQLZQsQbZY5jpGUrCyvvIPfTSoavTRccLvhG83LgrlDElTMNp6UM4z4qazevLZjMzCW3jyxEUlm/eGVnVyuoDBTlEb7bVQ8M4VbuKZm1C5nE9TOlJZ8m2xafFkq28Pi9bql5OpganWdjRDhPiom4iYpQyA6mIadhNaxr4DFYGke/XsKynjbAKjo4gFwQfeNjWkWhNQ0XFeE2weYBktZNx3Ox91AFwls30ykzIzPPlI7R0NbLw5w04nhyBxOZI+W1C+IeDvqtpL5LHIyZ1mRBME/Cscac8WaLPptcAOMhWcLmBZyJ6EDUxO3voQ+Bdi10KTaRtx6aSSN49K1fEbFvOr3tUUscuoJkSo09RQfh3GLlu/cJTKrlzlb2QGkgDp22q04LS7fhXwOKKIrZ1Hn1H3gcpIaPwzpRkYvMMxGZYIuFWGmceQj4/voNiuHFba3bcEPBNufMC0nQble250pr2r1sBbi8tXWVLeywJjcaKQdpg0pVQr9B7hStZLrddTauSw1Jhvy199UuFYG6zvbsgZc+raSQDIAHy1q3juDXcPZS47B7RgXEWNGg5Tm177ipOH8WKXLYQZTCk/iIgiJjp6+lT84VHenmt5cVBa4FuMQXuFSjGB5PL7JmRr2qPgigPibDrnAnKCYGbcH5RVy4ioxUqWXnA5yJCMwzSe+pI+NGPEHCFS7bZNObbCyvUyIPvg0rw0SXKUsPjiq21XL9qwUcsFQNRmDGZPlJPTas/wAbw4sLdyFla9eyZTIPLgEkicpBObcE1sOK8OSxiMIigo3LueYiZJBAHXXQj4ms14msLcyNcuLbKKQQTDakhGhtSsgzpMVadMN57SLCYkhGkN3Z8gYARocwPUwNSN+tF8Bw1riwp81u0sZR5WlQxJGmbcfKsph+OZbbWrmdAQJABmdCpM76xWl8FY13zqM52RQAIGYzEnf2dqbXCW2moZLiVhbd05rZSS0qxmGJ6dxBEGnvjHYIBmFtRlO5XVixEdiI+QohhfELPimDexcvMrqYMqxywZ3gAa/CqWDP1e4FuAsgKnN7LjRfJrMmD1Gvxp2Cl9iYHAguzFQ0rBEaakbfAVZ4/iFuIMwW26WlbSQHDXSuUjXzCB8qr4e473iEJCOYUFvPlYsqhwPaEAEwOo7iifHbVluQl2VmxkDqikiGWSfxCJgyIknrS+otenCtgQUA5kJ97qWiJEj2YI/WlXGMAv2ai29tkVgNHVm1YA6KRBAmYDbGao28ABbvo1zKbbG0p2zkNGkzAgKTtA2qK9eYhdfu5NdtP4EUQSYTPD7V1wxuujhWhtLqxOTJBiD7iNxtTH8PggBb4YkwRkhh0nRiNdN+9BMQGAlQFYk99QCNP0PxqndxjEyWM7EgRE7jQ/xq/Fv0Sms6rNnjrRCvhbbEFWzSyy1wsuysnsqQSTIO28VHwfBYdwM55j2wcqsfIQJZ1BUyo9rUHpPvDYzHhhaKFwRYRLoOgzLmBIgksGUIYMQSRtU/hpbL2bufS7JYXNZURpljbzET3ntURpQ11rOnxB7FXLVog2gUt3EtuoLaCUVojYxm3gRJHSq54sO9bXwbwi3esTy7ThcozCWBaPMAWJ0GkAaRFHz4Vtf2Nv8AZFQtzkB4vTlP9KjvUL8SQXEueXOgbIG1UkxoR8K6z/opa/sbf7IpmI8GWbiwbKDsVADKejKeh/kyKr/J/BeDOWcU8SuU5ZOYnMlzdVg5SoAGw3Ue8mkHEMKzrmwyi5BJKsyMSNwQsAx666VDxbCNz8SuZfJeKEIMqh0lSQvQkCdNNelA8Vgwx0GXKBqCzSerGWME+lNd4Rl+LrVCuJxQtOCGzI+YspUFlERsD5pBIKmMw9YKm+H4lVRSCMiAEqJYhdTmU7usTB3hdQCrAZDhGEz3irq1zP5Fggsr6FD5umkSDtPuohwkvYRnuEwASmu1zQweuQ6TsZylYImtV6jDbTdyodN4JiLSWDbYgETP4Tm6r6VzK9cbA4xiuqhjlPRkPStBw5yRcAXKZjzEqQe0HbSjXD/BeGxaSzOzLowLbGs8tZ9lP9kCF8aYaMxBzRtGvzrM8S4i2NxCgeUTlHZQTqxrov8Aqmwn9/8AaNWcP9F+GQypcH/EarzQvBhngj2bNi3aV1hFC79hVLxhxZPqlxEKs9wZAs99z8BTR9Hln8Vz9qgXi7wmuGw/OtliVZZkzoTH6ms+F9BHHrCLw8XDc8+ZQiAyTPlafd+6hnER/syKPNbDaMD5jIP6Vc8Y8K+rJhGLgu6y9s6jy+ywHaSRHWvY7gbJgLGIVtWueeRIEjy6dNR+dN+gT+Fa9xUWrQFvKTl3YTHWACPSpsNhsTjLD+USxDZzIgTm0HvoccO1241sABvMR+zm67VsfBmIyYZC2YySp10yj0AmNYrN8Rd6DbXErtyxfsYj2kTXSNRqp+OlN4by7l4uun2aADfRfaPumqniBuZjLlqyCFcqkEkZToN94knSrPDODHD427bYzyVGYg6QVB2+NEHrfDT4bhiXbTMrrIfXMfaXLBH8PdVHHcXFy1ZdW/qZtO4iFJIyH36UTwngW3fwyEB1boWJ1UmZgdxV259H6CyllAMmfO8ky2/z+NWkoQ26Z3xNYJt2WTGXb7K6kC4UYrMAsrKvlPvoZ4o4itpgLtvnBkBA0nRiHTMBpuv7VdAtfR5hVBCqVkQcrH9K5nxi3me0GkRduJqMpK5ho0ff0ifSiV/wP18f6SYzCq1tLlu2LilSMqgvlVUUI9xo18rD18pqDgONNrEwudTtopmdCJQAj+d6IcauPcs27GHtgI14WVUe07EHQZpMRJLadTVLhT3sNfe3ctm04E3MwzMqjKucHsJBHQii1QPx5Sf7GddOXd9qZJYmMuRs7SGB1kRWjfALiDZ5i27Ya2bjXC4GYggEsVnQCPKYJ3mqOJw6vjHN1me2NiqgM8AS0GBrqYFReJkti/bW0Slu4kBjLZgZ0jUkzEbe10FD9pE8jaCWPxavlyQmWBcVBKjQhYAJVdCwDCCZA1qHxdfW7Zwr28w5YdWzgq4L5Skk+0NDtRbwtwbkyrW2TmhrZL5QTmDoQVmVOZTAPUChnEbKHBupzc226s0gwpJyEE7bmBrPyqU1TSeSf8M8cQrK4YlgWzN0kkRpA3kT660zOWVoIS2WaCy9spIBGmgI+JFTYJgrkZo0nTQFhoDJ1Bpb96AhA0Ducx11ZUBEHf8Aqx8ZrUy8eVEBTyZR0gS0wq6HfeNNh3NUbkEEIDA+Z+A2H8zRG2uZCAoJzadCRoJntM/nWss+CUXDc28RczIYAGWHGwlSSNJIInYTNPySM+tkXDMCLWDkWVD3bJi6R5YIOYZw3mJmCNAugMkUC4HYFm4rXQMhJUCYE6FCT+HNO/4aJYNnwt98OQhKAWyHYlTKAtlJMqGnNptIO9Ef6LIsFkKjlO15nzZgFto5EqSdSxRR1856msrDVdaR0vweyJhLYGxlgdNQdFPSNAB8KODEr3rK8I8JresJcvC4lx1zMouOAsklRGkGInSrn+g1n8V3/Nf+NNQp8Ye+sp3/ADoNx7xauFa2ow9/EPczELYUOQEyyWk6DzCoP9BbH4rv+a/8aafAdj8V3/Of+NPhMZyPnh799yCnPuPcVHeWHnYhSSZJhjr6degbiV4qSVIhiA0DSB2jY+7ea0w8Kpb46uEus/JksG9klOW11JJ6CAC3907Ui+HsPcZyhLqzOLWWVVUlghadTpGvp1pztJc9IzYxX24uWwFZipUIYAM7jsDp8yKdx7KMW4VswMTpAD6ajuIg/Gm4zChLEqChXOrExrlcKV9SC3viqIwpAV2O8aAdD1mq4LqZ3XiXg1L6rnaLgibiaEkdSNjVzgXh8YUMA+ctGpjp7qJC2O1O5Q7ViawawboF/apvn7Af8dS8odqcU9KYEWV/T9qgfi7gl3E4Y21uIgkMxY6ZV1Mx7q0OX0oB42x3KwVxssglFYD8DXFD7f3ZppiZjOBeF7mOvBsYc1tbKlQCQwDEi0P2VLf8Qoh4g4RcwWAuoLueyzKqqw84k9G9AJ+FaPwk+dLuIZOXz7kopafskGS2SNl0Gwob9J2HNzBeUmVuKxymZUhlMjqBM070SSMt4FwIxWLJcDyWmOhI1JAGvoJqHB4vO/ItM1tASZC6lhp5ffRX6KcGEe8TBBtgZgYGrba9ak4UjPxFLdwKb1kgupyxkE+YMun3gYqH0pA7hHDD/S4tXGLXA63WI2ByhyJ7zpU2Iz3MdiCvlbmuhjXMJygHrAEUU4Hwa6vHb9x1bJ5mDn2SrAZQG69vhTsHxiz/AE1cchFCk2hAG4Hmc+ubr2q5/wAM2dA4PZZLKLcC5lUDymRoIq+IqNTIkRTxPakULlFcq8c8Be1iM8Bke8LtvLJcSwDgiO7E6TXVQT2rG/SLc0tqASwV7gC6MQj2g2u8Qx+VOwRH4G4KFvXXfKxT2CNQpec0TsYkT6mgv0icF5eMS9b/AN6CWUnVnhbZgTtlW0SPfWo+jpnbD3C8FjeMkf4EMEnciTrWP+kPibPxNbKx5FUaidcuaIPfP+VSqlwrUeumd4jdIu28rHK6ZlIglXHQz28p3rS8G8DWsVYui97VsK9pwCoBIdpKzqhgSu3YjSg+OwFkEc1XRcyxy9GllkMJEb8wRH3AN6L4jjr4fheJ8rWy9+3hLamOYq5M10tp5WyFumkiKbdfCE/1gK8KWXEXGY8xnyoplmKtPsawozmIPrtXU8T4LwmLw12wEFtifM9oQVu+0CD95cxmNj6aVzP6OLFy9ibl1rhFqyAVAPl5jSFgbaDMf2a67wgi1lYlQHnQHqIB077VeUu0htnzjxzAXMNfexetrzrTZdJAIGquD95SII9KsYrD/YqyxpmBkSASRt+yTXSvp14ajDD4hU8+Y2Xb8SZS6D1g5v2jWH4jYe2L1m4AjILTQADl0BmJ1GQgkdM1NfUO+iLhOHVVWMqtlzMSJGntSW9nQfwitngsdexCKieW2YmStsMJAKgdtdZ6e+K55hzbS4ovlhbILHLA2jvp1/MVtOHcU8w5dom0mZuZd8ilVQtIEbaaEx00rLV9mucrtM/xLEm5iXvGPNeudogMUQe7yrW/8D4IC7cYgFHS0q7EEhAznr1AMVifDGBS/bK3CVYZ3BUwMwlvMOg3+dHvo5xFx71vR1UBs2Y6MYbLlHprqKn6W21xHUgtLFNWnEGrMxJr1eymvEGgDnPHcFZXj9kuDmvW011I/q71kkesBfl61jrDci81ltHt/ZGdFXISsROpPtdvNXWvE2Be6+FW2crC8zZyucJltk+6TGgO8dYrEcVxlp+L3C0OFVbLB1ElrYyswU9J/Ie6qfoSayzN+LeBNasBmGj3luCAJEoyvA10MIfXWgAwLNcQMQQ2qEDNmB9R0mPnWz+kLELdsKLLZ1S6qMFkorZGIAO0iOmtZDD5rag5JMwgaQNCAx3gNrv76eXUQ9fsfRAX3fKnZfUfKpBaFe5VZGowL7vlSgeopTbHqPcab9Vn7zj3N/8AlAUUimNh1OhAj3AivHAHX7S4Piv/AMaemBjd7hP+ID9FoAZ9USIgRERAiKocWS3bw95oXKtq4dh0Q9KINw/+/cHuYfwqpi+Ac1GRr13K6lSJTYiDrkpoVMf9EFy2eG+bLNu5czbEgQGk/D9Kh+jllxGMxmIYD7SCoIGi5yAB8Atajw54Fs4LmC01xhcADC4VZdJ6BR3irnBPCGHwrl7SlZmQGOTX+6TA02qqukq8CIsJ/Iqu3BMOTJtWyd5KLM++KKhR2pco7CoKIEtgAAbU/KKfA6fpSwO35UAMWKw/0lFrZw+IRS62+clzQkKlxQMxy7e81uxHb8qHeI7atg8SHAymxdnSf921MhszP0V4lmsX2j7Fr7G0fvEgAPME6aLFZPx4gw/F+cCWW4qZvMJR4me6iFDDTuBvRj6FbzrZv2bixDrdSd4cZX/NR86EcK4ky8Ze9irbWi11iq3AUJSTaGUH2oEbdq0WetAtTpAOGXU5bYlSwxOHa4gcAcp0ZmS2qnZltEQO7n1oRxDHFMDZZ7Zi5i8TdGY6+W3YthhO/wB4R6Gt99Ktm41qzdRJtWQ7uw1gtkUGN4iRI71z/i/G/wDo1LJVH5mJe7ZYwTZtiFYKN1zvPwDdxWaVZT1w1X0U2muNdJf7GCWt66u0BXygQpgbzroI0rfYvCKlp2m43LS46iCNQsxMdcooH9GeEs4fBK8HmXdbhUO6ypIAXTyiIMDqTWsfjFmIJ30IKXNjofu05Abp8/cU8QXcW6vevu6qyi2rt7MwCVQDKojrvp1o/wAe4RiHNy+1lwoU3JZlJe2Je6x130Qwe+lUON8CsYfituzaLtZZrTgmQVVmhlmATEGD7h611niN2zdti3zsi5Llokq05XtG3MldwYPwqlUSzknhbCK8lwWAKnKMxCnTzaaToNdNqL3Al6zfAdWYLeAAnN5rbKgIEkGTrMCPlQLw9xk4dyDlYSM+YDQiVkfho/cv2LxZ7dxAwViNUAY7m3qM0SN5GvQgGo1QzpJugLw1hYbKQQrSpYHVQTBcT0Ak6dj201P0VI90i4cipaEgKDmYkFQDrA6zpO3es5xPijvYcCxy3ZMg5doOrqWCu1tkLfdLSdtDHpq/oexNwC6l1CNAZZSDIIABka6HeqWaqxrTOkpcFSBhSSKayeppDHiDS5aYNKcXoAgxQg2yFmLqz6KQylvcJ/Ovn3G4oNdusHILO7KereckT2Jn3a19DXCCCDOoI07Ea1w7H8Ht2RcHJ0tuLV0cwlkKtGeCJhtGB+FFGgZxy+5t20dys/aKGDASVAJXKPwxr/ip2Gw7HD3QzAZASAxywAVJIG5LEDpET2qLxHhlY28twBQDBuEWySSQdCZ0y7++peA4DLad/s8ykgM2xlcurQfKQ0TtrR8Bz6fQQakz+6vBv50p2apJo3OO1KG9K9nNKGNAU9m9KWKcrGn5JoHSP4UhipRb/nSvZaBEQpeWCOvwJH6VKEp4t0CbKDYIfiuj3XLlRnhoj+svD/tX/SinLFeCD0+VNABGwajQ3cQfc90/oKQYVP7XE/tXf4UaZRSQO38/OigClsIP95iP2rp/dS4vAJctsjNiCrqVYDmeyRBE5ZFFMvp+dQXsDbb2kU/4gD+6gABwLwphsI5Nn6wCZJDC4ykkRMcuCYq1xTgeHxDKbycwp7Ba2wZdZ0YKDvVx+C2Y0s25/wAI/Q6VQucCWf6lP8m1P/iCqAH/AEgWiOGPasqxDcu2FRHYhMwJ0AmIUCfWsBwTgi4rDXrD4c/WVRmwzOrW2DhQSCdBlJRRr1J710W74eB1Fn5WrX/OFRDw+RulyPQJ/wDYq04iWVvo0xF5Ve1cw9yyAA0MrQHAVTBP4t4E6gmda3ZJ7N8jWTTgxG1tz3lLZ/8Ac0l7Bgf7tx6i2sfliaWusdMP9Ld1f6TtZvLkw6CTofNcuEQd+1dZweL5ltXXVXUMD6EA1z/iXBcLeabtsMw0l7TEgSTErittTR3h2INpFQMuRQFVRbZYA0A1uNpEUa9AjlXj/Lc4tfyqqqGyMB5QzKoDlo6lp1+O9Ur2BtJhrhtkFgQ8FdRrAAJJzCG3PUCugcV8BW799rqXuWbjF3XIWzOTqcxbyj0GlZbEeHr9nFXLQTmKikqZUFlKSpMsI1/SqTXwIaH6JcdalRdn6z51tzCqLZUHKuuafIx7a6V1IE1g/AXCyXNx7QS4tsDOSGglmDKq5iAI677jbStq2EudLg+NpT++o17Gizm9KTN/M1QfC4gbXbfxsH91ymfV8V/a2o/6lv8AmVIwkLn8yK9zP5mh6W8R+O0f+Bx/6lPi9+K1+zcH/noQFtnFcg+lvgrWb6Yq1c1xD8tljaLagCZhkIB0I+ddPunEDbkfE3R/Gsb9KAvNgALi2v6+1BtsxMw/R1HqN6rK6FOfLxVhyubbtFFtNcKoizlNx9NZ8wyFhHfrVxeJWmw2M5NsrbTDiCWLHNdYW0gRAHm6bRImKH4nwteXCNic6BAeRyzJfM3aBliGmZ6GtH4T8KfWuFYi2jBHu30lyJ0tZSgIkdCetaayl0z6z//Z"/>
          <p:cNvSpPr>
            <a:spLocks noChangeAspect="1" noChangeArrowheads="1"/>
          </p:cNvSpPr>
          <p:nvPr/>
        </p:nvSpPr>
        <p:spPr bwMode="auto">
          <a:xfrm>
            <a:off x="63500" y="-1587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4524" name="Picture 12" descr="http://t1.gstatic.com/images?q=tbn:ANd9GcRVv8rfQSthzPIp2NYNsJpKWLDz5MnedphnX4K-jfUAfL0ydl-HcNgz1Zs"/>
          <p:cNvPicPr>
            <a:picLocks noChangeAspect="1" noChangeArrowheads="1"/>
          </p:cNvPicPr>
          <p:nvPr/>
        </p:nvPicPr>
        <p:blipFill>
          <a:blip r:embed="rId3" cstate="print"/>
          <a:srcRect/>
          <a:stretch>
            <a:fillRect/>
          </a:stretch>
        </p:blipFill>
        <p:spPr bwMode="auto">
          <a:xfrm>
            <a:off x="4860032" y="2673771"/>
            <a:ext cx="2885065" cy="2296276"/>
          </a:xfrm>
          <a:prstGeom prst="rect">
            <a:avLst/>
          </a:prstGeom>
          <a:noFill/>
        </p:spPr>
      </p:pic>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187624" y="4509120"/>
            <a:ext cx="7200800" cy="1169551"/>
          </a:xfrm>
          <a:prstGeom prst="rect">
            <a:avLst/>
          </a:prstGeom>
          <a:noFill/>
        </p:spPr>
        <p:txBody>
          <a:bodyPr wrap="square" rtlCol="0">
            <a:spAutoFit/>
          </a:bodyPr>
          <a:lstStyle/>
          <a:p>
            <a:pPr algn="just"/>
            <a:r>
              <a:rPr lang="es-MX" sz="1400" dirty="0"/>
              <a:t>La operación logística desarrollada por el ejército americano en los países del Golfo ha tenido facilidad para recorrer grandes distancias en poco tiempo, aunque hay que tener en cuenta el desarrollo de la guerra tuvo desde un primer momento una urgencia inusitada debido a la llegada inminente del calor al desierto y la imposibilidad de desarrollar cualquier tipo de actividad militar en medio de temperaturas de más de 40° C.  </a:t>
            </a:r>
            <a:endParaRPr lang="es-ES" sz="1400" dirty="0"/>
          </a:p>
        </p:txBody>
      </p:sp>
      <p:sp>
        <p:nvSpPr>
          <p:cNvPr id="3" name="2 CuadroTexto"/>
          <p:cNvSpPr txBox="1"/>
          <p:nvPr/>
        </p:nvSpPr>
        <p:spPr>
          <a:xfrm>
            <a:off x="1187624" y="3633330"/>
            <a:ext cx="6949381" cy="738664"/>
          </a:xfrm>
          <a:prstGeom prst="rect">
            <a:avLst/>
          </a:prstGeom>
          <a:noFill/>
        </p:spPr>
        <p:txBody>
          <a:bodyPr wrap="square" rtlCol="0">
            <a:spAutoFit/>
          </a:bodyPr>
          <a:lstStyle/>
          <a:p>
            <a:pPr algn="just"/>
            <a:r>
              <a:rPr lang="es-MX" sz="1400" dirty="0"/>
              <a:t>En el mundo de la empresa, la logística debe plegarse siempre al negocio. Y en el mundo militar, la logísticas es quien debe cumplir todas las tareas  y necesidades que el mando militar operacional les encargue.  </a:t>
            </a:r>
            <a:endParaRPr lang="es-ES" sz="1400" dirty="0"/>
          </a:p>
        </p:txBody>
      </p:sp>
      <p:sp>
        <p:nvSpPr>
          <p:cNvPr id="63490" name="AutoShape 2" descr="data:image/jpeg;base64,/9j/4AAQSkZJRgABAQAAAQABAAD/2wCEAAkGBhQSERUUExMWFRIWFhgYFxgYGRwdGBwbGhcfHBkeGB4YHiYeGBskGxcXHy8gIycpLCwsFx8xNTAqNSYrLCkBCQoKDgwOFw8PGiodHBwsLCksKS0sKSkpKSkpKSkpKSwpKSkpLCwpKSkpLCkpKSkpLCkpKSwpKSkpLCwpKSksLP/AABEIAJQAoAMBIgACEQEDEQH/xAAbAAACAgMBAAAAAAAAAAAAAAAFBgQHAAIDAf/EAEAQAAIBAgQDBQUGBAUDBQAAAAECEQADBBIhMQVBUQYiYXGBEzKRodEHQrHB4fAUI1JyFTNigrKSovEkQ3PC4v/EABgBAAMBAQAAAAAAAAAAAAAAAAECAwAE/8QAJxEAAgICAgEDBAMBAAAAAAAAAAECEQMhEjETIkFhBDJRcSOBoRT/2gAMAwEAAhEDEQA/ALxrKysrGMrKyvJrGPa8mo2O4illczmOg5nyFK2M7QPeJAf2NrY5dbh9Y09PjW/YVFvoYeJ8fs2B/MuAHoNT8BQa925WCQuTp7TSfILQO9YtA5spDciWObzA/E7nrXF73e1jbpr+gpZZccPkrHBKR1xvbm63+Uza8ltR595poaeOYlj3791Z2EgH1y/lUnEYjQgL6k6/OlvGF7bSgJESRzA5mRTRzKeo6C8HHsYhxe+pEXbh6w5n4MTU612mubi/cWNMrhSfM6bUr8OxwuAQQdhm8ZjXn01o0+CKghgYG/h1B+lK8rjqQfDGW4h/Cdrr8d5bbjwMH4iR8QKNYTtVZcw822/1bejDSq4bDbi3OYDQzp6j8tq1tcVFpiLt6SAO6moMfdPIGqx4z6JSg49lwI4IkEEdRtW1VJhO1zowOHaAR3rbDu/vxFPPZ/tpaxJyH+Xe/pOx/tPPy3rODQgx1leTWTSGPaysrysY9rK8rKxjKG8Y40tgR71w+6v5noK68V4kLKTux90dT9KQsdiDmLu0s2/0FBtIpCHI1x2KuXGLu3hP06Cst4TLqCQD4zPlO1Dr/FUGhjSIH18aFYzjzN7pIPyM/wDiueUZSZ1xcYoOYnuksXaT15VDHEVAjQ66mgYW4+5J/elcb1l1EaxR/wCZvsK+oUegri+KrrBg8hQ08XYnSJHPSvMBkysj2yXY915PdgbADeTvPhRDC8KAAkd8iTPKToKeOJQ0JPM5M9s4Lve0RTBEOg5yPuz7rAwQDpW78XvkQLNwnaWnTzC/U0Vw/DTlyuZB5Tt56VOwPBWJ02+VX8be2rOfyJdCheuYlj3myabLp+H1ryzwo6kn9frVgW+zIXvOGdiJhP1r2/wJoMWXWJiWRgdf9JkV1wcY6WjmnJsrfFYB0gjXnM7Vzwt8sdNxtG8z+NHeMYDkBH5UvYc5XB00OvoflVGtARZXZLt2QRYxZg7LcbTyD/Wn8GqsxWCz2PaA5pWSNCD1INE+wfa4yMNeYnlaY7+Ct49D4VyShy3EdaLCrK8Fe1EY0d4qK3EAJ1BgSQDJj0qRcWk7taLQIQouZtSRoY5arB1qkI8nQsnQO47xZ7jltQOQ8PClm+l253fXf8aM/wCBCJW5eQ7gC40H0fNpMUExX8fbMHUvIGUo+YjWIKA/GrvGo+xo5fY3PZ85ernYcvMf1VPwnZxLepl2/wBQ08QB+dCR2jxdmGu2e8BHfssI8ijCK8X7QmB72GtsT/S9xT88wqer2Z5GxoXhJKMEWGiV0G/L6etdLtkXLaOFhXXXT7w3B8aAYf7WLSmWwr7fdvKfgCoqXw77QMM5a0lnEZrrhkUhIDNqYIOx1NJGVZHrTBdxJycGW2pM6HWPE7RUizgmeAFk/E+vpQvtz2w/gVtLat+0uXAWYsTlQAhY7nvEnnMUU4T9omEaxbZ3GGuOslSHIEEgwwU6EjnVpSiKnJ9hmzwlUEuRp90fvSuGL4yEHdAAHjH5UMxvbTCsr5GNwgxm2TzXrVecU7UlidfCpuY2kWBi+34QacqB477UrxIW1BY6AATJNLfZrhoxjuHd1gDLCkySYkkbD6inDs/2KtYU52/mXhsWEBP7VPPxNCCc3QJOlZ2xuAuOgNwd6JYjkee1B+K9l5ZTYfOSIYEHQ+fOm68reOvz/StrWJAEABSf3NdUk/YSMgDwns1iFQrMKw25DxE86J2uxgnMzazOnXw9aI8L4uWOR4LdQCPjRc1ySlJNlVs7dneKi4HtlibllsjTueYb1n5UYqp7XGDheJvcJ/ltcyv/AGmBPodfSrXU6Uso0FOzGNVXxXi6tee8yliWItqfdCrsx677edWJx/GC1hrrkxCH4kQKqhEF8sHdVW2MxLAxl02jbWOldGCOnIST3RNscWLNqczc4/e0UTTjCABidNtAT/xBNLGOxtu3byW70uxAb2aQjAGQTOswfdBMmSa5cO4iqMpdmkAmADv90HTn1FXsDiNo7W4YaG8q+DB1/wCSxXDF3cBicua5YYAyRnTvaRDcyuu1RLnEMttHuOrm5rlAmBPMn8qmYPg+Hvzms2m1icoHidRScn8COJrb7D4C+YVFAO5tXCI8Ykj5Uvv2WOCv5sM4vAB1JuZVyNOWAZ7xgydNJojiuy1pXV8PhhKyY9pudxoxiPCh+P4XjLjs4tMrncSsH0zfOuGU8nl+3RSKSXYucbuXrjn2lkuILQDJA6g2ySBp5aetccTxKw9kKbDJeXRSrQAojKpBnQS5J3JauqWMVduW0VGVrudVY92VU6/2gGQZ3o/w37MpJOIug+FvU+rEflVvHKWgcqEV8UxETA6D961xJgamPOrZwX2f4O20lWuEf1t3f+kAA+tEcXh8JhrbXXtWkRBJPs1J1IA+7JMmqLA1uyd7KbwXEzaJKyDlKgiRvudNZGhHjTDwHthjFabmIvFFIhHMgmZ1ziY8BvNNHY21hM142irXWZmIgytot/LAnTaCecxMRUzj/ALN589xWzkBQVYgkDbTUc+lbx+m7H5exXWPxOIxGNGIDuWZgQ091FEabwoAB086s7g2MvYkGbC2wfdYMxkTuVYaSNd607P9graHOVj+4y3pyFMHEuLW8KuURnPur+bdBUlJvUR6rsw20wtstlLtpoIzN5SQK34dxX2k91lPLMAD8mNKOI7QSSzMC39OsjlA5RzrOD8UL3FCHvEj9/KqPFSBy2cO09ib90f6ifiIqw+wnFDewaZjL25tt/t2/wC2KSu0yBpuc9vn+VTfstxsXb1rkyhx5qcp+RHwoZNwXwFaYf8AtFxeTCgf1OBr4An8hVdWH9sjKzFVjMeUke7tyHSnr7TVm3ZHV2/41W74rI2XQrEEch8K6MK/i0K/uG7+Ew1rDIWtqhZQ05Q3eB1zTrEGTFKnEuM28zBFW6coCuVIA6wpOo8TW/EeLi5btkGGtkoy8gpiGn7xJmfIVJxFzAWrcC2btwjvNtqQDIJ0jcRE+NJVbYyQBv8AFLjsCzMSoESZiB92jPCsc2UZswKEzy0Y6T89a58G4nZ9ozMttVUMQDOck6DaAQKP4/i2CAP8wsxAnIkSV1AbSImPHSp5G60ikXvZMwPEV8deu9TreKEEyKVWDZlYCFdc6nlHOPDxqShLQM4UHTMToDEwTXKvqWtF39MmrC2I48BzB/fjUU8V2J0nWgPF8A9gj2jpmJIhW2MSAwgEDxodaxZfkc07cvSuqGVshLEktDoOKrHjWY+xbxNlrVz/AC2iYMHQyIPLagfDOB37pmMq9TvTjw7syqRnJY+O1PLMkQ8exf4L2Xt27rvh1K51VTmPdAWPdETJgEnqDTXguEKmp7zdTUq7dS0hZiEReZ0A/XwpC7S9ujcBt2S9q2dDdAlj5DdR5a1D1TKVQZ7Udtlw827OV7/M7okdY95vDbrVd3OIM75nYsWOrTv8a1wbkuiAh5bKpWdMxjmJI1rQ4UpcCMpR80EHkZ59K6IQUQPZ0W7qSwJ16+OvxqRhcSUy3EJBVo9Rr+BHwqLiUOrbZiZH3h+kzXtlmIAB5nTTfw60/YAzf42xPJgRz69PSaK9iGFviFiDPtFcfFSYPqtLeIwpsuQWDaDNl3E6n1ot2Sc/xuFHS4PgQaScPS6CnsevtQT/ANPbPRyPip+lVZpO2n72q4PtAwgfCgkSEuKfjK//AGpEHCbfSkx5+EeNG47sCX7auqIttU70CAdSQJ7/AE00HUmudzgxaMuYrImBsSBI12PhTIeDIY3gbfpUrDcPyzld1neGInzig81jUIuL4SUYr3gRuGRlI+Igk1FKlTt8tflVl/4Wp1YsTpuxO229SLPCLQ+6KXyhFfs9xlhbFpkYKAYYKT5jXYnqNKJ/wmZle2hDjMGUiUcEe9voecUyWcIg2UVMtwOUVzOCbsqsskqFk9lHvR7ScoBABMwJkR5a/E0Y4d2Us2dlE+VFVNbhqZa6JuV9niWwNAIoFx7tlawwKg+0uj7qnQf3sBC+VE8fgWujKbjKvMLoTp13H50j8S7MBfaRacTopzd3TcnkfKqRiu2LYucY7Q3cSwN1zHJQO4vkOZ8aGMNTBJ9N/pRO9wUoRmBgjSI+U8ga2tcIzEDKxP8ApyjT8+fwq6kkYEWm19eUTPIg9fpTNbxa4tiL5AvsoFq6BCsR/WdlPImoScELnJHfgx3uYk6zoNKiJmAhtuY5z186NpmoI3sMzsyX5S7aVgZ6DVTy11HxmhVuV2GpWfLWfyFF2c4jBl8xN/DsMxjVrLaLP9RVtJ5A0KssZIndI21nfT4CmixWdUuZnLMAJ10Gk/SmHsfhT/G4f/5J+AJpesXnBK+nkJkxTn9naM+MWT3URn+MKPmxpsjqLAuyxuPYI3sPctj3mXTWNRqNeWoqv7OCuFiuU513H061YV7F0vY1/Zs9wmE3bw5VwxVjN0L7KVMMIPSuiXKg8Q7Y4UEk52Pgv1Irbgvaq1fu+yS2y90tJYcuWk/jVfHGtsTk30E7d3WOflXV8SFiQ2u0CpiMOY/A/jXZbaEco5TA/Gp1H2H37kLD40tsh9f0qWtw84jw/WultEPusCNtCD+FRseyIpJYDTmfTT40YxTM5UBOL9r0tBsl1WbLK6yJzQRA8NRRThvaEXEUn38ozDbUiap67gLzmRbafHTWI5mnbD466FT/AC+4qqS8yNFGy6keNPXF7X+iumtPf6HR+K6dNR86mJfDCOvWlTBcRZ3Cn2bAZjKAjUCdc5kaAmjXDsWGUMCNSfkY3OhnqKLUX0KpNdmYzgquZyj4bVHTs6BvtRy2810qLtFUATwG2DMRGvn4fj8aU+1PDglxmQQNwPnAqyGWg2P4H7SSxCjmBz6z0rRbCJXA7WTHZIzI4KsORR0H4aGhvHOHGzecawrQp8ABEehp1HB4xBeMrRIjYGI5+GlQu0HCc5Dx1J36RHyq8ZbFYo4G4FO20D51ZP2WYDu375+84tr5Jq3zb/tqvU4e0ABTmzRHM9Pxq7ez3CxhsNbsjdF7x6sdW+c0c0tUCKBHEeIBEdpEqrGCegmlzi3GRd4dcckAm1mMbTmiB8PnVacV7REk6CpdztIXwgte0ue4O73cggz0LGY6wPlUXpqg092B8WxOwJnWaM9kcGbuMAQf+00yY5b/AIUEe7JHenTkP0pk+z5VOME5z3HmJ206U+RadE4djq3ZvED3Qf8Abc//AFS/jMOP4i5axN17TLbQrLCTmzefQU+lbf8AXeH/AFfmpque1wBx9yHdos2YJEndt9BpvXNbhs6scFkko2GuAcTSwpRXzBmnMXTQkARpy0oZxzjd2/orBU3g9QIOoHWgz3ydCVOo1yrm36xNTuyHFimHVIQ6ue80fePgaXyXvo6n9Jx1939g/ht+5/F2kYq38xJXMdc2sCfHwqxbOFVLjRaA7sQuXnvMsAfhypa4jig97DKbVoN/EWzKsrSNQQCo8t6bksx9w+jf+Kbly2ceSDg6aoi4PhCBhd9oES7IKxGQMhB3JB1PxNGL+HVciqwhbagGRJGusdDSpw5JZgFVlN7UZsp0YgBtyRv86ifaBgva4rDPJVci23YLIn2hC+Ujl5VaEqZGStDzbUjr8K6hzVZ4rAGzaZ0xBm2rNGUqWgFoJDeEbVGt8Yu7i64JgzLdB1/elHJKKaHxY3JPfRa3tq5Odd6Sz2lv2UGtq6oOpli+vl0/Ko2N+0z2Zy+xDEsQDmIBXrBE1qX5BUh+ZxFDrwO0aGlPAfaartFy2LY5HMd+Q93c1KvdvbYurbFskETnziAYJjbfSmULVicqdDJwrhS+19oRopkeLcvhvTMMbSLa7bWZI7wjpBHoZqQvbTDaD+ISTynWaDg2FTKRNsMRN20snWS0jSde7+E6xXtzGhUhWVjAEa+u4HhQZmqQ99MmijMfDbyM0o+2SV4m2uwo32c45cs57ts2/aKAqh9iHMNOoOgGkUozXfDYjKD4x8q12BKixR9pmNicmFOkn3wfHTNXO72wus3tzbt+0uBbZUMVAClirbnU8x5UkjEA862F6hx+TD03bW4oQmyplc5Aue7qQBsf6fnQ3BY42mFsWluAsdS0AZ3O+nLWldLkbfKtzcmg8aktlMeWeN3EasTxAXHB9gLa2riu2VhrkJ0U8pE68opit9vrfvnC3Qp7uUFJmM06GSI0qtrYJgCuYvfvWhGCiHJllkdy7HdOMKfaDJY1uMwDEh9dQGIPIHl0qZxXimHuCwba3BctsjuQQV098KN4gAiT6VXt+6djv+la27xHM0yRIfcVx23dVwvtZurcRcyGS0RryGpE+vSgtvijhSJaAQp7vODz/wBppdXFMD7x0JO55711bHN/UeU6nloP340so2PGfH2TGnHcLFtMy555gqAB11B8vHWg/HuH3RczC02TUKRLKJIjvHU1CfFPlzZu6TG+sxzH5+Fe/wCJOfvtEzud+vnTR9KoM8jm/wAGowNxSqujLLLqymN9fr6U0WLGHS6he5auWw5kB40KsM0zoA0fEUurxS4SBnbfTU1hxTQRJiIjw6fhWqxVJroZcfdte1iwyIvsxm74aWlpgnbTLI+tK+FcLigbh09trAEb6xO40rqMYfM68h94QfkK3biLkQzSACIPKRBjppTW6S/AHVfJM7V9mrKFHtqbeeZVT3fQNMUt4vhyrmgsYIGsfkKyspTAxt6w1lZShPFapCbbmsrKxjdbx612W4fxrKymQGTsINa4MIrKyj7gMZe7M6yBW5sgfOvaysY8FoGuiYQTzrKysY29hykxO0+FdLeCXxrysrGJA4Yogy3xH0qbhOEIysSW0E6R9KysrGOi8ISRv8akNwu2DoOleVlEx//Z"/>
          <p:cNvSpPr>
            <a:spLocks noChangeAspect="1" noChangeArrowheads="1"/>
          </p:cNvSpPr>
          <p:nvPr/>
        </p:nvSpPr>
        <p:spPr bwMode="auto">
          <a:xfrm>
            <a:off x="63500" y="-1587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63492" name="AutoShape 4" descr="data:image/jpeg;base64,/9j/4AAQSkZJRgABAQAAAQABAAD/2wCEAAkGBhQSERUUEhQVFRQUFhcUFBUVFRcXFxgXFBUVFhgYFRcXHCYeGBojGRUUHy8gJCcqLSwtFR4xNTAqNSYrLCkBCQoKDgwOGg8PGiwkHiQsLCwsLCosLCkpLCksKSksLCwsLCwpLCwpLCwsLCwsLCksLCwpKSwsLCwsLCwpLCwpLP/AABEIAHsBQAMBIgACEQEDEQH/xAAbAAACAgMBAAAAAAAAAAAAAAAEBQMGAAECB//EAD8QAAEDAgMECAMGBQQCAwAAAAECAxEAIQQSMQVBUXEGEyIyYYGRoUKx8CNScsHR4QcUYoLxFVOSojOyFoPS/8QAGwEAAgMBAQEAAAAAAAAAAAAAAwQBAgUABgf/xAAuEQACAgEDAwMDAwQDAAAAAAABAgADEQQSIRMxQSIyUWGBkQUU8HGhscEjQlL/2gAMAwEAAhEDEQA/ALN1tZ1tBh2xrFPWFfMenPYdOGdbWdbehFO3HlWJd7RrunI6cLDta62g0u2NbLvZHOp6c7pwzrazraDW7p5Vw/jUoMrUEi91GN27efKuFRPadsh4erOtpAOkiCSG0uOHcEIuZMCAqD7VJ/qTswrDOoJ0zESf+IMfsaONFZ8SCoEddbW+tqrr6YNpVlcSpsi3aifTX1ApgNusyPtAJ+9KfWdKhtHYvdZOyOOtrOuoJD0zfdWB21B6Unpw3ra11tBqdsK2Xbiu6c7pwzra11tCB25rQdsa7pzunDOtrC7QanrUu2jtJKUlSogXg6f5qyUFjgSwqzHvW1nW0g6O41S2ypW9RIHAcKZh6xqXo2MVkGrBhnW1nW0GXbVindKp05HThfW1vraE629TYVgr5VZaSxwJBUDkyZKidKLaYqfCYA6AT9ak7qmxb7TCZdWm3jb9616dBgZMSe3J2ryZGhquH3gBcwKru0+nM2ZT4AqEa+Av5a1X3sY4731Ez5D20HgPMinQiJ7R+YevRu3L8S0Yrb7YmDm8RpyneaWubWWrTsjhv/uOiRS1po/Vo5fd5C/9VGM4Q2tyt8t0+U+NUYM3eOBK6xOgsmJvOmuXyGq/K1TJTPjHETH9osn+41Ph9mqVoCSdYBk89Z85pqx0cc+IBIH3iBHJO6qjTsfEG+pRfMUpRv8AcwfQmEjympw3x13Tc+WaB6A05TslpN1u335Rf/kb+1b/AJvDI0Tm/EoweYEA1x04HuIEXOoLe1SYrDU2NzwNz5Ax7Jo1rZbihZCo8QQPfIPY1Iek4SIbCUDgkAfKg3dvqVqTQyKF7kmV23t4xGCNlKGqkJ87+iAPnXQwbY1WTySB7mTSj+eUa2HzQjZUOyzui/kxWl7snmKxb3ZT50tbxH2Sj4j8qx/E/ZoP4vagdKa+yNHHe0PKsQ72z50vfxH2iBxy1jWI+1UPxVHS4ldnEObe7KvKsU92AZ3m5sB4kndS/COFSFBIk9kADxq0bI2GEgF2FKF8p7oOunxEcanYAeYG+xaRkxZhdnvvqBSAyyBJecAJUImWkcI+JUcuK3avSHBtNLbw7ZcUoZVYh2cxzalJUM7kDcITpup90m2wCVMwVRllJEJUJBVnJjOkBQORMzBzWsfO9t9HH20B9xKUoJCQnMMyM05UqRqLDhvmBNbGmpXHxEqj1m/5DgeBONmdJXMOnK04sDeUobBItAJIJ475vVp2B0/UQlD32hkArMNkDeVDuqAsZB5159lppsDHFp5C0oQcpJWVCewRCgSbJEE34mmbqUZTkTQt0qlSQOZ65jMKldlpSr8QCvnQb7IiCAREXA04cqnwe0UvICgCmQDlVGYCOAMxpeK4erylu5TiZK5HErW0QMMCW5GaexEtzzglHkYqPCbebWmCoJVPdJH1rTp6lWNwLa+8hJ5gfOmq3R1w45+Y/W0nOKBSmCD51Ip7tjyqtY/Y7QHYBQq9wTHgf18uNLHcFiW1wFFRtoo7+ANMLpkccN+Yx9peEO9o+dQM7QQrMkKBUmJAIkeVUpjaz6HO2VwO8CPnagWtpltanEwFK13iCZNqKugJzz/SVLqJ6BjMYAjXjNVDFuqfWE3IVCQPCR/k8qhd22tbcKOp3CLWt86zA7S6paVZQriAbjlRqdOagT5lyylcCXnBNhuED4RHMxrUiHrKqpYjpllclDZUDrJg7rCN9OsPipQs+APrSVmmdRubzJG1iQIzL3Z862t3u8qWh4ltMXJVAAq49H+jBVlW6Igb9B+9RXpmc4EHdYlK7mg+zdkKcVJFt1WA4dthOZxQSAPAf4oPbvSxrCjI0M7m4DXz4CqU5gMZj1yoKyn4RZI9da1qqEqGF5Pz4mZh7/U52rGe2/4iaowot9/d5fePjpzqqLLrysy1FR8d3Lh9aVc8D/D1LYl9xKfAXNT4jbOzcJay1Dicx9BRSv8A6MPXbWnpoUn+fMq+A6POLslBPlViwvQleqyEfiNK8f8AxYOjDeUbiYT7C9V3GdMsS7q4RO5NvfWqnaOwzC9LU298L/eehHZWGZH2js8oHzod3pPg27ISFH/l+1eanEFRlRJPiZqRC6G1jeOIRf09Ty7Ey9P9PlGzaco9PYUud6SOr+KOVV1C6JbVSrsx7mMLpak7LGf84o6qNdpXQbXhRrLdLFcy5wJKgTRLaa4bTRCEVXpxd3nSBU6R9fX1zrSE/t+3jy9KJaw5P1oPy9uVT0om9mJUm2fsl8x+Vc4nCy0j+6mTaW+qV2rSOH61KtlBbT2/vbp+Rpzp8/eN9YiKcVhT1qCN2Wo2mFB9Zgx2qsjmDSVp7afh1kfOt/yCQpS8ySL6G/IVQ14H2kDU47xd0OwRALixqYSOQgn3j1rNtdLHUPltgSG8vWwkK7wkzPdAsOZ5CnLSrW4QKR7fwzbGGXC1JW84guORmWtQ7U+GkwLCIpLT2K9pLDk9hFCepZlhn4kG2H31ZWFZC/iHEqd6sSkJSC2lsKkkkkKVuCQndvu6UtYLCEhCPsmxolKc6kiE6C5Kv/avP9gbVbwrbmJeGd5a8jSZBVAGZSgszqVElXERvio9t9IXsWlRIbQ0ycxTn7RUR2e8e2QZ7o1rVwxOB2HmQ2lLsF7AHk/WV1tmSsrSkFaVFMKgJM3KUiSQO0IqfBgojIkqCh3ikqSoaFKgO6mRqLyAeUOFZKi2EiSVFIA8SLehNemrxDSc+GkIbbbbT2VKSuXMwtlvuFxvVRL7un9Zp6izo4GM5/1IejeAyYZsqHaIz7+yFTCUyTAg7rc6MeVUhhKQkaJASOQEflQrq68zbYbHJmQPUcwd40C8aJeXQbqqNWI2ggOLaChfdcfKgnMVOIR/aDzvROPJyKiZiba21jymkAw4zpublJzAkSlY18IVHrWrTXuXJj1ecRthsR9s4PBdV7E7NBBcEBNgb+Bv6wKmZSS84ErUIC7zMgcaHlSmjfspifX96aRShyD8SXUMORBGcMVCxI53ipH8AsPJbkSYg7u0LUQpRSymE2KjCpubHdTGVOvMhtKlHKiwSZsb+1GLsD+YHoLjviA/6S4HShOVRE3mNOdb2a1iVEoaCjMAgGdTvmrrs/oS8XVOuEISZAGqjIirlsTo2xgW86h2iJ7Rv58KoCzcEfmL2311+w5PgCVbY+y8ZhAFu4VLqReQsA34X/Kn2J6VlwBLjb+FR4tKV6FI96V7d/iUyhRg9Ysd1Ke6OZ0qjbZ6fYrEEjP1aeCDfzVrUqp5CdoEUWXEPYJ6S/tHZ2DGZRClm/buok/06zVa2x/GBZlOGbyjiq3/AFH5mvOVLkybnida5pgJ/BGk0VY5fk/WNdpdJ8Q//wCR1RB+EHKPQUvSqoq2DVtoHaOqAvAhKF1MhdCJVUqFUJll4ahdTtqoZlsn9KaYbAnfbw30uwnFgJjIpgxhzvqTD4WN1HNMULpkxZ7gJyy1RbbddNMfX19c6Nw2DKtAT46D13/WlcawvLRJ75E039fWlGMYYnQfXy8r86LZwIHeM+A0ojrIEC1JWalF9sWZye0jawYGvoPzOp5VLnA0tUSna4K6zbNSW7mU2k955Wztk9QvwUnjWsRttQZbjfmpS0r7Ff4hWn1fZNj8Veo6Yz95v7RHz+3VB5AG8Imw/OpcNt9SsQQtRCAoEngAR7TFIsQv7ZB/DXbB+0Wf6kk8gST6i3nVekpH2lHQYlxX00bDgQlJUmQCuYEETYRJ1FJNrbScdbbZUsKIUoqEEKSpJIhRJuntEg8BS1QhSl8e0nmuY9L/APGumFjKc3DKkjUTPqAAbHjaqV6WurBUTk0yghhNtO9q3cSJykAiE3uDvJ+ddNkEKJSJjioaqE7+ddNYbsqIIMwngeJsfAVMzhF5T2VTKfhP9RorMBGzgQ1hSsMWnUpSVSqxzEpUUwpChMhQGU8iKsTOGddfaecEBpMSZSVmVQtKR3bEWJ4igdggrs6pRyr60ApiVme0VG5i1rDnTl7aKQSO8R3stymRMqGvpNY+otbdtUZPzMi92LduYW69S5G0kLslQmSIkT2TBtr40PtHGIW2BM5yALHcQb8NNTpQ+EwzaVhCBmcgzHaPEkgd2Z86VroG3JzmBWsAZMLdXQjq6kfJuAJVpGl+BoLEYZZzhyG8gGZBPaXO5J3W+dMU1Ew64EFVtBCjAMzN927jzpcyjtqB+HtJ8ss+UQfKpSxlE8R2PEEXPkDHPlUmCw2ZaD99SWjzUQD/ANYNaKhVBxHxhRmJ8Kr7Z3kujtg9G38Q0tKEGFFMKUIFvnXoWxehjGHUVONrWo6qsr0G6nuJ6SIZT9k0RHEGaYVlbzjt/WZtutOdtS5+viV3Y/8AClIbQMSqQmTGgv7mrSwjDsQhlAUuIAjyvVbTtd/GrCUEgT2lXsP1qzobbwTWZZlcanWrrg+0cfJ/1M69rTxY2Sf+okuKxKWEl59QzASAdEjwFeNdM+nDmLWUpJS0DpvV4n9Kzpr0xXillIP2YPr48qqdEA3c+Jo6TR9Mb393+JlZWVlFmjMrKytgV0marKJw+BUvQE/XHdTbC9Hz8XoP1qhcCVLARM0wT+2tNcHso77fOmzGzQNBRSMJEUMnME1w8SHC4JI0o5pArpvBHWI529ta2phIEEk3ngOERvpdrkSAO54Vh2gbC54C59qaYfZv3iEj1V6C3vSrDdaDaEpvqI1HCsxj6m2FLMlSTA7VoJFzGmptelH1pPpTAgmoJPeWZnCtpuO0eKr+2lTKeql7I2+S4tLikpAAIkwSSSNeED3FPW8UFaKnkZrL1JtB9UG+mKnBjIuVzmoLrDxrYxXH13UgdxlenC63FDdfWdfVNpnbDPH0NHIrTUb6062cibca9Bb6NtxcojxIPyFTp6NMHVSBrokH3r3m1viPfu6xPOXknOmx3VNgEy6sEd5KxfjqI8ZEedekt9E8IVSpxMAWhKtfHx86lHRPCQopWCrKYgKNzIgwTvqrIwXt4lDrq+3P4nm6FjIlKtCSqd4Nk6eRkeI31I4wUpTvBlUjQyY9YAtUuPwpCo+JI7Q3m6jI9bjz5aSogiD8KeRsDpQt3GRNRTwCJtLfZHiSfTKB+dEtN9g8x8lV2IITKdx7pj4juuKLYZBBAzap4f1ftStlnEGzw9WKT1eVoDrFAJ7KYPBRJiBofOhBs8oAVA7JEAa3I3jlRzagkADdWF6kAxXtEBxARgzdM78xjQnUEjz30dhmi0jOhQSoEphJykzczA08fGo1O1CtyrhmMsRu4huz8dlUXFBEo7RC1WUSYhJ3m80t2njS4oqOqzAv97hPATfwrlbtCvui6oAtusAIvA8bfRphAe0steDuky0ZhEd3ugcNIHHj68akwICVp4NkOH8QP7gf21Kw3kCSe9AtwBF58Ym1AbUfDKCNVKIAH9IJPuQPaqodzbRCZyMSxp6clsnNoJvPCn2yNvDFIzJRA0zKEenGvPej/R5T6usdnJuHH9B41cRiEZAMqkpb7uVCiJi0ZRpBoz7QcCIX11jhRzLXgsW0zoJMXMbz/ilG3NljGSFLIngrdyqq47bRRYE92O6sXmd44GgcN0jcTmM5t4gEfPWar1XIx4gU0rKd4PM6x/8AC1Y/8bs+Ch+YpDi+g+Kb+DMOKTPtrVywXTQkDNPDtA/OmzW0A5olXl+9HFrDzGercnu5nj7+BcR30KTzBqJKCdBXtyNiqc1AjxH5Gi8N0IamShAPGAKOljt4nNr617zxnA9HnXPhIHE2qybP6GAXVf2Fen/6Nhm9VelL9o4tkABEgggyNYFRawVcs0B++aw4QGV3DdGSB3YHt9WrlOFSNQr2orFdIlzAFt3oarTu0lE3JFAOpGPQIeumx+WMcLWynXrPIJ/zQ+K2u02tKAF5lCRkQDImlKsR4zXSHpeSeDcf9xSzOW7xoUBY6SrNqSPAgT5xUzaUjTXjvoAP12MSKzmDGQUhrrlQ45kuMLQmJVESYFik39KHXiKk/nUoQVKMJESecDdVFQggjvIK4ES4XYCw6pZWkEdmwC7EAmxtP61DidrBvMlKQopURnMDwslIFrcaasY4LzKSZBWb8oG/lVXxuyn+0rsxJVY7rmYrUqO9iLPGIYHyY3xfSR1pYCAMpAIkrOoB+9WmOl7yjEND8RUB86B2pgXVhsobUodWkSlMyQL0K1snEf7K/SPY0UUUkcgZlcJnmWFvpQ4IJDZGkJWSasSMVIBG8A+tefjZOI/2VeOn61dNmNEMthWoSAaV1GmTA2YlHCY4kK3vH8+HnvoN3FqF4n2+dMW3mTrI8x4ceVEpwjKvjjmI+vKa29hPmIhwvcSsvbVcHwkc7/L96Ed6QOcU+cn52+VXYdH0K0WjwFwfeuj0KzfcV/ck/Xp5io6bQg1NI7iUNL5eGbRxHC0jW3L8/GiCQqCRBKUmRyi6dN26KuI/h6oGUoIOlv2MeO8+NVzaOzFMr6txJQpOhgwUk2McNbilrUZfEbp1Vdh2qZwnD2TBB13xv4GONEtIKdQRNqjaYOTjB1FxCh+oHrRDTAVAPt7e9Zzt8yzNNF2uC7UTzSk6g8wCZ9K7Y2c6vRBA4r7I97+grsKBkmV9I5JnKnqiW9UuN2a40nMsAAnKIIMnX0tS9TtGrUMMrzCoA3Iki3K6wLed1I1E5lck39zAoRblEbFStTycgmDK+GU6g89AKMy7UJ+ku4whMeLSM5STKtYO+TEk7hvNOtidIktoUOrSoKUVEqAJVO+CLCBAFJUbMflxZQorcURMSEtiQlIgReZ9BxqdrZLv3FeYNU01O07szLtKOuDHG09stLbVDSUGIkW5C3yopjGMdWkKSe6jloJj86rW2XC2nq4UJE93vHfbdurguSgeEA2NoSJoeq93plF04KCWB9nAK75jmuN5/b2qqKUyp0pQkBObKklSjIB72u+lmOAU7MkApEW8aDwmGUtyJ0P5qqFr9PeN1UBBkkmOjs8fzGQKGltY0nSaN2VmDqwIMTqSBrupcMMpCrxlF827QfqKX7V2wtpUJgG82/WuCs5wISwhV5lwfwrylIKfhAJgnSRrwFK8Y8tRWuTYpAgmDKSZ5QKqCukmJuOsIB1gAeWlDq2w/EFxUC8Tb2o40r/MRGpRfE9LZ2W4gqUCTIi4kDfxqVTCpE6X+Hw110ryo4x0/Go3nvHXlUK8Wq99fGu/ZMeN0GdT9J6fiCQCSRYaAb92+kDpvPhpBO88OVVjADMb76vfRjoqt14DMUJTBWsHjcAbiTVejsbGcxmu/wBG48YiVKCpQT2r27h/OotpJWyUqSFKVBEZSUwIJmNNa9kV0VYOkH/I19/WhX+h7RFhw08+HhHnTAoYHsIIfqdZ45nkje1nd7aSBMkKO4gHcd5Arr/5BAktmJCeypKrkEgRY7jV8xnQJo6oF4mLeJnL4QefHcpxXQwCIBGUhQ7RsoHW86C97DSqmpPKwy6lG9plaHSdn4g4P7R+RopHSTCKSUrJKSbjITYRE6UJtLo292UhtPYTlKge92jBg3Bgi1I3cG41qFIvB1HvpUiio/T7wpLHsY+Y222htIR2LyJSCIzSd8yRT5l5KwCCkg8qoSGQpUGTabG500J30W3gFKQsABSW1EZpAtuiq2adDzLy7YzMMOS2rKsGxCcx70GE77UgcxGIAu+4P7EI/wDZYo1OIyISPskiBqkWgDXjv9Kq20cBlWogpCSSU8jeIA8arQi8rB7SOY0691SgkPLXO7rEDnZCjVzwBAbSFG8X87ivPNmNhCs5UTYgZZBvbU06G2TG+1tRRSADwJLVl1AiJO1FD4jUidtrGij5UsrKc2CM4EcI6SODRZHJIqZHS94fGfQUhrKjYJUop7iWdv8AiBiU6LV7VFtDpq6+kB2FwZBIEidYI3HhVdrK7YJUVIDkAS27Bx4WSMwSSIymx8SD6U+QFjWeevvXmyVEaU8wHS5xEBYCwN/dXH4hY+YrO1GjZjlPxIdSe0viF77XvoNd+76mjsMSbceFVPB9OWdF9anyCoPGQaaM9McL/vf9F/pWJdpbxxsP+Yi6N8SwLwSXE5VpChwUN/5GvPukWFSziFtonKmInxANuI8as6/4gYNN861HglB/Okm2+n7b6cicMF8C6bg8QEX96LoKtTW/KHb9eJOmNtb+0kSvgkkACSdAPqPM0+2RtL+WEICVLJzLKpKJAIASLSBvO8+EUhwzUSTqdY0A4Cd1Hsp+vry9tK9Cag/B7R29g4we0t7fTzEn/bH/ANY/WicR0yfSmVFAP4Bb96rWFRHaO7Tn+g/SwggwY3EyCKI/pXiZq6etm4Wa2p0hW64pxXaUOymEgARvtQq9tvFUgDcbgajeRQ63K5DgrOOD3E1VrAGBJXsW6tedRBMAXvpH6VCzhSFBWa4IItvBF+dq7DgrS8QBea7LdhL7FA5nWN2opCCkKJzCDMaEAbvAD0qvYjFKWZUSTxNTYpZJoYtmnKkCiZeobccCcZq1mqQMGtjCK4e9GyIrsY+JGHDUShRv8krgK7Z2eq+lRvUTuix4xG/R7o71yBMgG5PAfX5VfNkYEYdJS2VXgkkySQIpZs7aDbbaEJsAkDzi5pyy+CJBrzmr1FrMfAjpXCgYh7eOUN5olvaSuJoFIqVIpH91YvmLMinxGTe1DXXXoOqRS4IrMtXX9QsHmBNKmGO4FpY0I5GfmDS3FdE2191QA8UyfYge1T5iK7D5plf1JvM4K6+0yq4r+G2bQJHilUcxBFBf/AXWgcvWQdZAKfAxV7TijUicZTSfqQPBEJ1bhPNntjP6FRPkP01oJ7Yh3k8K9ZViARCgDzAPzoZ3ZrC9W0+Uj5U0mup8jEsNU47ieUK2Rz/zUS9nncTXqD3RdlWhUn0V8xPvQGI6GH4FpPgQR+tMrqKG7GGXWjzPIaysrKdmpMrKysrp0ysrKyunTKysrK6RMmsmsraa6TOkpphhsPFzr8qHwgvR6Pr/AL//AJH0TQycyjGENJ+r/wCePjyOp+Gb/WbaACTw0PLtDcqw2HQMwG7Nl8syR8ifQcBBmHV2J3kA+eRCvmtR86uoijmTPOxbcLfW/wCuMwC7f6+vrlUj9pj+r2iPSTUK9/n7RFK2tzC1LiCONSa5GHNEJ+vapkClS2I34gf8srgPeuV4BR3fOnDYolsUI2kSGORzKurZC+Arn/S3B8NXRCamSkVH7th4i5RDKMME59yu04Zf3DV6SgcKkDY4ChNrfpBkASktYU70qHlNdnAG0EnwykfOrulscBUiGhwFBOu57Tt5ES7CwSoIKAmTNhHrVgbwoFdJFTCs664u2YB3JM2hNTJTXCalTShMXM3WVlZVJWZWVlZXTpyU1mWuqyuzOnM1sOVutRVw5E6dh6uw/QxrYootaQVE/9k="/>
          <p:cNvSpPr>
            <a:spLocks noChangeAspect="1" noChangeArrowheads="1"/>
          </p:cNvSpPr>
          <p:nvPr/>
        </p:nvSpPr>
        <p:spPr bwMode="auto">
          <a:xfrm>
            <a:off x="63500" y="-1587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3494" name="Picture 6" descr="http://t1.gstatic.com/images?q=tbn:ANd9GcT4X5xafvq28nhL2-qam6pp7VHrNMIH-66_5nWcignPDaz6MBgE4CbL9Q"/>
          <p:cNvPicPr>
            <a:picLocks noChangeAspect="1" noChangeArrowheads="1"/>
          </p:cNvPicPr>
          <p:nvPr/>
        </p:nvPicPr>
        <p:blipFill>
          <a:blip r:embed="rId2" cstate="print"/>
          <a:srcRect/>
          <a:stretch>
            <a:fillRect/>
          </a:stretch>
        </p:blipFill>
        <p:spPr bwMode="auto">
          <a:xfrm>
            <a:off x="1331640" y="1340768"/>
            <a:ext cx="2592288" cy="1836698"/>
          </a:xfrm>
          <a:prstGeom prst="rect">
            <a:avLst/>
          </a:prstGeom>
          <a:noFill/>
        </p:spPr>
      </p:pic>
      <p:pic>
        <p:nvPicPr>
          <p:cNvPr id="63496" name="Picture 8" descr="http://t2.gstatic.com/images?q=tbn:ANd9GcRe_qagnsKAleea087ce2R4VR81ojJozkQAR67UK6g85PtfYBoNdJ8kFck"/>
          <p:cNvPicPr>
            <a:picLocks noChangeAspect="1" noChangeArrowheads="1"/>
          </p:cNvPicPr>
          <p:nvPr/>
        </p:nvPicPr>
        <p:blipFill>
          <a:blip r:embed="rId3" cstate="print"/>
          <a:srcRect/>
          <a:stretch>
            <a:fillRect/>
          </a:stretch>
        </p:blipFill>
        <p:spPr bwMode="auto">
          <a:xfrm>
            <a:off x="4860032" y="1340768"/>
            <a:ext cx="3442270" cy="1852258"/>
          </a:xfrm>
          <a:prstGeom prst="rect">
            <a:avLst/>
          </a:prstGeom>
          <a:noFill/>
        </p:spPr>
      </p:pic>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539552" y="1432051"/>
            <a:ext cx="7992888" cy="738664"/>
          </a:xfrm>
          <a:prstGeom prst="rect">
            <a:avLst/>
          </a:prstGeom>
          <a:noFill/>
        </p:spPr>
        <p:txBody>
          <a:bodyPr wrap="square" rtlCol="0">
            <a:spAutoFit/>
          </a:bodyPr>
          <a:lstStyle/>
          <a:p>
            <a:pPr algn="just"/>
            <a:r>
              <a:rPr lang="es-MX" sz="1400" dirty="0"/>
              <a:t>Es de los ejércitos, de donde las empresas toman el nombre de LOGÍSTICA y lo definen como la función importante de comprar, transportar los productos desde su origen a la planta, transformarlos para posteriormente venderlos y distribuirlos hasta el lugar de consumo del  cliente final. </a:t>
            </a:r>
            <a:endParaRPr lang="es-ES" sz="1400" dirty="0"/>
          </a:p>
        </p:txBody>
      </p:sp>
      <p:sp>
        <p:nvSpPr>
          <p:cNvPr id="3" name="2 CuadroTexto"/>
          <p:cNvSpPr txBox="1"/>
          <p:nvPr/>
        </p:nvSpPr>
        <p:spPr>
          <a:xfrm>
            <a:off x="647564" y="2420888"/>
            <a:ext cx="7704856" cy="523220"/>
          </a:xfrm>
          <a:prstGeom prst="rect">
            <a:avLst/>
          </a:prstGeom>
          <a:noFill/>
        </p:spPr>
        <p:txBody>
          <a:bodyPr wrap="square" rtlCol="0">
            <a:spAutoFit/>
          </a:bodyPr>
          <a:lstStyle/>
          <a:p>
            <a:pPr algn="just"/>
            <a:r>
              <a:rPr lang="es-MX" sz="1400" dirty="0"/>
              <a:t>La aplicación de la logística se inicio cuando las diferentes zonas de población  e industrias decidieron que podían especializarse en aquellos vienes que  se podían  producir de manera más eficiente.</a:t>
            </a:r>
            <a:endParaRPr lang="es-ES" sz="1400" dirty="0"/>
          </a:p>
        </p:txBody>
      </p:sp>
      <p:pic>
        <p:nvPicPr>
          <p:cNvPr id="62466" name="Picture 2" descr="http://t2.gstatic.com/images?q=tbn:ANd9GcSMFJe8rLFwqHqM3fhNZY67Yh_0NmhbSIE7DwW8GLPOUKoRzVH8JYoCCg"/>
          <p:cNvPicPr>
            <a:picLocks noChangeAspect="1" noChangeArrowheads="1"/>
          </p:cNvPicPr>
          <p:nvPr/>
        </p:nvPicPr>
        <p:blipFill>
          <a:blip r:embed="rId2" cstate="print"/>
          <a:srcRect/>
          <a:stretch>
            <a:fillRect/>
          </a:stretch>
        </p:blipFill>
        <p:spPr bwMode="auto">
          <a:xfrm>
            <a:off x="1331640" y="3212976"/>
            <a:ext cx="3168352" cy="2112235"/>
          </a:xfrm>
          <a:prstGeom prst="rect">
            <a:avLst/>
          </a:prstGeom>
          <a:noFill/>
        </p:spPr>
      </p:pic>
      <p:pic>
        <p:nvPicPr>
          <p:cNvPr id="62468" name="Picture 4" descr="http://t3.gstatic.com/images?q=tbn:ANd9GcSVRyv-9aTV_WmPUkWkOq9kI2PGWfzrPlbL31utNCOZWH66ryeZIvBklg"/>
          <p:cNvPicPr>
            <a:picLocks noChangeAspect="1" noChangeArrowheads="1"/>
          </p:cNvPicPr>
          <p:nvPr/>
        </p:nvPicPr>
        <p:blipFill>
          <a:blip r:embed="rId3" cstate="print"/>
          <a:srcRect/>
          <a:stretch>
            <a:fillRect/>
          </a:stretch>
        </p:blipFill>
        <p:spPr bwMode="auto">
          <a:xfrm>
            <a:off x="4716016" y="3212976"/>
            <a:ext cx="3157263" cy="2066572"/>
          </a:xfrm>
          <a:prstGeom prst="rect">
            <a:avLst/>
          </a:prstGeom>
          <a:noFill/>
        </p:spPr>
      </p:pic>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CuadroTexto"/>
          <p:cNvSpPr txBox="1"/>
          <p:nvPr/>
        </p:nvSpPr>
        <p:spPr>
          <a:xfrm>
            <a:off x="647564" y="1157792"/>
            <a:ext cx="7920880" cy="954107"/>
          </a:xfrm>
          <a:prstGeom prst="rect">
            <a:avLst/>
          </a:prstGeom>
          <a:noFill/>
        </p:spPr>
        <p:txBody>
          <a:bodyPr wrap="square" rtlCol="0">
            <a:spAutoFit/>
          </a:bodyPr>
          <a:lstStyle/>
          <a:p>
            <a:pPr algn="just"/>
            <a:r>
              <a:rPr lang="es-MX" sz="1400" dirty="0"/>
              <a:t>Debido al crecimiento de la población, los asentamientos humanos y las economías de escala logradas en la empresa, los comparadores y vendedores comenzaron a distanciarse y fue necesario buscar y encontrar nuevos métodos para llevar el producto a los compradores. Fue entonces cuando los servicios de transporte se crearon para dar servicio a esta necesidad; así nació el manejo externo de los materiales.</a:t>
            </a:r>
            <a:endParaRPr lang="es-ES" sz="1400" dirty="0"/>
          </a:p>
        </p:txBody>
      </p:sp>
      <p:sp>
        <p:nvSpPr>
          <p:cNvPr id="5" name="4 CuadroTexto"/>
          <p:cNvSpPr txBox="1"/>
          <p:nvPr/>
        </p:nvSpPr>
        <p:spPr>
          <a:xfrm>
            <a:off x="647564" y="2348880"/>
            <a:ext cx="8028892" cy="954107"/>
          </a:xfrm>
          <a:prstGeom prst="rect">
            <a:avLst/>
          </a:prstGeom>
          <a:noFill/>
        </p:spPr>
        <p:txBody>
          <a:bodyPr wrap="square" rtlCol="0">
            <a:spAutoFit/>
          </a:bodyPr>
          <a:lstStyle/>
          <a:p>
            <a:pPr algn="just"/>
            <a:r>
              <a:rPr lang="es-MX" sz="1400" dirty="0"/>
              <a:t>La tarea de los fabricantes ya no era solamente vender productos en el lugar de origen, sino que era necesario transportarlos a otros destinos, no fue tarea fácil al principio ya que implicaba transportes a grandes distancias sin tener aun el beneficio de grandes carreteras, ferrocarriles y otros servicios especializados de transporte.</a:t>
            </a:r>
            <a:endParaRPr lang="es-ES" sz="1400" dirty="0"/>
          </a:p>
        </p:txBody>
      </p:sp>
      <p:sp>
        <p:nvSpPr>
          <p:cNvPr id="61442" name="AutoShape 2" descr="data:image/jpeg;base64,/9j/4AAQSkZJRgABAQAAAQABAAD/2wCEAAkGBhQSEBQSExQWFRUWFxcZFRUVGBYXGxYUGhcXFxQVFRgXGyYfFxokGhUYIC8gJicpLCwsFR4xNTAqNSYrLCkBCQoKDgwOGg8PGiwhHyQsKSwpLCwpKSwpKiksLCwpLCwsLCksLCksLCwsLCkpLCwsKSwsLCwsLCksLCwpLCwsLP/AABEIAMYA/gMBIgACEQEDEQH/xAAcAAACAgMBAQAAAAAAAAAAAAAABQQGAgMHAQj/xABDEAABAwIEAwUFBAgEBgMAAAABAAIRAyEEBRIxQVFhBiJxgZEHEzKhsSNCUsEUYnKCstHw8RUzkuEWRFNjosIIQ9L/xAAaAQACAwEBAAAAAAAAAAAAAAAAAwECBAUG/8QAKREAAgICAgEEAQMFAAAAAAAAAAECEQMhBBIxE0FRcQUUIpEjMmGBsf/aAAwDAQACEQMRAD8A7ghCEACEIQAIQhAAhCEACEIQAIQhAAheSvUACEIQAIQhAAhCEACEIQAIQhAAhCEACEIQAIQhAAhCEACJQkHbMgYZzi4tLSNMau8b93um8oRDdIfSvQVzDKM+a0jvVqDuI1Gow/tMffyGyvmV5wKgAJbPAtMtd1aeB6G6s414FwydvIzQiUKo0EKFjc5o0S1tWqymXmGh7g0uO1pUzUgD1CW5n2hoUP8AMeAfwi7j+6LqoZr7RHOkUWimPxPhzo5gbDzlSo2Vcki843MKdJuqo9rRzcQPIcyqnmvtBHw0Gajwc8ED91u581R62YPrPBLjUf8AicSY/kFsbjadG5Ic/jpufATYK/VLyU72WnLatZ9VtatUeS0y1rTFuRAsG9NyrvhcVrExC407tw9nwMaOrpcR5CAlOZdvscXaWYix2DIZHQlsQVSbSIc+p9ByhfMre0WJe5rKuKeGE3dqL4FxIglWzBuYYdTxLnFpMn3m5Ii4sjGu/gj118HbpRK4JmOe4vCVJZWq+7PKpPlpdseoTnA+1OoA0Gux8/8AVZ8nFumPGVdY2218B68b2diQqVgfaSzSz31NwJs51Ma2DkfxR5FWnAZtSrN1UnteOhuPEbjzUSxyj5QxTjLwyYhCFQueOdAJ5KnY3t39rppthrTfWCC7y+6rkq72zo0RQc+ppDhGgwC5zvwDnImytFpPYGWE7VtqgBsNcSB3ja+0HY+Fk/DlzTJsnqv+0DWiXAsnYEEnubauuwPDZbqGZYrBwCC+nHAOIjmQbs52sh9W6iX6aOigr1VvIu0tBzQ3UGEmb/DLiSWh3jO/JWNrpUNUVao9QhCggEIQgAUTM8AK1J1MmNQ35HgfVS0IA412mw9Sm8iowl4+J3Bzdtfj4KPledvpPtAbI1B2xH6xbx5PFweYXXs2yeniG6XtmNjxH+y5b2k7Luwz7Du/d5eHzTYyRmlBrwdAyTtKyoAHOn9Y7g8A7/8AQ34wnlbENaC5zgAOJIA+a4dhsQ5u2w4Hh4KbVzeq4GXucDEtJnbaynonslTa0yV2vymljMeazcQ3RoZ3YcCdG7aZMA7SpWO7R1iz3bKj2QTIBA1DkHbhVnEVdSGYkkQ71U0kRd7PauNMne+87nzWLGSbz0UllESJF+aZ0MrJvxV4xbKkCnQJEAQOQ/nxKgVqGkm3CfX81ZMXS0UyPvRO8RcAH1ICr9SoA7vHeb3BBG5IG/hCy5ci7dUacUGxPiW3IkW2J4z/AF8ksr0CCDb6qw4vDSybHgOpOm8RbYn+6j/oW9vT8llySotmx0hdiarqoEtaC2QHNEQN4O8tuSLSNRG0KThuzjKjXRXlzRJljg3Tt8TiDY9FLOAgf7crKXl5LWv0gDWwtII5nh1UxlTtnNT2JM0w+I92wVQCG/A+GmQRtrG42slVPCku3DR948AOJtM+HVW3EOIpXE6Z0ukktBAs0AwNhwUVuT1K33u64GXOibFsbX4fVaMD9SeiMkSLk9GSfd1yAPuvAuImwmwnim2FzJzXBzC+nUABBEtPkdiFM/wumGhoYABcAWE8SefnK8q07WgeS9Bix0qZTq14LXkHtOLSGYsW/wCs0fxtH1HouiYbFMqND2ODmuEhzTII6FcAxDEx7Ido8RhawbS79Nx79Ikx+02J0u8r8Qs/J4cernDQ3FyZduj2dhzvPaeGp6n3cbMYIl7uQmw6k2HFVXD5fUxNT3+KuLaKX3Q0ujjcDxueMbKThMqfUqmvie9UI7rPu0xBIAHiAY5md01c6/mPm8riylR1epIwYEi1gXRH7RXtBgc1jSAZZx8R/Na8G+4/e/iK9wVYfZzbuG/m1Ui7ZLQnx3ZKnVBdTAY9/HmesDp13SltbG4DcF1Pke8zyP3fkrlhatmdCJ9SEzLQU+M2lspIQ9mu1bcXqAY9jmiTN2nhZ35G6fqndnsEylj8Q1ojvGALCHXiPT1VxUyVMqCEShVAEIXhQB6ledY1jA0VNMO3Dr2jkfJU3LfaFiXY2pTq0WtotLxcPa5rhZg1GzpVczjO6lWu99Qw6YDQbBo+EDpH1KskUlKhj2lwNEO10eN4bMR57Kulx81Jp5mdtweBXrcGXguY1xAN4E/RMWhDI3u9REGCef8AVk/xPZZrKTCx2uoRL42byAn+jvxSCowt3EDgU+yLOyIY+SBYHcgfqn7w/V35K8ab2QQ8NgzMFWbK6ECCp9PL2Ph0bgEEcRwIW2rWoUBLnAdNz6bpraXgmhZn2VEtqOAZpdSLXk7g2c1/WIPqFVn4OQbhpI424A+pvfqFYcw7cTLKLByl1/kkkPewAnUGQAIHdYIiI4QuXmwf1HNM2YsyWhaaZJ0EWloEwbnqBcKQzAwJdx3jhyRSo6SRFjsOgP8AOE6wlFtTS2RNri3Hpusz8pMfyN47QvZgJER14efCVlTy6OCuzMmpsEEajzPzhYVKQFgAAurDCpLZxPRnd2Uatk+swBHIco3Kk0Mt920iZm/h4eYT3GU4hwHHhyPNQMTC1YMUYeAUXbsV1GqHVU6sFEeumnolkIUC94aBJcYA5ldC7Ndl24UazDqhBJPBtjAb16qoZBTnF0uhJ9GldBxuYMpgue4NEcfyXL/JZGpKKfsaeJBbfuSnPv6D6D80ux+bMpjU5wHwmOManGb7eaq2c9vZJFAeDj+7+beCqOKxlSoZc4n6Dy2XIds6Kj8lvqe0ItqN92wPaCbXG9/ijryClD2hUzpDqDtGkgjWCZJGxi4sOSruVdkcXXjTSLW/ieNA+dz5BXDLPZcwQ6vULj+Flh/qdf6KyiyW4RWxhk3aShWs18O1fDULWn4tVhq7wudvwq2BU3OcdhsrDdGHGpwJDreBl7pdxFuqr+adssQ9+kVQxhi9ERa0nU4arSOSv2oiOCU9rS/yWKrV93mxHB7WH5NH/qVcAuN/pOIdWD/eue9sQXta6w4SIncnwK7BhqgcxrgZBAM+KbJt1oXkx9PezVh2RUqdS0/+MeWylKK132rha7Wn5uH9eKlKiYsF4V6knavP/wBFoEiPeO7tMfrcXHoBf05qSr8Fe7T4ilWrPoNdNRgnexdF2DqBHqqRj6Jcdu8Lf3Q5xnUZN5Jm5cePip9F5qEe8+PYOPEcA7qnJGe7FmDwg1t1THETv58l1Ps/hGe7aAAABsNlTKGVSenzH+ysja5oUHRuRpaeptPpJ8lFNukWj8sXZ7gqdeo/QA2LA843J8eCqWLwT6L5c3bj+Y5HqrZhzstGf40Nb7qGl27tQDg3oJ4rRkxqKFinC547S5rajhqvPI/ekfd8RullT3j3wd+P9+Kl08t196nAPLgfJNsnod9tOqIPBx2/Z8EpWSkYZN2fLoJlXLLezQaZtpcIc0iZ/CRy481MwGBDIsE0FRLmh0VRRs8yZra2lg3BIO8SNvC30KUYRppVGvcCGxLiADOlwvE2sD5O6K/Ztk7KxDjLXt2c3fzSCtkrmHTp1tEX1bmbOINwRAuZ8FzZ45xldG6Mozj1Y6qOBEjY3UGrExMKPk1KrTaaRb3GFwYTOp1yTAJnTwF+Kj4XMhVggb/EOLTcQfMEeS6MeStao584yT0e1wlmLoiZt3RubbxqH9cgp764dIE2ibcTf6JfiCuljp7QmQtrsA5+BUOopzqxBkR5gH6pdUbvc3njz5LZGxLsww2ONKp7xsSAQPMRKgZjmr6ji6o5zvp6LdXKWYpE+JjzO5K2L/Uzw/2s01szgWbJ/WhKsZjnu3PWBYT5LbWWDcrq1G6mUnub+JrXEdbgRKXLj4cK0hf6rPne3/B3T2Y9rf07Cd8/bUoZU/WH3H/vN36gq5LgHsyxdbBY8OqMeyjVaWVC4RB3puA3MOtYH4yurYr2iYZjXEa3ad4aRHLUT8M9VxctRm0jsYVKUVaNHbbGMpV8LUeAWg1pkAj4Bpsd+9HqudNzKKgqd2CHAhwkEujhy348E17VdtWY5rQym5hpOkkuBkO7sQOqr+I/ymGeLh13BH8XySZXGMpHT48E3GEvfRacmzBuImbaDYCYaCS4QOVyPIK4dms2DhUpHUGtkscQQC374BP4T8iuO4YmbA7CSbyZIkW2giJumeEx9Rg1Me5pEiQNx+Eg+Cyw5fbTWzocn8SlFzhL/R0vKs3qHEhj2xPdaTxaJmOodb1VrXI8g7R1TiaPvZMFokiPiPeJIF+C64Frjs4eWDg6ZrxFcMaXOIDWgkk8ANyuQ57m7sViTVIOgWpsv8M8eRO/mrP25zd1R4wlIE3HvI4ncMk7jYnySqhl7aLYPxnd35D+adFVsxylehXSwwYSY34G8Dl4qXSwGzm3afUHqvW0SXQQnuVYKFLZCRIymjtI8D/NR+1VbS+nSHIuPibD6FWLC4EAWHkqV2kxE4up+rDR5NH5kp/GV5CZ6iZDE+7br3dswc3/AMhufJIajC90TN5J5lMyNTeE8FngMJx4rTPE5StiUS8ny6IViOEY7cXHHioOGMCRt/V5UynWSpr4GoY0XwAJlbxXS9tZbPfJTiMJhrKPUqLWaq01KyFEhuj2o9L6lJnFoIkzFpmxuP6ut1WqodaqmPFGWmiHKjViqDGEuGztpPwiYLQJgTAtc2cleIdupWIqSIO318VFxFVsi4ggTIILTxj6oxQfH/ala8lJVIX1W2LjZo3dwE7Dx6KE9wgXF54jhunFUBoqtuIpOdJsYAa4npLtDY/WKq2Y4xtR5e1uhsQ1nHSBEuPFxi/gqL8g+2lopPG4q2Z11Bw9VheC697DyMErZXq6YF5EyJ5tBP8AXBQxhWk6hO+3BXly3majF9ReHorc1fwMqePpNP8Al0jzDmtIiOHVK8Z2kLHFrWU2s4aWAEAwSfHyWvF4eL6B89uSS4gyTPnH5Srw4zjfd2My8uLroqf0WfFU61SqXNfTAY86CQSWgbAabtM7nhPRWyjmuGbSqU/c1DqeXahU7wNviJnX5z5Kq4GuypSFRoLdLnS1xEwZvsJW3KKBxFYsbiKdERJdWqaGnhHU3mOi52r8HUS/am3ZnicUyXQC2d4A4GfCVGfjB90OPIkAc4Nkwzns6+kWllaliQTE0XscWjm4TaZS8OHDhtygcPRV672NWS/BCZjX3DnX6py2dwLAAnuzyEzHM/NRXYFj3S+q2iB95wcZuLANB70GeVlHr44hz2sqBzQdMgiC3catJPIGOilRj7It62R6cn/IwNVxcYaA0XmRtzFvNdyyPEF+GovO7qbCZ3nSJnzXIfZ7lpxWIewzo0d8kB3dkQG6hDSSN94ldra2EUl4MuWVsS53gwCaoaNWnSXQJjkTyVTxTC4yuh4iiHtLTsVVBlha8gqyZmlH4IWXYOd/I8QrHgsFAC9wmAi8JlTpQhsEj0U7ei5Tm75xNY/91/pqK6y7ZcdzR0YisP8Au1P4ytvC3JlMzpI30K1wmFKv0npMfNJ6L7jhcXTBtFwdpi8kDreJjiJW+VeGZ0zHM87r0cM6saLBpqQ5rnAkNLSJbAEmQBHN3gFOy/Nq1TRLKQaWhxeKjnb8GgNgzfituFy+i/WyoGxqiHOPf7rw4XPekOdI29At2JyWjQqN9zSaDoEvaJJ6E+AC57T7UOTTQwbWss/fpY3Er39ITHALGJrrXUrKEcQtb66soMGyTUrKHWqrCpWUOrWTYxKNhXqqPQw5qugbbk8AN5PlwWqtWW01NGEr1IMimWtJ2NSo7RIHFwFh+0qcnI8WO0MwwWSVMWdoc2a9xpU5LQAxxudi1zg4/e+Gm2ObXWuk+JqwYmVowjLcR4SPovK7RyXCT2N5Wo6NeJrxpM3IkzM6jMnzWeHNifkorzJny8ltYT4JvRnOg7Y0wzw46Tx2P0SbtDlTqR963h8XTqnGT4dr6rWvmL7b7TZXz/AcLWpwXPnTDhvLfTdacWXqqNaxdkcCx2bPiSZ4Wlv0hdE9lPYilmOEqVnQ17KxbfvSNDHAkm/E+icv9kuVO/zMRWYeWpvkRLNlbew2WYHK6NSlRxDnte/WTUiQdIbA0tFu6lSdu0OgmlTFmK9mbtJDadJ1oBED6qt1+wWKpCBQqPA/DHpY7Lrg7SYY/wD3M9Vkc/oRPvWGOUn6Ko1SaOIYv2bYzG6WGkabQ7US+1zyCsOQ+wVtI6qldw5hn0Mrq+ExjKgJY4Oixjh6qQghu3bFHZ7s1SwdMspA3MuJuSdgSU3QhBALRWwwcZ4rehAGFNkLNCEAeO2XIu0FBrcwrMc7SC+ZifiAcPmV1ipXAXLPaS9jMW2oXhofTE+LSRt4aVs4c1Cbvw0IzJtaJeV06Wk6XA6CJe6m2b2iXg8YFo3C1Zfnxq4l9AVHAsEl2mn34cG2iYkPB6Qq5Sz5waH0Q4gyXlgcRIgAkObGx4HioGVZ2Ri/fm+rVqI+9IMn1vCM2dd1T9x2DjOUJOXxr7LllubuqmrNWoBSdpJApGT3mkw2nI4O8T4pth3FrhNaoSdpDRPdjdjBB479FROzudNpMrNedJe4HXax7xvJ6/LwTr/iinAl7iLzADpEkXiOnLwGyTiz9k7LcjjKElTpUWjFOc6m1xLiwloJLmN0iNWt+si0EdbpVWrNnuk2sSeJ4lQ+zec/pT3UZhhqMJLp1XmBOrpePOQs84ZorvaNrEXJ7paCLlaeNPvJoz5YdEmbf0jqsHYpLzVWJqLodUZ7JT8So9SotJqLB9RXUSrZk56ydiWupljye6WuaAPiIMkO5WlRKlVR3YmDPEGRInbod0vNx/VjTLY8/pSTFzKsSDuCeg8PKw81hWeJv6W8VurUNTzBsbzsL7zyufmoTwePG/ivM5INfZ15JZFfseOo3mFvZSWWHE2UxjU2EnOJz/SUJGeVNIqA9D9FbslxZFUAECeZjbgq7lze+DwgqbVs6P62TYppDk0Rs+qOGIqat9R+RIt6KAKoU3tFU1kVRxA1dH8Z8d/NIhVTmkvAtNvyMffDr6p72Nk4ulF7kO/ZIIcPO3oqq2psrn2DGmoHHdxDGg8Sd48ACUuXgZG0y79l/irXn4D66jHzjyT9V/stvUtHdp/Rw/JWBKTsu1QIQhSQCEIQAIQvHOhACntBqFGo6nGsMdomI1wdO9t18/8A+HmpUcz3b3VC492XEuMPk3NoJkjouke17F1A6gGOddriW6yxtnNuY4kGFSMBRLawqES4EOABBMG8uJ4AE79PxBLyTqkauPi7W6NOXYD7arSLDTqVGADUIJd3HBkbDug2t81jiuzFSkKbWF5cXHULaGtubxuSYsNkyc+mcUahcXvc9p7oEN2Di47ECCOnGV5WyJ3xMrMJnusc8tIk7Fx3d5XSlJ23FWa5whFRUnVC9+UgH7RxHEXMf36J/lXZUVHFz9RAsbvEu/Dv1v5JDjsO7DaXPNJxLpAZU1u6mAzYRvO6aYCtWOLp1e/7t9VrhJcBDiLH7gMbiU7Ha8+DJlknahTf/B5g8mp4esfdg0wWGJcXTUabbk8HT18VpzvMCa7pERAAtYBoA28FtzHCms9tUXptqtje4mC88dMi3MX4hIc9fpxNWJI1bxzEx1iY8lr/ABklPNL6M3Pj6WCLe9kp2JWH6R/X9krGItafKx9EHEcd/k4L0HRHEeYZfpCwfiUsfirTuPmFpfi+IMhSoIq8wxfXUStiFDdjOM2UepiZV0hE8jZIqYzhuPpzg8P6ss21CSDJ0kmJv48LlLHVU2dajTb+ES4yNze3MzbnYrjfkIY1Ul5Z1vxuWcri/CNukAAiesqU2pN/OTx6+K8ylzXgt47EHiP5LypS92+D8J28eS5Mf2+DdkqRNwNY6xbn9FJxeLhxtJMAb+eyj5ZUBqhh3Mx0spuZYURBHPxiIt5rTGSozpbI4whfT1mpSBcXtLDpZ8MaXd9wBF+AWsZHN9TGjo+k6TN96ogQbb/D1UJ1PhAHed8XIaQPkh2FDidIadtgPXZOjCMoi3klGTGf/D0aYdqEXvREHjEVjqAPhKsOVUBR1Vmls0WlzWHTBGrm2q4zDtyCqTQog3IbaN2jkp4paQ9wAEN4CJMtjaLQeCTmxx66Y7HNt20dU7IYptRjniATEtGze88xPnt06qxLmmUPOikA4959K03sG7xuRzjiulBZYO0PktnqEITCoIQtWKxTabHPeQGtEkngEAGKxTabC97g1rRJcbABc47Re1Ok57WYdx0SNdQh4l2r/LAgk2G4Hop/tTzuicsqtZVY57vd6GtcC4jW0kwOAE7rkOW0aLWF1Uuc8kFoAJAA58yfQR6F1sKssHa/MPePNIiC1x1uJF3tMOLCSS2mOE73PVLq+Y6WCnUYCXMDRs0i5gmBqIkDukxtyTDP8YG4lz3taZgsI4d0OLon4u/Mm158IDMfRc7W9tgAZIYS08DBG+4HlYxKyZJNyunR1cfVY+urEVfMm0q7HEagAHATDdQcd7Gb3g8QmP8AxI55NQ6SXGT1vxIj6LXicEXgCm0EMmGNYS4S6XCS3gPSVLyvKHlz/eU3AEENGmwcSIkgSQBPJNjNQgZsmOWXL9njWDFk63hnux3QAO9qcJHePCFe6GHpVKGHwjHamt0vquJHfqaLUxG9tLnRYBoG5MVun2ccIZBax8aniNgZ0Nkd9xIDgNrTZWnBYE0KjXgfZinA2kOB2PUgn1O0pGXkOSUaNUOCsUnJsa46oKNMU2wCePIcT4AKp4jC6yTw/LgfFN8RXmXO+J33TwHCd4Cj0xqmxjnIIn13K28Nek7Rz+XNZNexVsRg4dI2CUPxP2pi6sfaB2ltzp/l5KlPxNzp9SvR4strZ57PDq9Es4mKltjutLq8PMbKH7+PFYe+i5VnlSE9GSHVYKwNW6iuq3lYe9SnmLrGTqI1PDZid99uOyZ4uoCdLeHHnzhLMrmTUmABA6k8lIqO+f8AdcTm51KX0dfi4/Sx9vkyoY003Bw8+oT5+ZMqMnn8jzVLzLHGmARFz8J+ojl+aV4POXNqanGQfiHToFmgvcsrbs6Plmr3rTxuJ66f5XCtL6wqsg2e0+pi3kfyVGyPMRqEm0bjluHeI+kq0sqOmYEtnVHEWBLfWyfFWWk6ClgGVqhpOJa4lxY+JDXQ0aXj8JuZFwea20+xJ44mkD4u/KOSmZe5r67agMOAGq28kAEKFjhNSp+2f4nqybj5KtKRnh+xMwffsHQnSfnwhTcxyKjh6EyXPcQHODrCnI1ReA43jo1LRubcB+Sb5rhW/wCH03FzRqhukzJ0gmRAOwceH3vBJyu1objRaOxmGY9urQDoLSwu7xADQGkE/qx6K2gKr9gWfYEyL6RYmRDQDIIBF7iRsrShIl+QQhCkgFFzPLmV6T6VQEtcIMGD4gjYqUhAHCO1OWuwNU03sIplxLa0uPvG6YEwQNQt3YIkTxVVpvZIImd4IBvzHe6r6VzXKKWJpmlWYHsO4PPgQdweoXE+23s7qYE+9pzUw5Iv96nNgHgC44B3rCq0NWStUhFinOqS5z5LgJ8m6YM7jSII6ryhRa1ugNaQZnVJsdwBtEnbqvWtJAgX6KPhKsuc0NLRYkkEXtIk77Ln5Mjt17HewYIVHsvIwb3djpkgnTaYM39Fso44M+ET8vUrRTphxgXPmfAWCYYXLH6m6m6Rb4i0HyBcPqkqE8hteXDgVuhlg8wdOt3ePWYA3gDgPrCYHHuPfqGw+Fp2PU8m/LhdbMF2OxFRs02ECbOdpFjvoDmgC3ENMxup+edhcRSw+vDNp16wOpzaxJJED4I0tcejpngRstuHjddyOHzOasmoCWoypUlwcdiXPIMbbNgXN7BFSt7qmG/DA3cQ0km5fBMyVRsf23xjXmnUcabm2dT0mmW9CNx5pZVz0vuYldXHCjhTzW/BYM6zQPnTJ6mw6RO6qVWve5RiMYTxUTX4eaY8vXSEdPUdm84nksDVUWpiGjitTsd0Ko8zGLATDVWD8RHH80vfiyVP7P0A+qdQJAE8PDiDPldJnmdMbHAvcsVKjDGt6fM3SXNc2gljDcG7gTM8QOHn0WzPsydJZpLdW7iCJ56QeCQ1WjVDTI5xHyWPHBv90jVJrwjx7yTJMlSsrympiaraNFjqlR5hrWiST+Q5k2CsHY32a4vMXD3TNFKe9XfIYOen8bug84X0Z2K9nmGyynppDVUcPtKzx339P1W/qj57p5Qo2H9l4y7KatR7teI92S8/dY2QTTpzw5nj4WVey3H/AGUmTAiAYkatvUWXf61EOaWuAcCCCCJBB3BB3C4/7RMlOEe91GgG4dwpOBaIa2pLg8W2JOmxtdBFCrC55TD2EhwhzSXXPd1AuB8kwe6lUe8tq21TPuqrheTA0tPOLwkeXdl8biKYrUsPrY6dLg5g1QSCQC4cQm+A7I5tTkMw4AdE6n0jttu626tKbaIUUjc+kxtzXaBtelWHLeWdFm/O8OC1jy6q1rGge7sA4OJeSHRchrOH3Vtq9lM2qUzTdTZpMb1Kc2Mi46gJJm/YzG4ZnvKlHU2+o03a9McXabgdVCk1sHGzpPs+zBtX3pZqj7PVrLSdWk3AB7ogC3Tirkucex0ksxDotNMA73AcSPQj1XR1VO9l2qBCEKSAQhCABKO1mWHEYOtRFi9sWE8QTbyTdCAOV0fZjVIEVA0kQ6WnzvN7qTR9kJN6leTya231XS4RCSsEE7o2Pm52q7FPwPsxw1P4nVH9NWhv+lgAKsOByKhRM06TAfxRLv8AUZPzU+EJqSXgyyk5O2zEoCyK8hSVEnabsXhcezTiKTXECG1B3Xt/ZeLgdLjouQ9pv/j5iGS/BVxVbwp1Tof4Bw7rvPSu9IRYUfHOd9lsbhSRiKFamPxFp0nwcO6fVJbr7eNMEEEb79Umx3YjA1iTVwlBxO5NJk+oEoA+OYXsL6srexzKnf8AKNH7L6g/9li32M5WP+W/83/zQB8r06JdsCegE/RT8NlVSbSHH4WM71QnkGNv6r6ow3s0y6nEYVhj8Re4ejnEfJPMDlNGiIo0qdMcqbWs/hAUEbPmbI/ZBmOMIPuXUWHepiTp8wyNZ9F1Tsp7BcHhofiT+lVBBhw00wejAZd+8Y6Lp+leqSTXSotY0NaAGgAAAAAAbAAbDosg5ZELyEAepb2gyJmMw78PULgx+mS0gGWkOESDxATJCAIWTZSzDUKdCnOim0NbquYubnzU2EIQALRjcI2rTfTddr2lrhtYiDfgt6EAKOzXZmlgaRpUtRBcXEvMmYAiYFoATdCEACEIQAIQhAAhCEACEIQAIQhAAhCEACEIQAIQhAAhCEACEIQAIQhAAhCEACEIQAIQhAAhCEACEIQAIQhAH//Z"/>
          <p:cNvSpPr>
            <a:spLocks noChangeAspect="1" noChangeArrowheads="1"/>
          </p:cNvSpPr>
          <p:nvPr/>
        </p:nvSpPr>
        <p:spPr bwMode="auto">
          <a:xfrm>
            <a:off x="63500" y="-1587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1444" name="Picture 4" descr="http://t0.gstatic.com/images?q=tbn:ANd9GcRASo-7SsDtI4Ea9usc_wCKSiZhnNCUzyAZ2_7TjkumolAQLR8m"/>
          <p:cNvPicPr>
            <a:picLocks noChangeAspect="1" noChangeArrowheads="1"/>
          </p:cNvPicPr>
          <p:nvPr/>
        </p:nvPicPr>
        <p:blipFill>
          <a:blip r:embed="rId2" cstate="print"/>
          <a:srcRect/>
          <a:stretch>
            <a:fillRect/>
          </a:stretch>
        </p:blipFill>
        <p:spPr bwMode="auto">
          <a:xfrm>
            <a:off x="2123728" y="3550359"/>
            <a:ext cx="4925968" cy="2034639"/>
          </a:xfrm>
          <a:prstGeom prst="rect">
            <a:avLst/>
          </a:prstGeom>
          <a:noFill/>
        </p:spPr>
      </p:pic>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483768" y="949325"/>
            <a:ext cx="3992440"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logística en el siglo </a:t>
            </a:r>
            <a:r>
              <a:rPr lang="es-ES" sz="2400" b="1" cap="all" spc="0"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xix</a:t>
            </a:r>
            <a:endParaRPr lang="es-E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CuadroTexto"/>
          <p:cNvSpPr txBox="1"/>
          <p:nvPr/>
        </p:nvSpPr>
        <p:spPr>
          <a:xfrm>
            <a:off x="1294483" y="1772816"/>
            <a:ext cx="6696744" cy="1169551"/>
          </a:xfrm>
          <a:prstGeom prst="rect">
            <a:avLst/>
          </a:prstGeom>
          <a:noFill/>
        </p:spPr>
        <p:txBody>
          <a:bodyPr wrap="square" rtlCol="0">
            <a:spAutoFit/>
          </a:bodyPr>
          <a:lstStyle/>
          <a:p>
            <a:pPr algn="just"/>
            <a:r>
              <a:rPr lang="es-MX" sz="1400" dirty="0"/>
              <a:t>En esta época se construyó la red básica de transporte y comunicaciones en Estados Unidos y en Europa Occidental. En estos países se destaca en primer lugar la importancia de las actividades logísticas en una economía que evoluciona desde la autosuficiencia  hacia la especialización productiva regional, así como el intercambio de productos entre las grandes empresas industriales que  han llegado hasta nuestros días.</a:t>
            </a:r>
            <a:endParaRPr lang="es-ES" sz="1400" dirty="0"/>
          </a:p>
        </p:txBody>
      </p:sp>
      <p:pic>
        <p:nvPicPr>
          <p:cNvPr id="60418" name="Picture 2" descr="http://t0.gstatic.com/images?q=tbn:ANd9GcS5_bwSM7UKpwlG07h-3aIvAjsCO2G-VNQVWUjHCsdA2p2LAPbbGQ"/>
          <p:cNvPicPr>
            <a:picLocks noChangeAspect="1" noChangeArrowheads="1"/>
          </p:cNvPicPr>
          <p:nvPr/>
        </p:nvPicPr>
        <p:blipFill>
          <a:blip r:embed="rId2" cstate="print"/>
          <a:srcRect/>
          <a:stretch>
            <a:fillRect/>
          </a:stretch>
        </p:blipFill>
        <p:spPr bwMode="auto">
          <a:xfrm>
            <a:off x="1619672" y="3017946"/>
            <a:ext cx="2489500" cy="2544822"/>
          </a:xfrm>
          <a:prstGeom prst="rect">
            <a:avLst/>
          </a:prstGeom>
          <a:noFill/>
        </p:spPr>
      </p:pic>
      <p:pic>
        <p:nvPicPr>
          <p:cNvPr id="60420" name="Picture 4" descr="http://t1.gstatic.com/images?q=tbn:ANd9GcRNV7hgJFJmghyfBS8d6llCk4EvODjwYWbHTn5wE8BqIJ6Xv513As3_648"/>
          <p:cNvPicPr>
            <a:picLocks noChangeAspect="1" noChangeArrowheads="1"/>
          </p:cNvPicPr>
          <p:nvPr/>
        </p:nvPicPr>
        <p:blipFill>
          <a:blip r:embed="rId3" cstate="print"/>
          <a:srcRect/>
          <a:stretch>
            <a:fillRect/>
          </a:stretch>
        </p:blipFill>
        <p:spPr bwMode="auto">
          <a:xfrm>
            <a:off x="5073297" y="3031642"/>
            <a:ext cx="2917930" cy="2517430"/>
          </a:xfrm>
          <a:prstGeom prst="rect">
            <a:avLst/>
          </a:prstGeom>
          <a:noFill/>
        </p:spPr>
      </p:pic>
    </p:spTree>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115616" y="4581128"/>
            <a:ext cx="7128792" cy="954107"/>
          </a:xfrm>
          <a:prstGeom prst="rect">
            <a:avLst/>
          </a:prstGeom>
          <a:noFill/>
        </p:spPr>
        <p:txBody>
          <a:bodyPr wrap="square" rtlCol="0">
            <a:spAutoFit/>
          </a:bodyPr>
          <a:lstStyle/>
          <a:p>
            <a:pPr algn="just"/>
            <a:r>
              <a:rPr lang="es-MX" sz="1400" dirty="0"/>
              <a:t>La especialización productiva de las mercancías y el necesario intercambio de los productos dio paso a percibir el problema como un problema logístico que radicaba en el abastecimiento de materiales, la coordinación de la producción, el almacenamiento de productos terminados y la distribución de los productos a distintos lugares lejanos.</a:t>
            </a:r>
            <a:endParaRPr lang="es-ES" sz="1400" dirty="0"/>
          </a:p>
        </p:txBody>
      </p:sp>
      <p:sp>
        <p:nvSpPr>
          <p:cNvPr id="3" name="2 CuadroTexto"/>
          <p:cNvSpPr txBox="1"/>
          <p:nvPr/>
        </p:nvSpPr>
        <p:spPr>
          <a:xfrm>
            <a:off x="755576" y="1340768"/>
            <a:ext cx="7704856" cy="954107"/>
          </a:xfrm>
          <a:prstGeom prst="rect">
            <a:avLst/>
          </a:prstGeom>
          <a:noFill/>
        </p:spPr>
        <p:txBody>
          <a:bodyPr wrap="square" rtlCol="0">
            <a:spAutoFit/>
          </a:bodyPr>
          <a:lstStyle/>
          <a:p>
            <a:pPr algn="just"/>
            <a:r>
              <a:rPr lang="es-MX" sz="1400" dirty="0"/>
              <a:t>Durante 1870 en Estados Unidos y los países desarrollados de Europa Occidental se construyó la infraestructura básica del transporte formada por los ferrocarriles y también la estructura básica de comunicaciones como el telégrafo. Si no hay infraestructuras desarrolladas, no es posible el traslado de mercancías y esto marca una limitante en la producción, en la distribución y el consumo.</a:t>
            </a:r>
            <a:endParaRPr lang="es-ES" sz="1400" dirty="0"/>
          </a:p>
        </p:txBody>
      </p:sp>
      <p:pic>
        <p:nvPicPr>
          <p:cNvPr id="59394" name="Picture 2" descr="http://t1.gstatic.com/images?q=tbn:ANd9GcQ91HWdemuWY7JA5sjL0CD8rwEvWbZbi_AFVUrBAWaMuPo9iaov"/>
          <p:cNvPicPr>
            <a:picLocks noChangeAspect="1" noChangeArrowheads="1"/>
          </p:cNvPicPr>
          <p:nvPr/>
        </p:nvPicPr>
        <p:blipFill>
          <a:blip r:embed="rId2" cstate="print"/>
          <a:srcRect/>
          <a:stretch>
            <a:fillRect/>
          </a:stretch>
        </p:blipFill>
        <p:spPr bwMode="auto">
          <a:xfrm>
            <a:off x="971600" y="2511210"/>
            <a:ext cx="2004929" cy="1719072"/>
          </a:xfrm>
          <a:prstGeom prst="rect">
            <a:avLst/>
          </a:prstGeom>
          <a:noFill/>
        </p:spPr>
      </p:pic>
      <p:pic>
        <p:nvPicPr>
          <p:cNvPr id="59396" name="Picture 4" descr="http://t3.gstatic.com/images?q=tbn:ANd9GcQHuPfo3EAvTzABD704oFcfWECzs42jYe-zCin2nhZbXAU7Vf_dyFdINQ"/>
          <p:cNvPicPr>
            <a:picLocks noChangeAspect="1" noChangeArrowheads="1"/>
          </p:cNvPicPr>
          <p:nvPr/>
        </p:nvPicPr>
        <p:blipFill>
          <a:blip r:embed="rId3" cstate="print"/>
          <a:srcRect/>
          <a:stretch>
            <a:fillRect/>
          </a:stretch>
        </p:blipFill>
        <p:spPr bwMode="auto">
          <a:xfrm>
            <a:off x="6084166" y="2517422"/>
            <a:ext cx="2049445" cy="1712860"/>
          </a:xfrm>
          <a:prstGeom prst="rect">
            <a:avLst/>
          </a:prstGeom>
          <a:noFill/>
        </p:spPr>
      </p:pic>
      <p:pic>
        <p:nvPicPr>
          <p:cNvPr id="59398" name="Picture 6" descr="http://t3.gstatic.com/images?q=tbn:ANd9GcSdd_lgO73kcD_ct8Y4dTl0wjCAj7Q-GJR4VYHVGJ7vFYaXaeAh"/>
          <p:cNvPicPr>
            <a:picLocks noChangeAspect="1" noChangeArrowheads="1"/>
          </p:cNvPicPr>
          <p:nvPr/>
        </p:nvPicPr>
        <p:blipFill>
          <a:blip r:embed="rId4" cstate="print"/>
          <a:srcRect/>
          <a:stretch>
            <a:fillRect/>
          </a:stretch>
        </p:blipFill>
        <p:spPr bwMode="auto">
          <a:xfrm>
            <a:off x="3527651" y="2511210"/>
            <a:ext cx="2005394" cy="1743498"/>
          </a:xfrm>
          <a:prstGeom prst="rect">
            <a:avLst/>
          </a:prstGeom>
          <a:noFill/>
        </p:spPr>
      </p:pic>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043608" y="1268760"/>
            <a:ext cx="7056784" cy="1169551"/>
          </a:xfrm>
          <a:prstGeom prst="rect">
            <a:avLst/>
          </a:prstGeom>
          <a:noFill/>
        </p:spPr>
        <p:txBody>
          <a:bodyPr wrap="square" rtlCol="0">
            <a:spAutoFit/>
          </a:bodyPr>
          <a:lstStyle/>
          <a:p>
            <a:pPr algn="just"/>
            <a:r>
              <a:rPr lang="es-MX" sz="1400" dirty="0"/>
              <a:t>La solución al problema planteado se dio con la mejora de la red de transporte  y comunicaciones, facilitando con esto la comercialización de productos en aquellos lugares lejanos. Al ser posible la distribución de mercancía, se inició la producción a gran escala ampliando el mercado de ventas mediante agentes comisionistas  y distribuidores a bajos costos.  </a:t>
            </a:r>
            <a:endParaRPr lang="es-ES" sz="1400" dirty="0"/>
          </a:p>
        </p:txBody>
      </p:sp>
      <p:sp>
        <p:nvSpPr>
          <p:cNvPr id="5" name="4 CuadroTexto"/>
          <p:cNvSpPr txBox="1"/>
          <p:nvPr/>
        </p:nvSpPr>
        <p:spPr>
          <a:xfrm>
            <a:off x="899592" y="4149080"/>
            <a:ext cx="7632848" cy="1384995"/>
          </a:xfrm>
          <a:prstGeom prst="rect">
            <a:avLst/>
          </a:prstGeom>
          <a:noFill/>
        </p:spPr>
        <p:txBody>
          <a:bodyPr wrap="square" rtlCol="0">
            <a:spAutoFit/>
          </a:bodyPr>
          <a:lstStyle/>
          <a:p>
            <a:pPr algn="just"/>
            <a:r>
              <a:rPr lang="es-MX" sz="1400" dirty="0"/>
              <a:t>Al mismo tiempo que se presentaba este crecimiento acelerado en infraestructura dentro de las empresas, crecían las necesidades organizacionales, acentuándose nuevamente el problema de la gestión logística; es decir, se requería de una coordinación logística de las actividades en el flujo de los materiales, la producción, distribución, así como también con el incremento de la demanda, se requería de un gran desarrollo en las capacidades directivas de las empresa para desempeñar una acertada gestión logística.  </a:t>
            </a:r>
            <a:endParaRPr lang="es-ES" sz="1400" dirty="0"/>
          </a:p>
        </p:txBody>
      </p:sp>
      <p:pic>
        <p:nvPicPr>
          <p:cNvPr id="58370" name="Picture 2" descr="http://t2.gstatic.com/images?q=tbn:ANd9GcRs4v6eLx7PpWoHwPEmAvTGMTqWQeBFk9JfwDHpH9icNQXRy_tWImFLOA"/>
          <p:cNvPicPr>
            <a:picLocks noChangeAspect="1" noChangeArrowheads="1"/>
          </p:cNvPicPr>
          <p:nvPr/>
        </p:nvPicPr>
        <p:blipFill>
          <a:blip r:embed="rId2" cstate="print"/>
          <a:srcRect/>
          <a:stretch>
            <a:fillRect/>
          </a:stretch>
        </p:blipFill>
        <p:spPr bwMode="auto">
          <a:xfrm>
            <a:off x="2540167" y="2360850"/>
            <a:ext cx="4351697" cy="1356182"/>
          </a:xfrm>
          <a:prstGeom prst="rect">
            <a:avLst/>
          </a:prstGeom>
          <a:noFill/>
        </p:spPr>
      </p:pic>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115616" y="2348880"/>
            <a:ext cx="3744416" cy="2308324"/>
          </a:xfrm>
          <a:prstGeom prst="rect">
            <a:avLst/>
          </a:prstGeom>
          <a:noFill/>
        </p:spPr>
        <p:txBody>
          <a:bodyPr wrap="square" rtlCol="0">
            <a:spAutoFit/>
          </a:bodyPr>
          <a:lstStyle/>
          <a:p>
            <a:pPr algn="just"/>
            <a:r>
              <a:rPr lang="es-MX" sz="1600" dirty="0"/>
              <a:t>Esta problemática dio paso a mejoras administrativas dentro de la organización, las cuales se vieron reflejadas con el desarrollo de estructuras organizacionales más complejas como la creación de departamentos y diagramas jerárquicos estructurales, los cuales permitían un desempeño mas ordenado y una administración eficiente.</a:t>
            </a:r>
            <a:endParaRPr lang="es-ES" sz="1600" dirty="0"/>
          </a:p>
        </p:txBody>
      </p:sp>
      <p:pic>
        <p:nvPicPr>
          <p:cNvPr id="57346" name="Picture 2" descr="http://t1.gstatic.com/images?q=tbn:ANd9GcTqdncBxAzfsNr-LMp60a28Azl1lnW2TIVc3Lp8G_Qh50XfUGQMwA"/>
          <p:cNvPicPr>
            <a:picLocks noChangeAspect="1" noChangeArrowheads="1"/>
          </p:cNvPicPr>
          <p:nvPr/>
        </p:nvPicPr>
        <p:blipFill>
          <a:blip r:embed="rId2" cstate="print"/>
          <a:srcRect/>
          <a:stretch>
            <a:fillRect/>
          </a:stretch>
        </p:blipFill>
        <p:spPr bwMode="auto">
          <a:xfrm>
            <a:off x="5220072" y="1556792"/>
            <a:ext cx="3312635" cy="3367846"/>
          </a:xfrm>
          <a:prstGeom prst="rect">
            <a:avLst/>
          </a:prstGeom>
          <a:noFill/>
        </p:spPr>
      </p:pic>
    </p:spTree>
  </p:cSld>
  <p:clrMapOvr>
    <a:masterClrMapping/>
  </p:clrMapOvr>
  <p:transition>
    <p:wheel spokes="8"/>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1979712" y="1418025"/>
            <a:ext cx="5184561" cy="46166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logística en la década de los 50</a:t>
            </a:r>
          </a:p>
        </p:txBody>
      </p:sp>
      <p:sp>
        <p:nvSpPr>
          <p:cNvPr id="3" name="2 CuadroTexto"/>
          <p:cNvSpPr txBox="1"/>
          <p:nvPr/>
        </p:nvSpPr>
        <p:spPr>
          <a:xfrm>
            <a:off x="818601" y="2158691"/>
            <a:ext cx="7632848" cy="830997"/>
          </a:xfrm>
          <a:prstGeom prst="rect">
            <a:avLst/>
          </a:prstGeom>
          <a:noFill/>
        </p:spPr>
        <p:txBody>
          <a:bodyPr wrap="square" rtlCol="0">
            <a:spAutoFit/>
          </a:bodyPr>
          <a:lstStyle/>
          <a:p>
            <a:pPr algn="just"/>
            <a:r>
              <a:rPr lang="es-MX" sz="1600" dirty="0"/>
              <a:t>La década de los 50 es la etapa en la cual toma mayor importancia la logística debido a la transición por la que atravesaron los países más desarrollados con una economía caracterizada por el exceso de demanda a una economía con exceso de oferta.</a:t>
            </a:r>
            <a:endParaRPr lang="es-ES" sz="1600" dirty="0"/>
          </a:p>
        </p:txBody>
      </p:sp>
      <p:sp>
        <p:nvSpPr>
          <p:cNvPr id="4" name="3 CuadroTexto"/>
          <p:cNvSpPr txBox="1"/>
          <p:nvPr/>
        </p:nvSpPr>
        <p:spPr>
          <a:xfrm>
            <a:off x="467544" y="2780928"/>
            <a:ext cx="7704856" cy="369332"/>
          </a:xfrm>
          <a:prstGeom prst="rect">
            <a:avLst/>
          </a:prstGeom>
          <a:noFill/>
        </p:spPr>
        <p:txBody>
          <a:bodyPr wrap="square" rtlCol="0">
            <a:spAutoFit/>
          </a:bodyPr>
          <a:lstStyle/>
          <a:p>
            <a:endParaRPr lang="es-ES" dirty="0"/>
          </a:p>
        </p:txBody>
      </p:sp>
      <p:sp>
        <p:nvSpPr>
          <p:cNvPr id="5" name="4 CuadroTexto"/>
          <p:cNvSpPr txBox="1"/>
          <p:nvPr/>
        </p:nvSpPr>
        <p:spPr>
          <a:xfrm>
            <a:off x="818601" y="3103800"/>
            <a:ext cx="7651931" cy="1363216"/>
          </a:xfrm>
          <a:prstGeom prst="rect">
            <a:avLst/>
          </a:prstGeom>
          <a:noFill/>
        </p:spPr>
        <p:txBody>
          <a:bodyPr wrap="square" rtlCol="0">
            <a:spAutoFit/>
          </a:bodyPr>
          <a:lstStyle/>
          <a:p>
            <a:pPr algn="just"/>
            <a:r>
              <a:rPr lang="es-MX" sz="1600" dirty="0"/>
              <a:t>Durante los años 50 la evolución de la logística cobró mayor importancia en la prevención de servicios de venta y la planificación de producción; sin descartar la atención prestada a los problemas minoritarios como el almacenamiento de materiales  y resguardo de reservas o inventarios de seguridad en los almacenes, así como también el asunto de la distribución.</a:t>
            </a:r>
            <a:endParaRPr lang="es-ES" sz="1600" dirty="0"/>
          </a:p>
        </p:txBody>
      </p:sp>
      <p:sp>
        <p:nvSpPr>
          <p:cNvPr id="6" name="5 CuadroTexto"/>
          <p:cNvSpPr txBox="1"/>
          <p:nvPr/>
        </p:nvSpPr>
        <p:spPr>
          <a:xfrm>
            <a:off x="827584" y="4581128"/>
            <a:ext cx="7200800" cy="584775"/>
          </a:xfrm>
          <a:prstGeom prst="rect">
            <a:avLst/>
          </a:prstGeom>
          <a:noFill/>
        </p:spPr>
        <p:txBody>
          <a:bodyPr wrap="square" rtlCol="0">
            <a:spAutoFit/>
          </a:bodyPr>
          <a:lstStyle/>
          <a:p>
            <a:pPr algn="just"/>
            <a:r>
              <a:rPr lang="es-MX" sz="1600" dirty="0"/>
              <a:t>A continuación se enumeran algunos factores generales  involucrados en la evolución de la logística en esta etapa.</a:t>
            </a:r>
            <a:endParaRPr lang="es-ES" sz="1600" dirty="0"/>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Rectángulo"/>
          <p:cNvSpPr/>
          <p:nvPr/>
        </p:nvSpPr>
        <p:spPr>
          <a:xfrm>
            <a:off x="1638276" y="714762"/>
            <a:ext cx="5435399"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1.1 ANTECEDENTES HISTÓRICOS</a:t>
            </a:r>
          </a:p>
        </p:txBody>
      </p:sp>
      <p:sp>
        <p:nvSpPr>
          <p:cNvPr id="5" name="4 CuadroTexto"/>
          <p:cNvSpPr txBox="1"/>
          <p:nvPr/>
        </p:nvSpPr>
        <p:spPr>
          <a:xfrm>
            <a:off x="713431" y="1597009"/>
            <a:ext cx="2990706" cy="1384995"/>
          </a:xfrm>
          <a:prstGeom prst="rect">
            <a:avLst/>
          </a:prstGeom>
          <a:noFill/>
        </p:spPr>
        <p:txBody>
          <a:bodyPr wrap="square" rtlCol="0">
            <a:spAutoFit/>
          </a:bodyPr>
          <a:lstStyle/>
          <a:p>
            <a:pPr algn="just"/>
            <a:r>
              <a:rPr lang="es-MX" sz="1400" dirty="0"/>
              <a:t>La logística ha formado parte integral de la historia de la humanidad, es difícil pensar cómo el hombre cruzó el estrecho de Bering sin haber tenido una logística rudimentaria pero sí necesaria para poblar América.</a:t>
            </a:r>
            <a:endParaRPr lang="es-ES" sz="1400" dirty="0"/>
          </a:p>
        </p:txBody>
      </p:sp>
      <p:sp>
        <p:nvSpPr>
          <p:cNvPr id="6" name="5 CuadroTexto"/>
          <p:cNvSpPr txBox="1"/>
          <p:nvPr/>
        </p:nvSpPr>
        <p:spPr>
          <a:xfrm>
            <a:off x="3923928" y="3769748"/>
            <a:ext cx="3744416" cy="2014678"/>
          </a:xfrm>
          <a:prstGeom prst="rect">
            <a:avLst/>
          </a:prstGeom>
          <a:noFill/>
        </p:spPr>
        <p:txBody>
          <a:bodyPr wrap="square" rtlCol="0">
            <a:spAutoFit/>
          </a:bodyPr>
          <a:lstStyle/>
          <a:p>
            <a:pPr algn="just"/>
            <a:r>
              <a:rPr lang="es-MX" sz="1400" dirty="0"/>
              <a:t>La logística está ligada a las guerras de todos los tiempos y lugares, la logística forma parte de la historia, es historia por sí misma. La habilidad para desplazar personas, armas y provisiones de un lugar a otro y pelear, volverse a agrupar y recuperarse de las heridas, rearmarse, reunir alimentos de nueva cuenta, han sido elementos altamente importantes para ganar o perder batallas y aun la guerra misma.</a:t>
            </a:r>
            <a:endParaRPr lang="es-ES" sz="1400" dirty="0"/>
          </a:p>
        </p:txBody>
      </p:sp>
      <p:pic>
        <p:nvPicPr>
          <p:cNvPr id="62466" name="Picture 2" descr="http://t3.gstatic.com/images?q=tbn:ANd9GcTC2HrZsvOuykMso4KnV5VuNrU_xUJZCmu0kshylipSleLzk-zwtQ"/>
          <p:cNvPicPr>
            <a:picLocks noChangeAspect="1" noChangeArrowheads="1"/>
          </p:cNvPicPr>
          <p:nvPr/>
        </p:nvPicPr>
        <p:blipFill>
          <a:blip r:embed="rId2" cstate="print"/>
          <a:srcRect/>
          <a:stretch>
            <a:fillRect/>
          </a:stretch>
        </p:blipFill>
        <p:spPr bwMode="auto">
          <a:xfrm>
            <a:off x="4244370" y="1495817"/>
            <a:ext cx="3241278" cy="2067712"/>
          </a:xfrm>
          <a:prstGeom prst="rect">
            <a:avLst/>
          </a:prstGeom>
          <a:noFill/>
        </p:spPr>
      </p:pic>
      <p:pic>
        <p:nvPicPr>
          <p:cNvPr id="62468" name="Picture 4" descr="http://t3.gstatic.com/images?q=tbn:ANd9GcRmqyeNLOSyzejpjFMb9z9An7yGLoSEBJtO9ly0toiegLLz4eQG"/>
          <p:cNvPicPr>
            <a:picLocks noChangeAspect="1" noChangeArrowheads="1"/>
          </p:cNvPicPr>
          <p:nvPr/>
        </p:nvPicPr>
        <p:blipFill>
          <a:blip r:embed="rId3" cstate="print"/>
          <a:srcRect/>
          <a:stretch>
            <a:fillRect/>
          </a:stretch>
        </p:blipFill>
        <p:spPr bwMode="auto">
          <a:xfrm>
            <a:off x="971600" y="3356992"/>
            <a:ext cx="2562425" cy="2283900"/>
          </a:xfrm>
          <a:prstGeom prst="rect">
            <a:avLst/>
          </a:prstGeom>
          <a:noFill/>
        </p:spPr>
      </p:pic>
    </p:spTree>
  </p:cSld>
  <p:clrMapOvr>
    <a:masterClrMapping/>
  </p:clrMapOvr>
  <p:transition>
    <p:wheel spokes="8"/>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827584" y="1412776"/>
            <a:ext cx="7632848" cy="1138773"/>
          </a:xfrm>
          <a:prstGeom prst="rect">
            <a:avLst/>
          </a:prstGeom>
          <a:noFill/>
        </p:spPr>
        <p:txBody>
          <a:bodyPr wrap="square" rtlCol="0">
            <a:spAutoFit/>
          </a:bodyPr>
          <a:lstStyle/>
          <a:p>
            <a:pPr algn="just"/>
            <a:r>
              <a:rPr lang="es-MX" sz="2000" b="1" dirty="0"/>
              <a:t>Desplazamiento de la gente en algunas zonas urbanas cercanas</a:t>
            </a:r>
          </a:p>
          <a:p>
            <a:pPr algn="just"/>
            <a:r>
              <a:rPr lang="es-MX" sz="1600" dirty="0"/>
              <a:t>Este desplazamiento hacia las zonas urbanas provoca una mayor concentración en la población en las grandes ciudades, reduciendo los costos de distribución desde las plantas productivas e incrementando los volúmenes de venta dentro de la ciudad.</a:t>
            </a:r>
            <a:endParaRPr lang="es-ES" sz="1600" dirty="0"/>
          </a:p>
        </p:txBody>
      </p:sp>
      <p:sp>
        <p:nvSpPr>
          <p:cNvPr id="3" name="2 CuadroTexto"/>
          <p:cNvSpPr txBox="1"/>
          <p:nvPr/>
        </p:nvSpPr>
        <p:spPr>
          <a:xfrm>
            <a:off x="1187624" y="4581128"/>
            <a:ext cx="6840760" cy="1080120"/>
          </a:xfrm>
          <a:prstGeom prst="rect">
            <a:avLst/>
          </a:prstGeom>
          <a:noFill/>
        </p:spPr>
        <p:txBody>
          <a:bodyPr wrap="square" rtlCol="0">
            <a:spAutoFit/>
          </a:bodyPr>
          <a:lstStyle/>
          <a:p>
            <a:pPr algn="just"/>
            <a:r>
              <a:rPr lang="es-MX" sz="1600" b="1" dirty="0"/>
              <a:t>Aumenta la exigencia de una mayor variedad de productos en el mercado.</a:t>
            </a:r>
          </a:p>
          <a:p>
            <a:pPr algn="just"/>
            <a:r>
              <a:rPr lang="es-MX" sz="1600" dirty="0"/>
              <a:t>Debido al incremento de los altos volúmenes de venta se provoca una exigencia de aumentar la variedad de productos, lo que arroja un aumento muy significativo en los costos logísticos.</a:t>
            </a:r>
            <a:endParaRPr lang="es-ES" sz="1600" dirty="0"/>
          </a:p>
        </p:txBody>
      </p:sp>
      <p:pic>
        <p:nvPicPr>
          <p:cNvPr id="55298" name="Picture 2" descr="http://t2.gstatic.com/images?q=tbn:ANd9GcRGtbT4oq8HGPLxiY1LZmCvZxN3atYwtNnTPuvFAVCe0_COUb3yuw"/>
          <p:cNvPicPr>
            <a:picLocks noChangeAspect="1" noChangeArrowheads="1"/>
          </p:cNvPicPr>
          <p:nvPr/>
        </p:nvPicPr>
        <p:blipFill>
          <a:blip r:embed="rId2" cstate="print"/>
          <a:srcRect/>
          <a:stretch>
            <a:fillRect/>
          </a:stretch>
        </p:blipFill>
        <p:spPr bwMode="auto">
          <a:xfrm>
            <a:off x="2987824" y="2922826"/>
            <a:ext cx="3588439" cy="1071000"/>
          </a:xfrm>
          <a:prstGeom prst="rect">
            <a:avLst/>
          </a:prstGeom>
          <a:noFill/>
        </p:spPr>
      </p:pic>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971600" y="1556792"/>
            <a:ext cx="7391744" cy="1846659"/>
          </a:xfrm>
          <a:prstGeom prst="rect">
            <a:avLst/>
          </a:prstGeom>
          <a:noFill/>
        </p:spPr>
        <p:txBody>
          <a:bodyPr wrap="square" rtlCol="0">
            <a:spAutoFit/>
          </a:bodyPr>
          <a:lstStyle/>
          <a:p>
            <a:pPr algn="just"/>
            <a:r>
              <a:rPr lang="es-MX" sz="1600" b="1" dirty="0"/>
              <a:t>Aumento de la competencia</a:t>
            </a:r>
          </a:p>
          <a:p>
            <a:pPr algn="just"/>
            <a:r>
              <a:rPr lang="es-MX" sz="1600" dirty="0"/>
              <a:t>La década de los 50 se caracterizó por pasar de un exceso de demanda a uno de oferta. De manera que, cuando la competencia aumenta la obligación de la reducción de costos a todos los niveles también aumenta, de estos costos los que representan un porcentaje más elevado en el costo del producto son los costos logísticos, debido a esto, la reducción de los costos logísticos representa también la reducción de los costos totales</a:t>
            </a:r>
            <a:r>
              <a:rPr lang="es-MX" dirty="0"/>
              <a:t>.</a:t>
            </a:r>
            <a:endParaRPr lang="es-ES" dirty="0"/>
          </a:p>
        </p:txBody>
      </p:sp>
      <p:pic>
        <p:nvPicPr>
          <p:cNvPr id="54274" name="Picture 2" descr="http://t2.gstatic.com/images?q=tbn:ANd9GcR10-3OvTb_O3osFdSyKhj7VjcAb_38o91j4Ypim5fvow2nexz4kA"/>
          <p:cNvPicPr>
            <a:picLocks noChangeAspect="1" noChangeArrowheads="1"/>
          </p:cNvPicPr>
          <p:nvPr/>
        </p:nvPicPr>
        <p:blipFill>
          <a:blip r:embed="rId2" cstate="print"/>
          <a:srcRect/>
          <a:stretch>
            <a:fillRect/>
          </a:stretch>
        </p:blipFill>
        <p:spPr bwMode="auto">
          <a:xfrm>
            <a:off x="2051720" y="3140968"/>
            <a:ext cx="5444108" cy="2366825"/>
          </a:xfrm>
          <a:prstGeom prst="rect">
            <a:avLst/>
          </a:prstGeom>
          <a:noFill/>
        </p:spPr>
      </p:pic>
    </p:spTree>
  </p:cSld>
  <p:clrMapOvr>
    <a:masterClrMapping/>
  </p:clrMapOvr>
  <p:transition>
    <p:wheel spokes="8"/>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643544" y="1456908"/>
            <a:ext cx="7632848" cy="1107996"/>
          </a:xfrm>
          <a:prstGeom prst="rect">
            <a:avLst/>
          </a:prstGeom>
          <a:noFill/>
        </p:spPr>
        <p:txBody>
          <a:bodyPr wrap="square" rtlCol="0">
            <a:spAutoFit/>
          </a:bodyPr>
          <a:lstStyle/>
          <a:p>
            <a:pPr algn="just"/>
            <a:r>
              <a:rPr lang="es-MX" sz="1600" b="1" dirty="0"/>
              <a:t>Se dan a conocer nuevos acuerdos internacionales</a:t>
            </a:r>
          </a:p>
          <a:p>
            <a:pPr algn="just"/>
            <a:r>
              <a:rPr lang="es-MX" sz="1600" dirty="0"/>
              <a:t>Aunado al aumento de la competencia en los mercados y a medida en que se reducen las barreras arancelarias y no arancelarias entre los países, se van mejorando las infraestructuras de comunicaciones</a:t>
            </a:r>
            <a:r>
              <a:rPr lang="es-MX" dirty="0"/>
              <a:t>.</a:t>
            </a:r>
            <a:endParaRPr lang="es-ES" dirty="0"/>
          </a:p>
        </p:txBody>
      </p:sp>
      <p:sp>
        <p:nvSpPr>
          <p:cNvPr id="3" name="2 CuadroTexto"/>
          <p:cNvSpPr txBox="1"/>
          <p:nvPr/>
        </p:nvSpPr>
        <p:spPr>
          <a:xfrm>
            <a:off x="643544" y="2564904"/>
            <a:ext cx="7784459" cy="2339102"/>
          </a:xfrm>
          <a:prstGeom prst="rect">
            <a:avLst/>
          </a:prstGeom>
          <a:noFill/>
        </p:spPr>
        <p:txBody>
          <a:bodyPr wrap="square" rtlCol="0">
            <a:spAutoFit/>
          </a:bodyPr>
          <a:lstStyle/>
          <a:p>
            <a:pPr algn="just"/>
            <a:r>
              <a:rPr lang="es-MX" sz="1600" dirty="0"/>
              <a:t>Las relaciones comerciales, dan lugar a acuerdos comerciales, las relaciones financieras dan lugar a acuerdos financieros, de estos acuerdos podemos destacar los siguientes.</a:t>
            </a:r>
          </a:p>
          <a:p>
            <a:endParaRPr lang="es-MX" dirty="0"/>
          </a:p>
          <a:p>
            <a:pPr>
              <a:buFont typeface="Wingdings" pitchFamily="2" charset="2"/>
              <a:buChar char="Ø"/>
            </a:pPr>
            <a:r>
              <a:rPr lang="es-MX" sz="1600" dirty="0"/>
              <a:t>ONU (1945)</a:t>
            </a:r>
          </a:p>
          <a:p>
            <a:pPr>
              <a:buFont typeface="Wingdings" pitchFamily="2" charset="2"/>
              <a:buChar char="Ø"/>
            </a:pPr>
            <a:r>
              <a:rPr lang="es-MX" sz="1600" dirty="0"/>
              <a:t>GATT (1947)</a:t>
            </a:r>
          </a:p>
          <a:p>
            <a:pPr>
              <a:buFont typeface="Wingdings" pitchFamily="2" charset="2"/>
              <a:buChar char="Ø"/>
            </a:pPr>
            <a:r>
              <a:rPr lang="es-MX" sz="1600" dirty="0"/>
              <a:t>OECE (1948)</a:t>
            </a:r>
          </a:p>
          <a:p>
            <a:pPr>
              <a:buFont typeface="Wingdings" pitchFamily="2" charset="2"/>
              <a:buChar char="Ø"/>
            </a:pPr>
            <a:r>
              <a:rPr lang="es-MX" sz="1600" dirty="0"/>
              <a:t>ALALC (1960)</a:t>
            </a:r>
          </a:p>
          <a:p>
            <a:pPr>
              <a:buFont typeface="Wingdings" pitchFamily="2" charset="2"/>
              <a:buChar char="Ø"/>
            </a:pPr>
            <a:r>
              <a:rPr lang="es-MX" sz="1600" dirty="0"/>
              <a:t>ALADI (1980)</a:t>
            </a:r>
          </a:p>
          <a:p>
            <a:pPr>
              <a:buFont typeface="Wingdings" pitchFamily="2" charset="2"/>
              <a:buChar char="Ø"/>
            </a:pPr>
            <a:r>
              <a:rPr lang="es-MX" sz="1600" dirty="0"/>
              <a:t>MERCOSUR (1991)</a:t>
            </a:r>
            <a:endParaRPr lang="es-ES" sz="1600" dirty="0"/>
          </a:p>
        </p:txBody>
      </p:sp>
      <p:pic>
        <p:nvPicPr>
          <p:cNvPr id="53250" name="Picture 2" descr="http://t3.gstatic.com/images?q=tbn:ANd9GcRanatJG0KLx8_Gg3YB5h0EZeF49IpyzcUgCuPY2zxj3rFR4Zh8"/>
          <p:cNvPicPr>
            <a:picLocks noChangeAspect="1" noChangeArrowheads="1"/>
          </p:cNvPicPr>
          <p:nvPr/>
        </p:nvPicPr>
        <p:blipFill>
          <a:blip r:embed="rId2" cstate="print"/>
          <a:srcRect/>
          <a:stretch>
            <a:fillRect/>
          </a:stretch>
        </p:blipFill>
        <p:spPr bwMode="auto">
          <a:xfrm>
            <a:off x="4380898" y="3212976"/>
            <a:ext cx="3896027" cy="2516860"/>
          </a:xfrm>
          <a:prstGeom prst="rect">
            <a:avLst/>
          </a:prstGeom>
          <a:noFill/>
        </p:spPr>
      </p:pic>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3414690" y="1321023"/>
            <a:ext cx="2141034" cy="40011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MX"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CRISIS PETROLERA</a:t>
            </a:r>
            <a:endParaRPr lang="es-E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CuadroTexto"/>
          <p:cNvSpPr txBox="1"/>
          <p:nvPr/>
        </p:nvSpPr>
        <p:spPr>
          <a:xfrm>
            <a:off x="467544" y="1844824"/>
            <a:ext cx="184731" cy="369332"/>
          </a:xfrm>
          <a:prstGeom prst="rect">
            <a:avLst/>
          </a:prstGeom>
          <a:noFill/>
        </p:spPr>
        <p:txBody>
          <a:bodyPr wrap="none" rtlCol="0">
            <a:spAutoFit/>
          </a:bodyPr>
          <a:lstStyle/>
          <a:p>
            <a:endParaRPr lang="es-ES" dirty="0"/>
          </a:p>
        </p:txBody>
      </p:sp>
      <p:sp>
        <p:nvSpPr>
          <p:cNvPr id="4" name="3 CuadroTexto"/>
          <p:cNvSpPr txBox="1"/>
          <p:nvPr/>
        </p:nvSpPr>
        <p:spPr>
          <a:xfrm>
            <a:off x="668783" y="1917993"/>
            <a:ext cx="7632848" cy="954107"/>
          </a:xfrm>
          <a:prstGeom prst="rect">
            <a:avLst/>
          </a:prstGeom>
          <a:noFill/>
        </p:spPr>
        <p:txBody>
          <a:bodyPr wrap="square" rtlCol="0">
            <a:spAutoFit/>
          </a:bodyPr>
          <a:lstStyle/>
          <a:p>
            <a:pPr algn="just"/>
            <a:r>
              <a:rPr lang="es-MX" sz="1400" dirty="0"/>
              <a:t>Durante el año de 1973 se atravesó por una gran crisis de petróleo, y debido a los problemas que se tenían que enfrentar, nuevamente surgió la importancia de la logística, esto como una respuesta para poder llevar un control que se requería sobre los costos logísticos, dando paso al desarrollo de la logística integral.</a:t>
            </a:r>
            <a:endParaRPr lang="es-ES" sz="1400" dirty="0"/>
          </a:p>
        </p:txBody>
      </p:sp>
      <p:sp>
        <p:nvSpPr>
          <p:cNvPr id="5" name="4 CuadroTexto"/>
          <p:cNvSpPr txBox="1"/>
          <p:nvPr/>
        </p:nvSpPr>
        <p:spPr>
          <a:xfrm>
            <a:off x="776795" y="3068960"/>
            <a:ext cx="7632848" cy="523220"/>
          </a:xfrm>
          <a:prstGeom prst="rect">
            <a:avLst/>
          </a:prstGeom>
          <a:noFill/>
        </p:spPr>
        <p:txBody>
          <a:bodyPr wrap="square" rtlCol="0">
            <a:spAutoFit/>
          </a:bodyPr>
          <a:lstStyle/>
          <a:p>
            <a:pPr algn="just"/>
            <a:r>
              <a:rPr lang="es-MX" sz="1400" dirty="0"/>
              <a:t>Fue durante el siglo XX, después de la Segunda Guerra Mundial, cuando se entendió y se reconoció el impacto que tiene la logística en los costos, el desempeño y la competitividad de cualquier  empresa. </a:t>
            </a:r>
            <a:endParaRPr lang="es-ES" sz="1400" dirty="0"/>
          </a:p>
        </p:txBody>
      </p:sp>
      <p:sp>
        <p:nvSpPr>
          <p:cNvPr id="6" name="5 CuadroTexto"/>
          <p:cNvSpPr txBox="1"/>
          <p:nvPr/>
        </p:nvSpPr>
        <p:spPr>
          <a:xfrm>
            <a:off x="884807" y="3789040"/>
            <a:ext cx="7416824" cy="1446550"/>
          </a:xfrm>
          <a:prstGeom prst="rect">
            <a:avLst/>
          </a:prstGeom>
          <a:noFill/>
        </p:spPr>
        <p:txBody>
          <a:bodyPr wrap="square" rtlCol="0">
            <a:spAutoFit/>
          </a:bodyPr>
          <a:lstStyle/>
          <a:p>
            <a:pPr algn="just"/>
            <a:r>
              <a:rPr lang="es-MX" sz="1400" dirty="0"/>
              <a:t>Según Ronald H. </a:t>
            </a:r>
            <a:r>
              <a:rPr lang="es-MX" sz="1400" dirty="0" err="1"/>
              <a:t>Ballou</a:t>
            </a:r>
            <a:r>
              <a:rPr lang="es-MX" sz="1400" dirty="0"/>
              <a:t>, el desarrollo de la logística empresarial lo podemos identificar en tres periodos de tiempo:</a:t>
            </a:r>
          </a:p>
          <a:p>
            <a:endParaRPr lang="es-MX" dirty="0"/>
          </a:p>
          <a:p>
            <a:pPr>
              <a:buFont typeface="Wingdings" pitchFamily="2" charset="2"/>
              <a:buChar char="Ø"/>
            </a:pPr>
            <a:r>
              <a:rPr lang="es-MX" sz="1400" dirty="0"/>
              <a:t>Administración funcional (60-70)</a:t>
            </a:r>
          </a:p>
          <a:p>
            <a:pPr>
              <a:buFont typeface="Wingdings" pitchFamily="2" charset="2"/>
              <a:buChar char="Ø"/>
            </a:pPr>
            <a:r>
              <a:rPr lang="es-MX" sz="1400" dirty="0"/>
              <a:t>Integración interna (80)</a:t>
            </a:r>
          </a:p>
          <a:p>
            <a:pPr>
              <a:buFont typeface="Wingdings" pitchFamily="2" charset="2"/>
              <a:buChar char="Ø"/>
            </a:pPr>
            <a:r>
              <a:rPr lang="es-MX" sz="1400" dirty="0"/>
              <a:t>Integración externa (90)</a:t>
            </a:r>
            <a:endParaRPr lang="es-ES" sz="1400" dirty="0"/>
          </a:p>
        </p:txBody>
      </p:sp>
    </p:spTree>
  </p:cSld>
  <p:clrMapOvr>
    <a:masterClrMapping/>
  </p:clrMapOvr>
  <p:transition>
    <p:wheel spokes="8"/>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538677" y="1613031"/>
            <a:ext cx="8064896" cy="1169551"/>
          </a:xfrm>
          <a:prstGeom prst="rect">
            <a:avLst/>
          </a:prstGeom>
          <a:noFill/>
        </p:spPr>
        <p:txBody>
          <a:bodyPr wrap="square" rtlCol="0">
            <a:spAutoFit/>
          </a:bodyPr>
          <a:lstStyle/>
          <a:p>
            <a:pPr algn="just"/>
            <a:r>
              <a:rPr lang="es-MX" sz="1400" dirty="0"/>
              <a:t>En 1960 surge la Asociación Nacional de Logística y Distribución Física Estadounidense, la cual definió a la logística como el proceso de planear, implantar y controlar de manera eficiente y económica el flujo y almacenamiento de materias primas, inventarios en proceso, productos terminados e información vinculada, desde el punto de origen al punto de destino o consumo, con el propósito de adecuarse a los requerimientos del cliente.</a:t>
            </a:r>
            <a:endParaRPr lang="es-ES" sz="1400" dirty="0"/>
          </a:p>
        </p:txBody>
      </p:sp>
      <p:sp>
        <p:nvSpPr>
          <p:cNvPr id="3" name="2 CuadroTexto"/>
          <p:cNvSpPr txBox="1"/>
          <p:nvPr/>
        </p:nvSpPr>
        <p:spPr>
          <a:xfrm>
            <a:off x="610685" y="2924944"/>
            <a:ext cx="7920880" cy="738664"/>
          </a:xfrm>
          <a:prstGeom prst="rect">
            <a:avLst/>
          </a:prstGeom>
          <a:noFill/>
        </p:spPr>
        <p:txBody>
          <a:bodyPr wrap="square" rtlCol="0">
            <a:spAutoFit/>
          </a:bodyPr>
          <a:lstStyle/>
          <a:p>
            <a:pPr algn="just"/>
            <a:r>
              <a:rPr lang="es-MX" sz="1400" dirty="0"/>
              <a:t>Durante esta época, la mayoría de las firmas tuvieron una transición gradual pasando de procesos individuales tales como trafico, compras y almacenamiento aun proceso integrado que incluía a la gerencia de materiales y a la distribución física.</a:t>
            </a:r>
            <a:endParaRPr lang="es-ES" sz="1400" dirty="0"/>
          </a:p>
        </p:txBody>
      </p:sp>
      <p:sp>
        <p:nvSpPr>
          <p:cNvPr id="6" name="5 Rectángulo"/>
          <p:cNvSpPr/>
          <p:nvPr/>
        </p:nvSpPr>
        <p:spPr>
          <a:xfrm>
            <a:off x="2267744" y="1133655"/>
            <a:ext cx="4864665" cy="40011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logística en las décadas 60 y 70</a:t>
            </a:r>
            <a:endPar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1202" name="Picture 2" descr="http://t2.gstatic.com/images?q=tbn:ANd9GcS1ADcYpyciAbYTfl_RChEWB994Da-gEP90edZGYYpmvDZ9-w6QFQ"/>
          <p:cNvPicPr>
            <a:picLocks noChangeAspect="1" noChangeArrowheads="1"/>
          </p:cNvPicPr>
          <p:nvPr/>
        </p:nvPicPr>
        <p:blipFill>
          <a:blip r:embed="rId2" cstate="print"/>
          <a:srcRect/>
          <a:stretch>
            <a:fillRect/>
          </a:stretch>
        </p:blipFill>
        <p:spPr bwMode="auto">
          <a:xfrm>
            <a:off x="2122323" y="3815098"/>
            <a:ext cx="5155506" cy="1786561"/>
          </a:xfrm>
          <a:prstGeom prst="rect">
            <a:avLst/>
          </a:prstGeom>
          <a:noFill/>
        </p:spPr>
      </p:pic>
    </p:spTree>
  </p:cSld>
  <p:clrMapOvr>
    <a:masterClrMapping/>
  </p:clrMapOvr>
  <p:transition>
    <p:wheel spokes="8"/>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885509" y="1484784"/>
            <a:ext cx="7416824" cy="523220"/>
          </a:xfrm>
          <a:prstGeom prst="rect">
            <a:avLst/>
          </a:prstGeom>
          <a:noFill/>
        </p:spPr>
        <p:txBody>
          <a:bodyPr wrap="square" rtlCol="0">
            <a:spAutoFit/>
          </a:bodyPr>
          <a:lstStyle/>
          <a:p>
            <a:pPr algn="just"/>
            <a:r>
              <a:rPr lang="es-MX" sz="1400" dirty="0"/>
              <a:t>Fue esta época cuando las computadoras permitieron manipular grandes bases de datos y realizar cálculos complicados en cortos periodos de tiempo.</a:t>
            </a:r>
            <a:endParaRPr lang="es-ES" sz="1400" dirty="0"/>
          </a:p>
        </p:txBody>
      </p:sp>
      <p:sp>
        <p:nvSpPr>
          <p:cNvPr id="3" name="2 CuadroTexto"/>
          <p:cNvSpPr txBox="1"/>
          <p:nvPr/>
        </p:nvSpPr>
        <p:spPr>
          <a:xfrm>
            <a:off x="971600" y="2564904"/>
            <a:ext cx="7488832" cy="738664"/>
          </a:xfrm>
          <a:prstGeom prst="rect">
            <a:avLst/>
          </a:prstGeom>
          <a:noFill/>
        </p:spPr>
        <p:txBody>
          <a:bodyPr wrap="square" rtlCol="0">
            <a:spAutoFit/>
          </a:bodyPr>
          <a:lstStyle/>
          <a:p>
            <a:pPr algn="just"/>
            <a:r>
              <a:rPr lang="es-MX" sz="1400" dirty="0"/>
              <a:t>Las empresas comenzaron a utilizar computadoras para resolver sus problemas y mas de un 90% de las compañías utilizaron estos equipos para el manejo y control de los inventarios, para el procesamiento de ordenes y la planeación así como realizar pronósticos de la producción.</a:t>
            </a:r>
            <a:endParaRPr lang="es-ES" sz="1400" dirty="0"/>
          </a:p>
        </p:txBody>
      </p:sp>
      <p:pic>
        <p:nvPicPr>
          <p:cNvPr id="50178" name="Picture 2" descr="http://t2.gstatic.com/images?q=tbn:ANd9GcSrdseG8250r3dFjqMF38NqksabkoaKdiGe-qyWc8urr2j9ieYzMg"/>
          <p:cNvPicPr>
            <a:picLocks noChangeAspect="1" noChangeArrowheads="1"/>
          </p:cNvPicPr>
          <p:nvPr/>
        </p:nvPicPr>
        <p:blipFill>
          <a:blip r:embed="rId2" cstate="print"/>
          <a:srcRect/>
          <a:stretch>
            <a:fillRect/>
          </a:stretch>
        </p:blipFill>
        <p:spPr bwMode="auto">
          <a:xfrm>
            <a:off x="2339752" y="3356992"/>
            <a:ext cx="4508338" cy="2229398"/>
          </a:xfrm>
          <a:prstGeom prst="rect">
            <a:avLst/>
          </a:prstGeom>
          <a:noFill/>
        </p:spPr>
      </p:pic>
    </p:spTree>
  </p:cSld>
  <p:clrMapOvr>
    <a:masterClrMapping/>
  </p:clrMapOvr>
  <p:transition>
    <p:wheel spokes="8"/>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689561" y="987604"/>
            <a:ext cx="3993529" cy="369332"/>
          </a:xfrm>
          <a:prstGeom prst="rect">
            <a:avLst/>
          </a:prstGeom>
        </p:spPr>
        <p:txBody>
          <a:bodyPr wrap="none">
            <a:spAutoFit/>
          </a:bodyPr>
          <a:lstStyle/>
          <a:p>
            <a:pPr algn="ctr"/>
            <a:r>
              <a:rPr lang="es-E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logística en la década de los 80 </a:t>
            </a:r>
            <a:endParaRPr lang="es-E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CuadroTexto"/>
          <p:cNvSpPr txBox="1"/>
          <p:nvPr/>
        </p:nvSpPr>
        <p:spPr>
          <a:xfrm>
            <a:off x="683568" y="1587768"/>
            <a:ext cx="8064897" cy="830997"/>
          </a:xfrm>
          <a:prstGeom prst="rect">
            <a:avLst/>
          </a:prstGeom>
          <a:noFill/>
        </p:spPr>
        <p:txBody>
          <a:bodyPr wrap="square" rtlCol="0">
            <a:spAutoFit/>
          </a:bodyPr>
          <a:lstStyle/>
          <a:p>
            <a:r>
              <a:rPr lang="es-MX" sz="1600" dirty="0"/>
              <a:t>El concepto de la logística en México se aplica hasta los años 80, cuando se vio reflejado el alto impacto de las comparaciones costo/ beneficio después de incluir dicho concepto de logístico en las empresas. </a:t>
            </a:r>
            <a:endParaRPr lang="es-ES" sz="1600" dirty="0"/>
          </a:p>
        </p:txBody>
      </p:sp>
      <p:sp>
        <p:nvSpPr>
          <p:cNvPr id="4" name="3 CuadroTexto"/>
          <p:cNvSpPr txBox="1"/>
          <p:nvPr/>
        </p:nvSpPr>
        <p:spPr>
          <a:xfrm>
            <a:off x="827584" y="2422934"/>
            <a:ext cx="8064896" cy="830997"/>
          </a:xfrm>
          <a:prstGeom prst="rect">
            <a:avLst/>
          </a:prstGeom>
          <a:noFill/>
        </p:spPr>
        <p:txBody>
          <a:bodyPr wrap="square" rtlCol="0">
            <a:spAutoFit/>
          </a:bodyPr>
          <a:lstStyle/>
          <a:p>
            <a:r>
              <a:rPr lang="es-MX" sz="1600" dirty="0"/>
              <a:t>En este periodo de los 80 el primer cambio que se logra apreciar en los directivos con las empresas es que la logística servía para poder apalancarse financieramente, teniendo ciertas mejoras.</a:t>
            </a:r>
            <a:endParaRPr lang="es-ES" sz="1600" dirty="0"/>
          </a:p>
        </p:txBody>
      </p:sp>
      <p:sp>
        <p:nvSpPr>
          <p:cNvPr id="49154" name="AutoShape 2" descr="data:image/jpeg;base64,/9j/4AAQSkZJRgABAQAAAQABAAD/2wBDAAkGBwgHBgkIBwgKCgkLDRYPDQwMDRsUFRAWIB0iIiAdHx8kKDQsJCYxJx8fLT0tMTU3Ojo6Iys/RD84QzQ5Ojf/2wBDAQoKCg0MDRoPDxo3JR8lNzc3Nzc3Nzc3Nzc3Nzc3Nzc3Nzc3Nzc3Nzc3Nzc3Nzc3Nzc3Nzc3Nzc3Nzc3Nzc3Nzf/wAARCACcAKYDASIAAhEBAxEB/8QAHAAAAgIDAQEAAAAAAAAAAAAAAAUEBgEDBwII/8QAQBAAAgEDAgQEAggEBAQHAAAAAQIDAAQRBRIGITFBE1FhcSKBFDJCUpGhscEVI9HhByQzYhZDY3KCkpSistLx/8QAGQEAAwEBAQAAAAAAAAAAAAAAAAIDBAEF/8QAIhEAAwEAAgIDAQADAAAAAAAAAAECEQMhEjEEE0EiFDJR/9oADAMBAAIRAxEAPwDuNFFFABRRRQAVis1g0AFeXYKCWIAHUmtU86wrnPM9BSi6nkmPxE7c/V7Vm5fkTHSK8fE7JF5rdrbhur45AjoTS5uJJNyk26qhyCN2SPLlUO7kCNsw7M3RV8v2rVDbTXt5HbwusIILM78/kB51mXPyXWF3xRK1kmPiW6fc5WKOFWwXeM4BPQ5z7/hXs8VmMgvBHMCP+WxBHyIrTe8MzxtBJFchysoZyYhkAcwefrS3UdOhslildxclny3w4jbvyNattLsh/LLPZcT6bdEI8jQP92Tlj507VlYAqQQRkEd6ow0LTdY06K90nFuxBJQE4J/HlSPStW1LS5SYbjfGDzjk5g/0pnbj/Y4oVejq4OazSXQtfttWTaP5Nwoy0TH9PMU5HSqpprUTzDNFFFdAKKKKACiiigAooooAKKKKACtcrhVJr2TS+4k3yE5IC8gM9fP+n41LmvwhtDStZquGzuyck/lUCV+XOttw5GcUunkNeN2/Z6ET4oi3JIuVEcatJJyDM4UdeQ/eod2ktvdiRWKXUWQjZ5IehOO/71suFTxGlb4nxhNwyE5dh51GmaMhSilD9rn1IHWtEYlq9ivW8Y51riLxLWSzh5sVAMwOMnvgUhgktjBNBftK1uw5RxnG0+Y8qjTtIE/l7d2OQY1qitr2aF5Y4xKoJyI87h8jV5rkqtRJqZWHQtJs7K1tg1imEkUMzZ5vy6mqJxDH4GsXCHZjOUVBjAPQVZOFb24kgkt7uN1eI7QZFwQMchj086n3un2t7NFPPGGljYFW7+xrdUfbKMkU4pld4UW+WaRDBPBDMh/m4wY2Hcd/610CCVCqIZAz49icdeVKJFDRsm5huGCc8/xqJBa3MFrhrtri4jcvDI6gEDspx1GOXzplx+K6Fd69LTmiomnXkd9ZxXMR+F1zjyPQj5Gpea4MFFFFABRRRQAUUUUAFFFFAHk0h1K5SFpGYhY08h1/vT41XxbZ1qJJlDKpaTn59v1rL8ifLJK8LzWeEsNRlhE5WFSVysJJ3fM9BSy6WaI7LiJo2PTd39jV0DLnAIyOuKRcZbRo5Aj3O8iRq3ddx6ilr4sNfyPPyLT7KbPew79nirkdQDmp+lcOXmqxrPPP9Ft85RUH8wj1zVz0/S7Oyto44beJNoGSFGSakuwXpyxVeL40r2Jyc7bK1HwdpkUZWVDcSHmZJCcn8DXrS9Hk0tPCjvGki7K0agj5j1p1LL61Ekk59a1KEvwzOmxXaaYbG5kkjuZ3jf7Erbtp889aYGQY5V4d/WtRamSw5um/fWC52kA4OCMitG6shhiunP0WcA6oWvbyxkYkuzSYb74PxEeQI2n3Bq9Vzi9xpnEunX0SBYZH2SFTjJ6c/lXR6zr2y79GaKKKY4FFFFABRRWD0oAzQaq/GmpX2nR2zWU3hhywbkD5YpBoXEupXWu2kNzdsYnbayYAB5VJ8qVeLKLjbnyR0YilWt2m+I3MAIuEXky/WIB6frTRelDKCKepTQkvHpWOFrJ5JW1G5uC8zEqsYfIQevmf0ptqEv0JEmc77UNiUMNxUk8mGfI/l7c0emWdwnF1yUbw7eAFtv39/wD+U9v447lBHKT4ZPxJ1Vh5Hz/tXONPxC6WkkyfCPiBGPredRpZhSme9msp4LaGyZ7Pbt8VG+JD5Y8q3STZ79B286qibRtlkqK8la5JufWtDy0+itG1pK8b60GSsb6DhI31nfUbfRvoOiLiMtLq1vCzsEKB8Z5cieYrqEDZiQ/7R+lcp4ou/wCbHCi4dVyxPcHoPyzXqxk1ie3ikGuXK7lDbR29OtZnWU8NGfyjrA96zVG4bl1P+N20Vzqk9zGyOzI4AHIDHfzNXgU6eiGaKKK6BjNRJtRsoGKTXcKMOoaQA1KNcq/xHlgju7iCO2MVwHWQyqQN4Yd8euaTkbS1DQvJ4P8Aj29tLvSIXtriKXZNz2OD1Bqh2l8LTU7W4JwI5kJ9s86QW82253P1wevWpdxGjBh9NhB/2gsfyrFbdXprlKZw+gYp43QOGyGFDzADlVH4T1v6TpUKNLvkhAjYkEZxyzg09+mbuRrfL1dmNrvCRdBvpIuYH8NgMSAKDvXyPz71XrrjOCPCJZyy4xvIYA59Bz5etQuJOJJreVrO1aEoV+NwcsOxHpVOebsPwrPyczTyS0cSfs6Rb6pBfJuicBl+soySp8ugrwzhS20ADPaudW9/JaTCWF2Vh2B5N70+seIWvnMU0aCTruQ4B9MVTj5k+mTviz0WCSatLTVAa559awbj1rRpIneLWRLUATZrIlo05hO8Stc9wkUTvISFUZJzjFRvGxSbiW5AsxGGO6RhkA9QK5VZJ2VtCvUb57uRpnPxMcDPYDtWbfU7tUCLcsAOS0pnnCgswwAuTjvipFlqGlSKpd5gzD7XwgH8Kwp1rw1PMR0T/DmSe61aeWdzJ4VvtBPbcw/+tdErmHAGtadpn0o3MxLTbArIu4ADPXGcda6HYalZ6ipaznWXb9YAEEe+a0RXXZG130TaKB0oqgpB1O9FhAJjC8u51RUTqSelcy4ymtr68e61DdZnYI/DbkxxnzHrXQuLAw0OeRDteIrIp8iCOdcz4tbV9WtYLW7QeJGweN5QEyCOue49qy87fovwrvT0nDehw7ZHvVXIyfGuFX8qxeyaPZ2DR2d9CzpkqiB2yevXbikFyrRSuj4Lr9YqcjNKptQh3eGJlYsdu1ASSfLkOdZoXZeu0SrHikw3yHaURjtb4qv1nrEcqD4/zqgaTw/dvbb7m0CK32ZMBvmO3tWZv4nYzKkFhdeEOWQoI+WDmtMcveEK487HvEm1NQ8SPG2UZx6jrSWScgZBJPpWb7UZZYkhv7ee3lxlPGiZMn5io+iRQ3128VzuZVXO1DzHPFJc49Gh6sPLXWOrAVhb5opUdXGVII/vVqg0PSzGJIrdXHTLkk1Gu9GsLp/o8kP0Sc8o3XA3+x6H261Jck6UcvDVY8QR3n8t08KUdMH4W/vU9Lvd0blVUvtOvtBnFwZI5Il5HBAYehX96n2moQ3g3QShXx8UcjAEe3nW7jvUZbnvosS3Ge9e/pOB1FV9r0Rg+IcY86W32trEpCMNxHLnVNJ4y2S6giAneOVVbX9QEl74hO2NYsFiOXWlOg3hu9Xc3sjmEJzA54qzSjTfBYwzu8gHwo0eBUbv8KxH6VSO4eeC7mOfi5AAdgKzp12sKqjITjvQdQmt7yaNNrRq5wCKdaVcadfTBL+zJY9NuB+dItX4O1pJ0p4ZbuJogBjcWwuMcq61wBFts7mXH15Av4D+9c2gtbOK48WzheIEbdpfdkV1XglAuiI333ZvzxTQ9oWul2WEdKKBRVyRB1mLxtJvEP2oWx74Nciub2a5iiWeVpFjTCBz9UV2S6mjt7d5ZThEXLHyFUTV9N03VZlbT7dopHOSYyFDfLpWT5Gddl+Df+FAuShEjEAMyEYrXwpIbSyWZrVVuNzDfLHh9ue2eg9q6TDwaY4d8KQpIe2cn8armsaHdx3J8RfCY8gHXr6g96zNUl6Lpy37I/8AGT9qBG+ZrzLxP/C4JbuKzikmUDZ4nMKfOoUmm3qE4VXHo1K9cgnTTpVkj27hyJcY/WuQluo7W4VvUNTvNY1J7rUblpJn6M5OB6DyFOeB53i4lWe65IoB3duTr+2arhjWIlyAznv5VP4alP8AFW3Mf9Ej8xWunk6Qla8OwcRafDFYzatYP4UyKGPh/UkBOM486pM9xNcZE8ryAkHDHIB7cqYRalcRadc2e8tBKm0KTzQ9cj8KVE1CsrtDpNdMhayQul3OTj4MHHvVSW4BzzGM/KrVq88UdlKsh+EjBHzr3Folpy/y+T3qkNSuxWm30Vt9TmaIIXLgdPSmHDt1GsUrTxklnOGyMj0509TQrFjhrab3U5FTIuG7KNfgWdc88Fv7V2uZPo4uJ6V2+ntYZ7dkiSJ5XCMyDHLzNO10lnBPisRjIx5VUtftpYNUjjlGEjl2jPer9odtZT2CPdXbpKMjAm24A9KHLpLDu+IibheCVixaZGJyTgVJsOGpre+i+jSeKCpBDYBHr7VaU0/Tj9W/f/1AqBf4trvwre4kkXYCWLg8645ufbFVJjvTeGFSLxL+4C47KQAPmasOm6zBp6RWcH+YhUYDj4TnPT1qiQX09zFG00jMCMjJzinOjbZL+3jAyWlX5c6qq76FcvOzqCHKg+dFeUOfaitCJGrUI/GsbiL78TD8jXHobqe2I8NiO+OoNdoIyMHoa4dfQPbXlxHGwISVl2sc4wT0NZfkrcL8Dxlr0ji+eECO4bcn3ZDkfJv60/vuKtLFiXulyCP9NlyD7HvXMEcHkwIPkag6hkT4PTbnn7moTd+itRPsa61xIrzONOgESE8iSTj2Bqn6lcSTSs80ju3mxz+HlUm4fApYbe6vJCtrHuXON5OBTTK9nKb9C6eQZNS+GW26yDkc4z18uVMrfhV2w95cHH3Yx+5rW+krpN+tyhYxudiZ7Z7flVPKWsExrsvGs2CWgjkgYtBMhIB+ycZNIpGwualR30s9kkDvuSMlkyea55Y9qgznC1HrdRTvOyva7KSCuerKPzFdK0vR5rqyjuheeH4meXhA4wa5hrPNgD3dR/7hV3ivLqBdkNzMijoquQB8qs/FJaTet9Fj/gl2Pq30ePIxVA1SC60yFZGmiYO234UI7UvGq6gOl5N/5613N/d3SqtzO8iqcgN2pa+t+kCV77KpxxdNNdWIJGSwPIY9KaxN38xSDilZLnW7SOJGfYqscDoM/wBqbQuwAzkGu0v5R1e2MkOepzW9mCwMfJSfyqHC+cVulYm3ZQM7hgcutKhtGNiGEMackXYOp5mrXwrFnUYnVSRGclu3TzpXo2kPKqPMu2Psvdqu2lQLCiqihQOwrRx8b9shdr0iwwnkaKxb8150VcmSKoPFPCErTT3+nEymRi7wHrk9dv8ASr/Xkip3CpYzs059HCpFIdkkQqyHBVhgg+3aoGpcnQnrtP612XiHhm11dDIB4V1jlMo/IjuK5bxNoGo2Fwkcts8hY7UeNSQ3Lz/rWWuKpfRoXKmuyoahKVjJBpnwRJuglt3GGDFlJ9aYWvCVzJ/MvIiWOSsYXAX38zW2TR5tKnW6UYUkBuXIeVPXE/rYs2vIai0aVgqRlmPRVGTUi44Puryxl+mIlrCy/WmfG31HrWm14ludOWX+HqoeQAFnUHGPKlOo6nfXzFru4eXPPmxwKzwlmsrTfoR2W+2uprGcq7x5wwPJh51In6ClErvHxGsn2GjAptdH4D6U+YcT0rmpjdPGD3lT/wCQq3k4JFVO6jlmvITEMgSoSR0HxCrUf36U3KukLPszR15VijOKn+j50V67uvC1qfrtwo5H08vnTG32XETyKhJViOhyfalup6bMLyS5RGdHIyB2wMftTzhSFpvDUKSPEJOB096v47hLyS1o0QrKoG+KT5oRT3hyMzahHyJ2gnp6etWm1s0wMr2703s4lj6AD5VeeBJ7pF8rzDzaQNyO004tYzyyOVYgFTYh0rQS0kwKQtFekOBRSYNpvooopRgrwy55EZHrXuigCHLYwuSdgB9qT61okd3Zyw7PrL1x09asleWHPHpQ+1gJdnBJ4JkuXtjGzSoxUqq55j9Kl2fD2oXeC4ESnsBlv6CuyTafaM/iNbx73PxHbzNeo7KBD8KAVOeGV2NXLRzKHgCOeP4y4frvIy2exrevAKR/6s5nI7suAPYV0pokXoK1Oi+VW8JZLzZza64KWRCqMUI6MAOXyqG/Bt8B8N1Cf+6NhXT2jTPSvDRIfs1x8c17OzdI5Y/Cepp9WSFv/Ef6V4/4V1UnASJs/wDVH7iup+DH90VnwY/uil/x4H+6mUay4akWFROiBwOeTmmllosdshSKJEDcztGM1ZvDXyoCL5VVSkiTbYojsiPsipMdrjtTNUXyr0FHlTCkaKLHapca4FCqK2qBXGdRkdKK9dqKQc//2Q=="/>
          <p:cNvSpPr>
            <a:spLocks noChangeAspect="1" noChangeArrowheads="1"/>
          </p:cNvSpPr>
          <p:nvPr/>
        </p:nvSpPr>
        <p:spPr bwMode="auto">
          <a:xfrm>
            <a:off x="63500" y="-1587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9156" name="Picture 4" descr="http://t2.gstatic.com/images?q=tbn:ANd9GcTeJQ6eJu0zdPk_lV0zZ3Dk5dQm0RcOHVPM84jcvQaoucAa7QwuEVLSNbk"/>
          <p:cNvPicPr>
            <a:picLocks noChangeAspect="1" noChangeArrowheads="1"/>
          </p:cNvPicPr>
          <p:nvPr/>
        </p:nvPicPr>
        <p:blipFill>
          <a:blip r:embed="rId2" cstate="print"/>
          <a:srcRect/>
          <a:stretch>
            <a:fillRect/>
          </a:stretch>
        </p:blipFill>
        <p:spPr bwMode="auto">
          <a:xfrm>
            <a:off x="1907704" y="3265620"/>
            <a:ext cx="2489500" cy="2140970"/>
          </a:xfrm>
          <a:prstGeom prst="rect">
            <a:avLst/>
          </a:prstGeom>
          <a:noFill/>
        </p:spPr>
      </p:pic>
      <p:pic>
        <p:nvPicPr>
          <p:cNvPr id="49158" name="Picture 6" descr="http://t1.gstatic.com/images?q=tbn:ANd9GcRvFxyQgHC5kqZ_s2epYFUYWcW03cYCALJGoSxSC7PeHg7wfMpPfEc7yg"/>
          <p:cNvPicPr>
            <a:picLocks noChangeAspect="1" noChangeArrowheads="1"/>
          </p:cNvPicPr>
          <p:nvPr/>
        </p:nvPicPr>
        <p:blipFill>
          <a:blip r:embed="rId3" cstate="print"/>
          <a:srcRect/>
          <a:stretch>
            <a:fillRect/>
          </a:stretch>
        </p:blipFill>
        <p:spPr bwMode="auto">
          <a:xfrm>
            <a:off x="5364088" y="3253931"/>
            <a:ext cx="2694913" cy="2166498"/>
          </a:xfrm>
          <a:prstGeom prst="rect">
            <a:avLst/>
          </a:prstGeom>
          <a:noFill/>
        </p:spPr>
      </p:pic>
    </p:spTree>
  </p:cSld>
  <p:clrMapOvr>
    <a:masterClrMapping/>
  </p:clrMapOvr>
  <p:transition>
    <p:wheel spokes="8"/>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683568" y="1049834"/>
            <a:ext cx="7704856" cy="523220"/>
          </a:xfrm>
          <a:prstGeom prst="rect">
            <a:avLst/>
          </a:prstGeom>
          <a:noFill/>
        </p:spPr>
        <p:txBody>
          <a:bodyPr wrap="square" rtlCol="0">
            <a:spAutoFit/>
          </a:bodyPr>
          <a:lstStyle/>
          <a:p>
            <a:pPr algn="just"/>
            <a:r>
              <a:rPr lang="es-MX" sz="1400" dirty="0"/>
              <a:t>Varios estudios durante los 80 marcaron el desarrollo organizacional de la estructura logística. En 1981, de acuerdo con un estudio por A. T. </a:t>
            </a:r>
            <a:r>
              <a:rPr lang="es-MX" sz="1400" dirty="0" err="1"/>
              <a:t>Keraney</a:t>
            </a:r>
            <a:r>
              <a:rPr lang="es-MX" sz="1400" dirty="0"/>
              <a:t> encontró la transición en tres pasos:</a:t>
            </a:r>
            <a:endParaRPr lang="es-ES" sz="1400" dirty="0"/>
          </a:p>
        </p:txBody>
      </p:sp>
      <p:sp>
        <p:nvSpPr>
          <p:cNvPr id="3" name="2 CuadroTexto"/>
          <p:cNvSpPr txBox="1"/>
          <p:nvPr/>
        </p:nvSpPr>
        <p:spPr>
          <a:xfrm>
            <a:off x="1043608" y="1772816"/>
            <a:ext cx="6768752" cy="1600438"/>
          </a:xfrm>
          <a:prstGeom prst="rect">
            <a:avLst/>
          </a:prstGeom>
          <a:noFill/>
        </p:spPr>
        <p:txBody>
          <a:bodyPr wrap="square" rtlCol="0">
            <a:spAutoFit/>
          </a:bodyPr>
          <a:lstStyle/>
          <a:p>
            <a:pPr algn="just"/>
            <a:r>
              <a:rPr lang="es-MX" sz="1400" b="1" dirty="0"/>
              <a:t>Paso uno: </a:t>
            </a:r>
            <a:r>
              <a:rPr lang="es-MX" sz="1400" dirty="0"/>
              <a:t>la gerencia ve su misión como el control del transporte de productos terminados y su almacenamiento. La gerencia tiene un enfoque operativo.</a:t>
            </a:r>
          </a:p>
          <a:p>
            <a:pPr algn="just"/>
            <a:r>
              <a:rPr lang="es-MX" sz="1400" b="1" dirty="0"/>
              <a:t>Paso dos: </a:t>
            </a:r>
            <a:r>
              <a:rPr lang="es-MX" sz="1400" dirty="0"/>
              <a:t>la misión de la gerencia es integrar la distribución de bienes y controlar el transporte interno. La gerencia tiene un enfoque de planeación  y control como parte de un sistema total de distribución.</a:t>
            </a:r>
          </a:p>
          <a:p>
            <a:pPr algn="just"/>
            <a:r>
              <a:rPr lang="es-MX" sz="1400" b="1" dirty="0"/>
              <a:t>Paso tres: </a:t>
            </a:r>
            <a:r>
              <a:rPr lang="es-MX" sz="1400" dirty="0"/>
              <a:t>la misión del administrador es integrar el proceso  total de logística como parte del esfuerzo total de la compañía. Gerencia con enfoque logístico integral.</a:t>
            </a:r>
            <a:endParaRPr lang="es-ES" sz="1400" dirty="0"/>
          </a:p>
        </p:txBody>
      </p:sp>
      <p:pic>
        <p:nvPicPr>
          <p:cNvPr id="48130" name="Picture 2" descr="http://t3.gstatic.com/images?q=tbn:ANd9GcQymI5svaNXY1qiwWjCf0Aoc3OmDhTiBGGwunA4Oi6FyRr5oHO6ZQ"/>
          <p:cNvPicPr>
            <a:picLocks noChangeAspect="1" noChangeArrowheads="1"/>
          </p:cNvPicPr>
          <p:nvPr/>
        </p:nvPicPr>
        <p:blipFill>
          <a:blip r:embed="rId2" cstate="print"/>
          <a:srcRect/>
          <a:stretch>
            <a:fillRect/>
          </a:stretch>
        </p:blipFill>
        <p:spPr bwMode="auto">
          <a:xfrm>
            <a:off x="2339752" y="3573016"/>
            <a:ext cx="4536504" cy="1965809"/>
          </a:xfrm>
          <a:prstGeom prst="rect">
            <a:avLst/>
          </a:prstGeom>
          <a:noFill/>
        </p:spPr>
      </p:pic>
    </p:spTree>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629845" y="754055"/>
            <a:ext cx="3993529" cy="369332"/>
          </a:xfrm>
          <a:prstGeom prst="rect">
            <a:avLst/>
          </a:prstGeom>
        </p:spPr>
        <p:txBody>
          <a:bodyPr wrap="none">
            <a:spAutoFit/>
          </a:bodyPr>
          <a:lstStyle/>
          <a:p>
            <a:pPr algn="ctr"/>
            <a:r>
              <a:rPr lang="es-E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logística en la década de los 90 </a:t>
            </a:r>
            <a:endParaRPr lang="es-E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CuadroTexto"/>
          <p:cNvSpPr txBox="1"/>
          <p:nvPr/>
        </p:nvSpPr>
        <p:spPr>
          <a:xfrm>
            <a:off x="323528" y="1394493"/>
            <a:ext cx="8568952" cy="738664"/>
          </a:xfrm>
          <a:prstGeom prst="rect">
            <a:avLst/>
          </a:prstGeom>
          <a:noFill/>
        </p:spPr>
        <p:txBody>
          <a:bodyPr wrap="square" rtlCol="0">
            <a:spAutoFit/>
          </a:bodyPr>
          <a:lstStyle/>
          <a:p>
            <a:pPr algn="just"/>
            <a:r>
              <a:rPr lang="es-MX" sz="1400" dirty="0"/>
              <a:t>La estructura organizacional de los 90 siguió un patrón de integración externa y  fue el resultado del deseo de ganar ventajas competitivas al mejorar la eficiencia del sistema total al resultar los costos y riesgos y nivelar los recursos de ciertos miembros de la organización.</a:t>
            </a:r>
            <a:endParaRPr lang="es-ES" sz="1400" dirty="0"/>
          </a:p>
        </p:txBody>
      </p:sp>
      <p:sp>
        <p:nvSpPr>
          <p:cNvPr id="4" name="3 CuadroTexto"/>
          <p:cNvSpPr txBox="1"/>
          <p:nvPr/>
        </p:nvSpPr>
        <p:spPr>
          <a:xfrm>
            <a:off x="645062" y="2134853"/>
            <a:ext cx="8424936" cy="954107"/>
          </a:xfrm>
          <a:prstGeom prst="rect">
            <a:avLst/>
          </a:prstGeom>
          <a:noFill/>
        </p:spPr>
        <p:txBody>
          <a:bodyPr wrap="square" rtlCol="0">
            <a:spAutoFit/>
          </a:bodyPr>
          <a:lstStyle/>
          <a:p>
            <a:pPr algn="just"/>
            <a:r>
              <a:rPr lang="es-MX" sz="1400" dirty="0"/>
              <a:t>La mayoría de las firmas han integrado sus funciones de almacén, trafico y  control de inventarios en su organización logística, y últimamente también han incluido responsabilidad para  para la distribución internacional. Por otro lado, un menor porcentaje de empresas han integrado la función de compras y las responsabilidades de tareas tales como empaque y embalaje.</a:t>
            </a:r>
            <a:endParaRPr lang="es-ES" sz="1400" dirty="0"/>
          </a:p>
        </p:txBody>
      </p:sp>
      <p:pic>
        <p:nvPicPr>
          <p:cNvPr id="47106" name="Picture 2" descr="http://t3.gstatic.com/images?q=tbn:ANd9GcSGqK9OnNhCcUUeGOdGJfwboPw1Ano4wdOYuLv2TSXuHWY1MPuxng"/>
          <p:cNvPicPr>
            <a:picLocks noChangeAspect="1" noChangeArrowheads="1"/>
          </p:cNvPicPr>
          <p:nvPr/>
        </p:nvPicPr>
        <p:blipFill>
          <a:blip r:embed="rId2" cstate="print"/>
          <a:srcRect/>
          <a:stretch>
            <a:fillRect/>
          </a:stretch>
        </p:blipFill>
        <p:spPr bwMode="auto">
          <a:xfrm>
            <a:off x="1763688" y="3501008"/>
            <a:ext cx="2777532" cy="1909553"/>
          </a:xfrm>
          <a:prstGeom prst="rect">
            <a:avLst/>
          </a:prstGeom>
          <a:noFill/>
        </p:spPr>
      </p:pic>
      <p:pic>
        <p:nvPicPr>
          <p:cNvPr id="47108" name="Picture 4" descr="http://t0.gstatic.com/images?q=tbn:ANd9GcQBwi2hYuAjABeDvI9Y4tp1QMA2RjTpezf5vl8LTr9EfihvOu-hvA"/>
          <p:cNvPicPr>
            <a:picLocks noChangeAspect="1" noChangeArrowheads="1"/>
          </p:cNvPicPr>
          <p:nvPr/>
        </p:nvPicPr>
        <p:blipFill>
          <a:blip r:embed="rId3" cstate="print"/>
          <a:srcRect/>
          <a:stretch>
            <a:fillRect/>
          </a:stretch>
        </p:blipFill>
        <p:spPr bwMode="auto">
          <a:xfrm>
            <a:off x="5174038" y="3356992"/>
            <a:ext cx="2898672" cy="2307106"/>
          </a:xfrm>
          <a:prstGeom prst="rect">
            <a:avLst/>
          </a:prstGeom>
          <a:noFill/>
        </p:spPr>
      </p:pic>
    </p:spTree>
  </p:cSld>
  <p:clrMapOvr>
    <a:masterClrMapping/>
  </p:clrMapOvr>
  <p:transition>
    <p:wheel spokes="8"/>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619672" y="1196752"/>
            <a:ext cx="6300130" cy="2031325"/>
          </a:xfrm>
          <a:prstGeom prst="rect">
            <a:avLst/>
          </a:prstGeom>
          <a:noFill/>
        </p:spPr>
        <p:txBody>
          <a:bodyPr wrap="square" rtlCol="0">
            <a:spAutoFit/>
          </a:bodyPr>
          <a:lstStyle/>
          <a:p>
            <a:pPr algn="just"/>
            <a:r>
              <a:rPr lang="es-MX" sz="1400" b="1" dirty="0"/>
              <a:t>Tendencias en la estructura organizacional</a:t>
            </a:r>
          </a:p>
          <a:p>
            <a:pPr algn="just"/>
            <a:r>
              <a:rPr lang="es-MX" sz="1400" b="1" dirty="0"/>
              <a:t>Centralizado: </a:t>
            </a:r>
            <a:r>
              <a:rPr lang="es-MX" sz="1400" dirty="0"/>
              <a:t>personal </a:t>
            </a:r>
            <a:r>
              <a:rPr lang="es-MX" sz="1400" dirty="0" err="1"/>
              <a:t>staff</a:t>
            </a:r>
            <a:r>
              <a:rPr lang="es-MX" sz="1400" dirty="0"/>
              <a:t> de logística en las oficinas generales administra la operación logística de toda la compañía.</a:t>
            </a:r>
          </a:p>
          <a:p>
            <a:pPr algn="just"/>
            <a:r>
              <a:rPr lang="es-MX" sz="1400" b="1" dirty="0"/>
              <a:t>Estructura divisional: </a:t>
            </a:r>
            <a:r>
              <a:rPr lang="es-MX" sz="1400" dirty="0"/>
              <a:t>cada división dentro de la empresa tiene su propio departamento de logística, los cuales actúan en forma independiente.</a:t>
            </a:r>
          </a:p>
          <a:p>
            <a:pPr algn="just"/>
            <a:r>
              <a:rPr lang="es-MX" sz="1400" b="1" dirty="0"/>
              <a:t>Combinación: </a:t>
            </a:r>
            <a:r>
              <a:rPr lang="es-MX" sz="1400" dirty="0"/>
              <a:t>algunos procesos de la logística son centralizados, mientras que otras funciones son delegadas a alguna división en particular.</a:t>
            </a:r>
          </a:p>
          <a:p>
            <a:pPr algn="just"/>
            <a:r>
              <a:rPr lang="es-MX" sz="1400" b="1" dirty="0"/>
              <a:t>División propia: </a:t>
            </a:r>
            <a:r>
              <a:rPr lang="es-MX" sz="1400" dirty="0"/>
              <a:t>esta provee de servicios logísticos a divisiones diferentes y opera en una base de ganancias y perdidas.</a:t>
            </a:r>
          </a:p>
        </p:txBody>
      </p:sp>
      <p:pic>
        <p:nvPicPr>
          <p:cNvPr id="46082" name="Picture 2" descr="http://t0.gstatic.com/images?q=tbn:ANd9GcT5j_xhv_YPxyYt6GBMriSTxmnnqquTR2HrVt8wCn_0JyvS6Sl5QrC1pw"/>
          <p:cNvPicPr>
            <a:picLocks noChangeAspect="1" noChangeArrowheads="1"/>
          </p:cNvPicPr>
          <p:nvPr/>
        </p:nvPicPr>
        <p:blipFill>
          <a:blip r:embed="rId2" cstate="print"/>
          <a:srcRect/>
          <a:stretch>
            <a:fillRect/>
          </a:stretch>
        </p:blipFill>
        <p:spPr bwMode="auto">
          <a:xfrm>
            <a:off x="3131840" y="3573016"/>
            <a:ext cx="3435648" cy="1857107"/>
          </a:xfrm>
          <a:prstGeom prst="rect">
            <a:avLst/>
          </a:prstGeom>
          <a:noFill/>
        </p:spPr>
      </p:pic>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4296443" y="1628800"/>
            <a:ext cx="3667848" cy="1600438"/>
          </a:xfrm>
          <a:prstGeom prst="rect">
            <a:avLst/>
          </a:prstGeom>
          <a:noFill/>
        </p:spPr>
        <p:txBody>
          <a:bodyPr wrap="square" rtlCol="0">
            <a:spAutoFit/>
          </a:bodyPr>
          <a:lstStyle/>
          <a:p>
            <a:pPr algn="just"/>
            <a:r>
              <a:rPr lang="es-MX" sz="1400" dirty="0"/>
              <a:t>Existe una larga historia sobre la logística como elemento importante en las guerras tanto antiguas como actuales; es en los ejércitos en donde se gesto la palabra  y se refería a las actividades que realizaba el hombre que alimentaba a los caballos, les proveía de armas y alimentos a los soldados.</a:t>
            </a:r>
            <a:endParaRPr lang="es-ES" sz="1400" dirty="0"/>
          </a:p>
        </p:txBody>
      </p:sp>
      <p:pic>
        <p:nvPicPr>
          <p:cNvPr id="77826" name="Picture 2" descr="http://t1.gstatic.com/images?q=tbn:ANd9GcT-lxBhZB15Laa5VTXhToBSA3EBwNvaohz-vEa9oJyCuoyvcDQ5og"/>
          <p:cNvPicPr>
            <a:picLocks noChangeAspect="1" noChangeArrowheads="1"/>
          </p:cNvPicPr>
          <p:nvPr/>
        </p:nvPicPr>
        <p:blipFill>
          <a:blip r:embed="rId2" cstate="print"/>
          <a:srcRect/>
          <a:stretch>
            <a:fillRect/>
          </a:stretch>
        </p:blipFill>
        <p:spPr bwMode="auto">
          <a:xfrm>
            <a:off x="1331640" y="1609917"/>
            <a:ext cx="2376264" cy="1953817"/>
          </a:xfrm>
          <a:prstGeom prst="rect">
            <a:avLst/>
          </a:prstGeom>
          <a:noFill/>
        </p:spPr>
      </p:pic>
      <p:pic>
        <p:nvPicPr>
          <p:cNvPr id="77828" name="Picture 4" descr="http://t3.gstatic.com/images?q=tbn:ANd9GcTwnrdhLbaOKUxTuCIso3_tbvc8Amtunv-Nl9RBgZnVIKjQK7d1LQ"/>
          <p:cNvPicPr>
            <a:picLocks noChangeAspect="1" noChangeArrowheads="1"/>
          </p:cNvPicPr>
          <p:nvPr/>
        </p:nvPicPr>
        <p:blipFill>
          <a:blip r:embed="rId3" cstate="print"/>
          <a:srcRect/>
          <a:stretch>
            <a:fillRect/>
          </a:stretch>
        </p:blipFill>
        <p:spPr bwMode="auto">
          <a:xfrm>
            <a:off x="1403648" y="4005064"/>
            <a:ext cx="2546487" cy="1874488"/>
          </a:xfrm>
          <a:prstGeom prst="rect">
            <a:avLst/>
          </a:prstGeom>
          <a:noFill/>
        </p:spPr>
      </p:pic>
      <p:pic>
        <p:nvPicPr>
          <p:cNvPr id="77830" name="Picture 6" descr="http://t2.gstatic.com/images?q=tbn:ANd9GcSrw4ouzs83onbnpOO_sHiCIzKaVT5_8WPGpPSAagw01pSVAsF7CjEwaA"/>
          <p:cNvPicPr>
            <a:picLocks noChangeAspect="1" noChangeArrowheads="1"/>
          </p:cNvPicPr>
          <p:nvPr/>
        </p:nvPicPr>
        <p:blipFill>
          <a:blip r:embed="rId4" cstate="print"/>
          <a:srcRect/>
          <a:stretch>
            <a:fillRect/>
          </a:stretch>
        </p:blipFill>
        <p:spPr bwMode="auto">
          <a:xfrm>
            <a:off x="4500086" y="3575581"/>
            <a:ext cx="3260563" cy="2445422"/>
          </a:xfrm>
          <a:prstGeom prst="rect">
            <a:avLst/>
          </a:prstGeom>
          <a:noFill/>
        </p:spPr>
      </p:pic>
    </p:spTree>
  </p:cSld>
  <p:clrMapOvr>
    <a:masterClrMapping/>
  </p:clrMapOvr>
  <p:transition>
    <p:wheel spokes="8"/>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1521941" y="1196752"/>
            <a:ext cx="598625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1.2 EL ENTORNO EMPRESARIAL DE MÉXICO </a:t>
            </a:r>
          </a:p>
          <a:p>
            <a:pPr algn="ctr"/>
            <a:r>
              <a:rPr lang="es-MX"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PARA EL SIGLO XXI</a:t>
            </a:r>
            <a:endPar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CuadroTexto"/>
          <p:cNvSpPr txBox="1"/>
          <p:nvPr/>
        </p:nvSpPr>
        <p:spPr>
          <a:xfrm>
            <a:off x="949992" y="2276872"/>
            <a:ext cx="7560840" cy="1169551"/>
          </a:xfrm>
          <a:prstGeom prst="rect">
            <a:avLst/>
          </a:prstGeom>
          <a:noFill/>
        </p:spPr>
        <p:txBody>
          <a:bodyPr wrap="square" rtlCol="0">
            <a:spAutoFit/>
          </a:bodyPr>
          <a:lstStyle/>
          <a:p>
            <a:pPr algn="just"/>
            <a:r>
              <a:rPr lang="es-MX" sz="1400" dirty="0"/>
              <a:t>El comercio internacional se ha vuelto una panacea para el desarrollo de cualquier país en el mundo, México para destacar con éxito a nivel global, tiene que participar en esos mercados y competir con productos de calidad, que se produzcan a bajos costos que permitan precios internacionales competitivos y que se cumplan los tiempos de entrega, esto es, utilizando los procedimientos, métodos y técnicas de la logística industrial internacional contemporánea.</a:t>
            </a:r>
            <a:endParaRPr lang="es-ES" sz="1400" dirty="0"/>
          </a:p>
        </p:txBody>
      </p:sp>
      <p:pic>
        <p:nvPicPr>
          <p:cNvPr id="45058" name="Picture 2" descr="http://t0.gstatic.com/images?q=tbn:ANd9GcS77-u4aTuZWtkQmNLJOeqdH2510Yk8PYibTktyFznb8ntJ-G4bqw"/>
          <p:cNvPicPr>
            <a:picLocks noChangeAspect="1" noChangeArrowheads="1"/>
          </p:cNvPicPr>
          <p:nvPr/>
        </p:nvPicPr>
        <p:blipFill>
          <a:blip r:embed="rId2" cstate="print"/>
          <a:srcRect/>
          <a:stretch>
            <a:fillRect/>
          </a:stretch>
        </p:blipFill>
        <p:spPr bwMode="auto">
          <a:xfrm>
            <a:off x="1979712" y="3933056"/>
            <a:ext cx="2354853" cy="1800770"/>
          </a:xfrm>
          <a:prstGeom prst="rect">
            <a:avLst/>
          </a:prstGeom>
          <a:noFill/>
        </p:spPr>
      </p:pic>
      <p:pic>
        <p:nvPicPr>
          <p:cNvPr id="45060" name="Picture 4" descr="http://t0.gstatic.com/images?q=tbn:ANd9GcTEcYSsUOWQwkOC02_r_6-EPZMd66u_vvpCzV5H-N3s1M2f__goSQ"/>
          <p:cNvPicPr>
            <a:picLocks noChangeAspect="1" noChangeArrowheads="1"/>
          </p:cNvPicPr>
          <p:nvPr/>
        </p:nvPicPr>
        <p:blipFill>
          <a:blip r:embed="rId3" cstate="print"/>
          <a:srcRect/>
          <a:stretch>
            <a:fillRect/>
          </a:stretch>
        </p:blipFill>
        <p:spPr bwMode="auto">
          <a:xfrm>
            <a:off x="4788024" y="3835829"/>
            <a:ext cx="2664866" cy="1995223"/>
          </a:xfrm>
          <a:prstGeom prst="rect">
            <a:avLst/>
          </a:prstGeom>
          <a:noFill/>
        </p:spPr>
      </p:pic>
    </p:spTree>
  </p:cSld>
  <p:clrMapOvr>
    <a:masterClrMapping/>
  </p:clrMapOvr>
  <p:transition>
    <p:wheel spokes="8"/>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683568" y="4530709"/>
            <a:ext cx="7704856" cy="954107"/>
          </a:xfrm>
          <a:prstGeom prst="rect">
            <a:avLst/>
          </a:prstGeom>
          <a:noFill/>
        </p:spPr>
        <p:txBody>
          <a:bodyPr wrap="square" rtlCol="0">
            <a:spAutoFit/>
          </a:bodyPr>
          <a:lstStyle/>
          <a:p>
            <a:pPr algn="just"/>
            <a:r>
              <a:rPr lang="es-MX" sz="1400" dirty="0"/>
              <a:t>México tiene una de las expectativas de crecimiento de la población más altas del mundo, si las empresas no modifican su visión de crecimiento y producción de bienes económicos para el mercado interno y el de exportación, si continúan solo comercializando productos de otros países como China, si no se produce mayor cantidad de empleos para los mexicanos. </a:t>
            </a:r>
            <a:endParaRPr lang="es-ES" sz="1400" dirty="0"/>
          </a:p>
        </p:txBody>
      </p:sp>
      <p:sp>
        <p:nvSpPr>
          <p:cNvPr id="3" name="2 CuadroTexto"/>
          <p:cNvSpPr txBox="1"/>
          <p:nvPr/>
        </p:nvSpPr>
        <p:spPr>
          <a:xfrm>
            <a:off x="923626" y="1187699"/>
            <a:ext cx="7560840" cy="1169551"/>
          </a:xfrm>
          <a:prstGeom prst="rect">
            <a:avLst/>
          </a:prstGeom>
          <a:noFill/>
        </p:spPr>
        <p:txBody>
          <a:bodyPr wrap="square" rtlCol="0">
            <a:spAutoFit/>
          </a:bodyPr>
          <a:lstStyle/>
          <a:p>
            <a:pPr algn="just"/>
            <a:r>
              <a:rPr lang="es-MX" sz="1400" dirty="0"/>
              <a:t>Las empresas mexicanas grandes, medianas, pequeñas o micro están obligadas a contar con personal humano más capacitado, con mayores habilidades, tener o adquirir los equipos que les permitan tener una manufactura competitiva, eficiente y de clase mundial, pero más importante es mejorar su infraestructura y capital intelectual en algunas actividades donde puedan competir con otros países del mundo.</a:t>
            </a:r>
            <a:endParaRPr lang="es-ES" sz="1400" dirty="0"/>
          </a:p>
        </p:txBody>
      </p:sp>
      <p:pic>
        <p:nvPicPr>
          <p:cNvPr id="44034" name="Picture 2" descr="http://t1.gstatic.com/images?q=tbn:ANd9GcQBcFMhOLgrbiEjIvxZmrWZ14qyTJ-fPAbY-CCCsccXtESdn3eu"/>
          <p:cNvPicPr>
            <a:picLocks noChangeAspect="1" noChangeArrowheads="1"/>
          </p:cNvPicPr>
          <p:nvPr/>
        </p:nvPicPr>
        <p:blipFill>
          <a:blip r:embed="rId2" cstate="print"/>
          <a:srcRect/>
          <a:stretch>
            <a:fillRect/>
          </a:stretch>
        </p:blipFill>
        <p:spPr bwMode="auto">
          <a:xfrm>
            <a:off x="2627784" y="2422703"/>
            <a:ext cx="4152524" cy="2076250"/>
          </a:xfrm>
          <a:prstGeom prst="rect">
            <a:avLst/>
          </a:prstGeom>
          <a:noFill/>
        </p:spPr>
      </p:pic>
    </p:spTree>
  </p:cSld>
  <p:clrMapOvr>
    <a:masterClrMapping/>
  </p:clrMapOvr>
  <p:transition>
    <p:wheel spokes="8"/>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1645171" y="918083"/>
            <a:ext cx="5565626"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1.3 RELACION DE LA LOGÍSTICA Y LAS ÁREAS DE </a:t>
            </a:r>
          </a:p>
          <a:p>
            <a:pPr algn="ctr"/>
            <a:r>
              <a:rPr lang="es-E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INGENIERÍA INDUSTRIAL</a:t>
            </a:r>
          </a:p>
        </p:txBody>
      </p:sp>
      <p:sp>
        <p:nvSpPr>
          <p:cNvPr id="3" name="2 CuadroTexto"/>
          <p:cNvSpPr txBox="1"/>
          <p:nvPr/>
        </p:nvSpPr>
        <p:spPr>
          <a:xfrm>
            <a:off x="683568" y="1866309"/>
            <a:ext cx="3888432" cy="1384995"/>
          </a:xfrm>
          <a:prstGeom prst="rect">
            <a:avLst/>
          </a:prstGeom>
          <a:noFill/>
        </p:spPr>
        <p:txBody>
          <a:bodyPr wrap="square" rtlCol="0">
            <a:spAutoFit/>
          </a:bodyPr>
          <a:lstStyle/>
          <a:p>
            <a:pPr algn="just"/>
            <a:r>
              <a:rPr lang="es-MX" sz="1400" dirty="0"/>
              <a:t>No se puede saber exactamente en qué momento se fusionan y relación la ingeniería industrial y la logística, ya que ambas van de la mano desde el principio de los tiempos, no se pueden concebir a las guerras de la humanidad sin un apoyo logístico y sin un apoyo de la ingeniería misma.</a:t>
            </a:r>
            <a:endParaRPr lang="es-ES" sz="1400" dirty="0"/>
          </a:p>
        </p:txBody>
      </p:sp>
      <p:sp>
        <p:nvSpPr>
          <p:cNvPr id="4" name="3 CuadroTexto"/>
          <p:cNvSpPr txBox="1"/>
          <p:nvPr/>
        </p:nvSpPr>
        <p:spPr>
          <a:xfrm>
            <a:off x="4427984" y="3729559"/>
            <a:ext cx="3600400" cy="2031325"/>
          </a:xfrm>
          <a:prstGeom prst="rect">
            <a:avLst/>
          </a:prstGeom>
          <a:noFill/>
        </p:spPr>
        <p:txBody>
          <a:bodyPr wrap="square" rtlCol="0">
            <a:spAutoFit/>
          </a:bodyPr>
          <a:lstStyle/>
          <a:p>
            <a:pPr algn="just"/>
            <a:r>
              <a:rPr lang="es-MX" sz="1400" dirty="0"/>
              <a:t>La historia de la humanidad puede considerarse la historia de la ingeniería ya que esta última es tan antigua como la civilización, la ingeniería industrial es el más nuevo de todos los campos de la ingeniería civil, mecánica, química y eléctrica; la ingeniería industrial nace en el proceso de transformación de la producción artesanal a la industrial durante el siglo XVIII. </a:t>
            </a:r>
            <a:endParaRPr lang="es-ES" sz="1400" dirty="0"/>
          </a:p>
        </p:txBody>
      </p:sp>
      <p:pic>
        <p:nvPicPr>
          <p:cNvPr id="43010" name="Picture 2" descr="http://t2.gstatic.com/images?q=tbn:ANd9GcT_QStF5M619mL7ctmdFqSavasDki_BaiJyeQKq2hPNTwUvIfuA"/>
          <p:cNvPicPr>
            <a:picLocks noChangeAspect="1" noChangeArrowheads="1"/>
          </p:cNvPicPr>
          <p:nvPr/>
        </p:nvPicPr>
        <p:blipFill>
          <a:blip r:embed="rId2" cstate="print"/>
          <a:srcRect/>
          <a:stretch>
            <a:fillRect/>
          </a:stretch>
        </p:blipFill>
        <p:spPr bwMode="auto">
          <a:xfrm>
            <a:off x="5076056" y="1865096"/>
            <a:ext cx="2724242" cy="1580060"/>
          </a:xfrm>
          <a:prstGeom prst="rect">
            <a:avLst/>
          </a:prstGeom>
          <a:noFill/>
        </p:spPr>
      </p:pic>
      <p:pic>
        <p:nvPicPr>
          <p:cNvPr id="43012" name="Picture 4" descr="http://t3.gstatic.com/images?q=tbn:ANd9GcRm4Tx86_EFS0osIs1lMzNi_-GGbQwVe0uJ2oL1tvw-Kih6Pec1YQ"/>
          <p:cNvPicPr>
            <a:picLocks noChangeAspect="1" noChangeArrowheads="1"/>
          </p:cNvPicPr>
          <p:nvPr/>
        </p:nvPicPr>
        <p:blipFill>
          <a:blip r:embed="rId3" cstate="print"/>
          <a:srcRect/>
          <a:stretch>
            <a:fillRect/>
          </a:stretch>
        </p:blipFill>
        <p:spPr bwMode="auto">
          <a:xfrm>
            <a:off x="1184747" y="3729559"/>
            <a:ext cx="2886074" cy="1944216"/>
          </a:xfrm>
          <a:prstGeom prst="rect">
            <a:avLst/>
          </a:prstGeom>
          <a:noFill/>
        </p:spPr>
      </p:pic>
    </p:spTree>
  </p:cSld>
  <p:clrMapOvr>
    <a:masterClrMapping/>
  </p:clrMapOvr>
  <p:transition>
    <p:wheel spokes="8"/>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115616" y="1262370"/>
            <a:ext cx="7200800" cy="1446550"/>
          </a:xfrm>
          <a:prstGeom prst="rect">
            <a:avLst/>
          </a:prstGeom>
          <a:noFill/>
        </p:spPr>
        <p:txBody>
          <a:bodyPr wrap="square" rtlCol="0">
            <a:spAutoFit/>
          </a:bodyPr>
          <a:lstStyle/>
          <a:p>
            <a:r>
              <a:rPr lang="es-MX" sz="1400" dirty="0"/>
              <a:t>Se puede entonces dividir el desarrollo de la ingeniería industrial en cuatro etapas:</a:t>
            </a:r>
          </a:p>
          <a:p>
            <a:endParaRPr lang="es-MX" dirty="0"/>
          </a:p>
          <a:p>
            <a:pPr>
              <a:buFont typeface="Wingdings" pitchFamily="2" charset="2"/>
              <a:buChar char="Ø"/>
            </a:pPr>
            <a:r>
              <a:rPr lang="es-MX" sz="1400" dirty="0"/>
              <a:t>INGENIERÍA INDUSTRIAL CONVENCIONAL</a:t>
            </a:r>
          </a:p>
          <a:p>
            <a:pPr>
              <a:buFont typeface="Wingdings" pitchFamily="2" charset="2"/>
              <a:buChar char="Ø"/>
            </a:pPr>
            <a:r>
              <a:rPr lang="es-MX" sz="1400" dirty="0"/>
              <a:t>INGENIERÍA INDUSTRIAL APOYADA EN MODELOS</a:t>
            </a:r>
          </a:p>
          <a:p>
            <a:pPr>
              <a:buFont typeface="Wingdings" pitchFamily="2" charset="2"/>
              <a:buChar char="Ø"/>
            </a:pPr>
            <a:r>
              <a:rPr lang="es-MX" sz="1400" dirty="0"/>
              <a:t>INGENIERÍA INDUSTRIAL APOYADA EN SISTEMAS DE INFORMACION </a:t>
            </a:r>
          </a:p>
          <a:p>
            <a:pPr>
              <a:buFont typeface="Wingdings" pitchFamily="2" charset="2"/>
              <a:buChar char="Ø"/>
            </a:pPr>
            <a:r>
              <a:rPr lang="es-MX" sz="1400" dirty="0"/>
              <a:t>INGENIERÍA INDUSTRIAL APOYADA EN LA CIBERNÉTICA Y EN LA TEORIA GENERAL DE SISTEMAS</a:t>
            </a:r>
            <a:endParaRPr lang="es-ES" sz="1400" dirty="0"/>
          </a:p>
        </p:txBody>
      </p:sp>
      <p:sp>
        <p:nvSpPr>
          <p:cNvPr id="3" name="2 CuadroTexto"/>
          <p:cNvSpPr txBox="1"/>
          <p:nvPr/>
        </p:nvSpPr>
        <p:spPr>
          <a:xfrm>
            <a:off x="971600" y="2708920"/>
            <a:ext cx="7200800" cy="523220"/>
          </a:xfrm>
          <a:prstGeom prst="rect">
            <a:avLst/>
          </a:prstGeom>
          <a:noFill/>
        </p:spPr>
        <p:txBody>
          <a:bodyPr wrap="square" rtlCol="0">
            <a:spAutoFit/>
          </a:bodyPr>
          <a:lstStyle/>
          <a:p>
            <a:pPr algn="just"/>
            <a:r>
              <a:rPr lang="es-MX" sz="1400" dirty="0"/>
              <a:t>Los egipcios realizaron grandes obras de ingeniería, siendo una de las más antiguas el muro de la ciudad de Menfis, la pirámide de Keops, la pirámide de </a:t>
            </a:r>
            <a:r>
              <a:rPr lang="es-MX" sz="1400" dirty="0" err="1"/>
              <a:t>Kefren</a:t>
            </a:r>
            <a:r>
              <a:rPr lang="es-MX" sz="1400" dirty="0"/>
              <a:t> y la pirámide de </a:t>
            </a:r>
            <a:r>
              <a:rPr lang="es-MX" sz="1400" dirty="0" err="1"/>
              <a:t>Micerino</a:t>
            </a:r>
            <a:r>
              <a:rPr lang="es-MX" sz="1400" dirty="0"/>
              <a:t>.</a:t>
            </a:r>
            <a:endParaRPr lang="es-ES" sz="1400" dirty="0"/>
          </a:p>
        </p:txBody>
      </p:sp>
      <p:sp>
        <p:nvSpPr>
          <p:cNvPr id="41986" name="AutoShape 2" descr="data:image/jpeg;base64,/9j/4AAQSkZJRgABAQAAAQABAAD/2wBDAAkGBwgHBgkIBwgKCgkLDRYPDQwMDRsUFRAWIB0iIiAdHx8kKDQsJCYxJx8fLT0tMTU3Ojo6Iys/RD84QzQ5Ojf/2wBDAQoKCg0MDRoPDxo3JR8lNzc3Nzc3Nzc3Nzc3Nzc3Nzc3Nzc3Nzc3Nzc3Nzc3Nzc3Nzc3Nzc3Nzc3Nzc3Nzc3Nzf/wAARCACLALoDASIAAhEBAxEB/8QAGwAAAwEBAQEBAAAAAAAAAAAAAgMEBQEABgf/xAA7EAACAQMDAQYDBQYGAwEAAAABAhEAAyEEEjFBBRMiUWFxMoGRFKGxwfAGI0JS0eEWM3KCkqJDRVNi/8QAGgEAAwEBAQEAAAAAAAAAAAAAAAECAwUEBv/EACkRAAICAgICAQQBBQEAAAAAAAABAhEDEgQhMUETBRRRYSIjQqGx0fH/2gAMAwEAAhEDEQA/AC2UQWmkZ4roFfW7HE1BVaNVowoo1WlsOgAtHspirRhalyHQpUowlNC0YSpch6iwlGqUwLRqtS5BqK2USpTQvpXdlLYeosLXQtM213bS2DUWFottGFroU0tg1F7a9tp22vbKNhUJK0JWn7a8RT2DUm2UJSqCvpXCtPYNSYpXNlUFaHbRsGpkMM14CjYRXsSKexpodUUxRQrT1Khfhk1Lmy1jPBaMAU1HTaPCAfagZoOVx6VCyWW8P7CUUwLXkNsjrNNUCOtLcXxMDZRqlMW0xzj50RtMOoPzpboPil+BcV4CmLbZjAE0waa6ROwx1pbpDWNsUAK7sowscivHB4o2E4MHZXooga7Io2DQEAV4iuxPFeg/2pbBoAa5inWbBvEwQABJJrxshGIJkdDRul0UsLfYjbXCKcDtIFOBtBfEqmfMVLy0XHBfsgIoYrSS7YUn90mepE0BuWZ4X/jU/P8Aov7b9mBqSu/4J9RSWuKBCp70trxnBiui6D8QE1orQ3TGW2U84qq0ity1Ryp4qizE8ke1KUnRMYq+y5LAiWjmjawoJAk+9dstagTz60TONx2nFeZzlZ6VjjQC2PICiC3MhQceVNIKAHzp+nvKm6QOKTyspYlZJvcYNAblMuvuYmAPakNWsXZjKPdDkvbBinfb+7Uu5hQM+VRTiou1r0WghJBcY9q8fN5ePBGvMn4PTxePPK/wjaTVpqED2mBQ+XSiuupiPnXzGj1f2diRME5XzFbVu+t1A46/dRwuXHOqfTQ+VxpYXflFQhqObQXJM1ILkcV3ea9rs8io0LCWSfHmu32s7gEUQKiR46A+9GNRtIO1cVm7s1WupQ7FR4FweaU1yF+GuntEES4k+1IuatXxtgUouXtBJRXhnS0rnmhFwQdxpRuilM89Iq6M7GNeAaQZr321P5B9KlZs0M09YsNmZsBiAG5rxtOhhqnFwBgSYp9zVBiIM05Skn0CjFrsISKpsuB1qIXgTkdKJbmccUW2KkvBpK8kHyqhHDYJis+1fBO0Lk8RUvamvWza2KfG5AUjp51zubzI4I1/c/B7uLx3ld+l5Eds9pvqdVbs22JsW5JWT4jHpWn2Z2ubl37NqjDr4Ucn4h5H1xXzFtWBBAJ6bskDzNVL4XVbakGRMHg1xMfLyY8m7dnTlx4Thqj683ATXN08ZrH7N19y4os3/E4gBgPi5x74rXVu5GCDdnn+Wuxl+pYceFZPLfhHMjw8ksmlBhJJGeM44rJ1LC/qGYztHhWOo8/nzVWv1BFph4y1wxER71mo72jtVSB+vKvmpZJ5pvJN9s7WPHHElFHvs6iMELOIp2lV7Du/eE7yCVOBwB+VB31zwn4RGC0n7qNL9xuSZ61ePLkxS3g6Y8kI5I6yXReLoYAqcUQu1B3j4K8zOeDVNgpcUXAQJOFJ6+tfR4vquGWJzn016/4cTJ9PyLJrHtMdd1C2UVnMbjAHWiDo6BwwI86ztc/eagyYCYHvS7V1rJ3LlT8S15sH1Vyn/UVJnoy/Tkofw8msGFeLCprd1HQMmR5+Vd7yuypJq0ctxadMcWoCaWbooGu0WOhhIoZFJNyud7RYUfOm/nmjS9nmpL9k2bmw3kZiJUJkxPJHIoN228FkkecR91YLn8eXSkN8TPHzE1FujzpttyxCrkkx71mLvJAWCesGtvQWu4t753ORyuQKx5X1LDhg3F2/SN+PwsmWaTVIM7bSHc23+Y+lYt1xevA/DuJ2zjYBx+daGve5eRxv22ra+N/Mg/CPWsoXH76UU90sAjrjivmvknlm8k3bO64RxxUIeBtlWZEUDaICxMdfKmopZFfcCffjzz+Vesq9wrstFmmAonMH7vP61Rp1Nu4qkGXUmBjiMxGORj2pMECthULlSxgiCPPrFaug1m791fb94PhJHxE/nzUukQ3kbvUNtF6nr7VDeLd8bgbd4sI58PmCfURznNZUp9Mq9fBp6pxcubiWABI64Ecik7pdYRgCsCZgeXzz+FTKxKFFJHh6gCBGAT+v6127DOGC3SApHJAgRiBz0+6rSSRLfYLM+wxbLwT3azERTrYYp8BX3PWjW0Dcm24KiCPUnnnpSu7ZS7d4WOCPSldhYy5cM7UtmBiTIzzTO9bTuz2wMMd6jO8benrSXtv3qhXIXdEt060wKQ7F7rBST4QMnPH3Uuhpi2ZnkkEE5yK5IBz5dKK9aYncgfeMwWweJFSrfRbfeL8M+IjpVx7XQ7/JQrFCWtyfMHrTheJAmobut01rdv1NsAc5k/QVnant6yoBtJdungHbtH311eDny43q1cf9HO5kMMltdM3TczzQm5Wfo9db1lneh8Q+JDyp9acXMY/Gu3ujmatqyg3KHvKn7w+/pXt9G6/Ias+euXl3M0sxbDGIIjgUQfcQQSxB8KxBPQf0quwdMBL3TbaIgIKIjSrcW5aVGKAKo8h9K+TteDu0/LIdX2np9BpFuvYPh8O/knPXPy+lR9mftCmo1627e8XbzBLaqwAknG6P4R5da+mfuL9sLdCn0ZAR5Uo6PT7TtCx0CLt/CnHLj1qS7Jlhy7JxfQPaF4MqWZcBBFwk4J+tTqbbMQbxzmWmivWdPYYXXt3XyTCNkesHmKuFyzYsB9MRe3Z2kcD2NZUkujbZt9k1rWtprUDvDYRGYokKYjjmI4rJbtrT6rTWrPZmovXdeXAtrs2gAkTngVvaHU2jfZToztYSXG0x9fyq2xbS25vafvgBiE8K/MDFUskYWpLsiWOWSnF9AdpXlW2s25ckCEIJI9KzECDU9wlo7im4ru3FhMyZNatu4RqXeI7wkuZOeB19q7aTTLqGc6RACZLWgFJI4rKMlFUauMm7My4ttO+K2n7xsMWI2yJjM+pz0+6st+2u4vOur12qHH7q3aUfPcyZn9GvpGuX9NfL2tJbvWCu4tuKFT1nma0but015VNu3b73oXUMDW0cqg+42mYShKfUXTR8I/7QanablnW3YmCr936eSCtTs39odtt31l9naNqbbYKg+eBM/KtzRag3bd2zq+zrdjafDdtsCLny5FaSjs+7aWy9q0iNAZSkiPWflVZORiqtDGGHMv5KVmFptZdGkt6hi1200gXW07LuyYwBjj7qdbv9q96Da7Mt6qy0EPbvGyyn2cZzNbfaGk0TWyLCbVOCUc9cTzXzV3X9sdnu1jT6a3dt2z4rhQkt6Y/L+tZYnHJeq7/ZrklOMU2fQ2u6aym/R6tG/jVb1ox55rK7a0ug1Cd2/Z3apn+JLiKfumndkXG1qWW7j7MNp3IlqVGcwSZX2zVfcXl1BZdQty2F8KbSIP1mlv8AFIenyx8vs+Yt9jdn2G3W9L2/aBADD7Quf+madpOyLImOzu1ryiCnealJOOpIFfQNoVXcRqWUudy2lXwjrOT5+1R/Yr9zUfv9W3cRtZbIgkz/AE8q2++k1/6Yx4KXZnj9ky/e3LdzU6c3BBS6VfdP+lvxo737J6hrjOO0txxyhEmPStKyG01x1vP3VmIsyzYPTcxOfaPnViXVvx3TkqCQTz88E4qXzs68Po0jw8D8o+a/wbr7rbhrrQc5Lb7kj7qu/wAGa8f+3b6tW4unNy2sXOs/EBmudzd/+4+YqX9Qyvy/8DXBxrw2fnHeQZ3D60S3oOGU1j29NYT+EGqUdVEAKPlFemUV6PPGcvZqLeJ6iD601buPiH1rLW7TFu+ZrNxNVM1BfJEb/wDtT0cEeIz7mshLhY+EM3sJp6rcI+Bh7mKzaRtFu7NZboxBXHmaYLzIQ1u9tP8A+WrKCOACTzXRuXkN9KjVM02ZsDW6kHF9D6MKN9XeI8T2/wDaaxJ9CKYrbY9etToit2aKXmBMXCZxG4mmWQEt7baoASSYgZrOlIBMiT5xTUZAxggnnzmpaGm2aALKABBnyNEzuCJIH+4VFuVmIAnzIEfSiUqDhGHrNIrsqtNcdjsJxyxwBVVtgoLbhcbzJxWbua4BO4AZ55o5QLOTB9zSYdl51FyNqsqBuYNcS6VyXBPvWduQtCnpz0rouwOePIijUEzWa9uT96EceVLbu8bGa2f9W4D5c1mC9tIAJHkZrw1REQ598UtGO0XpcvIYNxW6Svl6gxQuLe/cyKHIgnaAfrUf265PxZHmKXc1D3DLuynjwmKaTDo1lu5kCaP7Wf5V+p/rWONSi47tjHrNF9qXyb6Cocf0WqPhEvXH/wDGV9TdX8jVFlDcAFy9bUHpvmormoQeRkxtb9cV4vaZB4ztHCgk/Ufrmu04WcBTrya9nT6NID3p+dVodImFVDA5JmsBTaC7y4tGcqFmf7Uy2g23C0eAM5KpACgZ9qylhv2eiOdL0fRpqbYwCg8ogUR1I+JQkjPNfNl1W2CxVdxAWYJ4nj2/GurdtHO+2ckTugBqj7c0+7r0fQHUO4BXiPnXu8usd28AjAE+1YSv4Q63ASZ4Ej9cUavcGUOYJAOJ9aPgr2P7i/RsDdjccEQJNEACMCcc1jC9cCjY5YjLeXtVA1NwE3IbxR4YgmpeFoazo1CDwZgiRRB9oWOcVnrqbhHi3H/Ss5ry6yGZfGxURU/GyvlRom8wJ8gMcVxbriFDmODUC6tBJPAEyetH9ptzIDgHicT+sUvjKWVP2X9+8EqJbia8bzRlgvlFRfaLcJKMQRy0ZrwKADBC9SJM+1ToP5P2Vs8fExEiDjgR0rneLIyTHBipe8MxuAHkCTRblDsDMg5xRqGzKWYsTtJiI+HigOQdrgxyY5pAYYlzIMedE4kR3nGQY/vRqPYeMAD+H8a8SwAIJAPHvUpcjwzIHQdBXu8IIUnE5En060aBuVAkcn5zXYP6ipN7dTA6T7/2r3fEfy/86Wo9j5C1qh3n7wFlgiN0rnyzXhdEO162qyvgJI61PGzvFXAOCOhECvaJReZEuDcCCT712WlVnBjJtpFTzb7tShXcs23DDIBifqDihVkLiWHhHiQKZmMc81GSVu2lGBDfnT7F5wyiRk7cqOKVdWG3dDw6AKTITlQ3G4++PWiQ2lbvEYG2IO1VmD90/Kpj/nXx0W2APTAqnR2ke7tYSO7Vok8x/ek+ik7YNnUXLbsWUqjvuZQolYM9aqa7eTa1zInkZHH44qYksU3GZUY+dU3UU6ASoMXXAkTAifxqZVaKhbvss0j2H7M1F8q4a2Utqe+27S0j4eWOOkVLa1bn+EWxERuOT7R6+Rqj9jtJZ7V7bsWu0FN1MrG4rgISBII6is/Vk2Lx7rw7QzDrkGopbOJWz1srTWNcKd3ta51mQAesmJ/CjTV23LWiB4Z4Q/omaVqHN3WrvCneis0KBk8+1J1agXXXO0K0CTAgiKeqK3Zel1FTwXGAI3bgMYHHqcUzvxdEgzDAR1iMcx+hWZe8N9bQ/wAtlJK9JE5quyo7u/jHflQOgEjpUOCXZcZtuh+5bhPduSVncB5RzjyrqLvx3uRkktgCeZrLW6/fbtxnvCPT6VUCRecAkBWwAY5ocaJWRNldtLoLh3Kws4IwPSK6huABAwLbZxjA6YqO3euNddS5iT+E16xeuXdMj3HLEBQJpOLKWRF6MxEhn2kxAYnP1965ZulgQWO3Ky2GEfjmprtxxftifhUxjjrR6piEssCdzYJnpUuJe9dlRfLqQCdsiBHtQm4QFa4W3/whTgk9IpdjKMP5LhCkciTnNW9qKqdmsERVCXdqgKIAms3Skomqtw2J7d9mDBQOCds4GTyR88UQ1KQPEB6Qf6VItxvsr3JG9bRIYjPxRWaNRcIGV/4D+laxw7GTza1Z/9k="/>
          <p:cNvSpPr>
            <a:spLocks noChangeAspect="1" noChangeArrowheads="1"/>
          </p:cNvSpPr>
          <p:nvPr/>
        </p:nvSpPr>
        <p:spPr bwMode="auto">
          <a:xfrm>
            <a:off x="0" y="-541338"/>
            <a:ext cx="1514475" cy="1133476"/>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1988" name="Picture 4" descr="http://t1.gstatic.com/images?q=tbn:ANd9GcThgILMBElBUvWnIIFfusOrHSBQFK6MD1Hd_SrdDuMIEY0C7pjsfjCsNV8G"/>
          <p:cNvPicPr>
            <a:picLocks noChangeAspect="1" noChangeArrowheads="1"/>
          </p:cNvPicPr>
          <p:nvPr/>
        </p:nvPicPr>
        <p:blipFill>
          <a:blip r:embed="rId2" cstate="print"/>
          <a:srcRect/>
          <a:stretch>
            <a:fillRect/>
          </a:stretch>
        </p:blipFill>
        <p:spPr bwMode="auto">
          <a:xfrm>
            <a:off x="2123728" y="3654529"/>
            <a:ext cx="5184576" cy="1745303"/>
          </a:xfrm>
          <a:prstGeom prst="rect">
            <a:avLst/>
          </a:prstGeom>
          <a:noFill/>
        </p:spPr>
      </p:pic>
    </p:spTree>
  </p:cSld>
  <p:clrMapOvr>
    <a:masterClrMapping/>
  </p:clrMapOvr>
  <p:transition>
    <p:wheel spokes="8"/>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585339" y="1135466"/>
            <a:ext cx="8280920" cy="523220"/>
          </a:xfrm>
          <a:prstGeom prst="rect">
            <a:avLst/>
          </a:prstGeom>
          <a:noFill/>
        </p:spPr>
        <p:txBody>
          <a:bodyPr wrap="square" rtlCol="0">
            <a:spAutoFit/>
          </a:bodyPr>
          <a:lstStyle/>
          <a:p>
            <a:pPr algn="just"/>
            <a:r>
              <a:rPr lang="es-MX" sz="1400" dirty="0"/>
              <a:t>La ingeniería mesopotámica se desarrolló en el norte de Irán entre los ríos Tigris y Éufrates, ellos pusieron mucha atención en la construcción de templos y edificios públicos. </a:t>
            </a:r>
            <a:endParaRPr lang="es-ES" sz="1400" dirty="0"/>
          </a:p>
        </p:txBody>
      </p:sp>
      <p:sp>
        <p:nvSpPr>
          <p:cNvPr id="3" name="2 CuadroTexto"/>
          <p:cNvSpPr txBox="1"/>
          <p:nvPr/>
        </p:nvSpPr>
        <p:spPr>
          <a:xfrm>
            <a:off x="729355" y="3501008"/>
            <a:ext cx="8136904" cy="307777"/>
          </a:xfrm>
          <a:prstGeom prst="rect">
            <a:avLst/>
          </a:prstGeom>
          <a:noFill/>
        </p:spPr>
        <p:txBody>
          <a:bodyPr wrap="square" rtlCol="0">
            <a:spAutoFit/>
          </a:bodyPr>
          <a:lstStyle/>
          <a:p>
            <a:pPr algn="just"/>
            <a:r>
              <a:rPr lang="es-MX" sz="1400" dirty="0"/>
              <a:t>Los griegos inventaron máquinas bélicas, la más temible, el castillete, diseñado por </a:t>
            </a:r>
            <a:r>
              <a:rPr lang="es-MX" sz="1400" dirty="0" err="1"/>
              <a:t>Epimaco</a:t>
            </a:r>
            <a:r>
              <a:rPr lang="es-MX" sz="1400" dirty="0"/>
              <a:t>.</a:t>
            </a:r>
            <a:endParaRPr lang="es-ES" sz="1400" dirty="0"/>
          </a:p>
        </p:txBody>
      </p:sp>
      <p:pic>
        <p:nvPicPr>
          <p:cNvPr id="40962" name="Picture 2" descr="http://t3.gstatic.com/images?q=tbn:ANd9GcT-fCt96DDBZWnAeaxedn5OsRsLdvVFPYLCAbvnguHqBJq8eWE9ng"/>
          <p:cNvPicPr>
            <a:picLocks noChangeAspect="1" noChangeArrowheads="1"/>
          </p:cNvPicPr>
          <p:nvPr/>
        </p:nvPicPr>
        <p:blipFill>
          <a:blip r:embed="rId2" cstate="print"/>
          <a:srcRect/>
          <a:stretch>
            <a:fillRect/>
          </a:stretch>
        </p:blipFill>
        <p:spPr bwMode="auto">
          <a:xfrm>
            <a:off x="2627784" y="1858401"/>
            <a:ext cx="4536504" cy="1419690"/>
          </a:xfrm>
          <a:prstGeom prst="rect">
            <a:avLst/>
          </a:prstGeom>
          <a:noFill/>
        </p:spPr>
      </p:pic>
      <p:pic>
        <p:nvPicPr>
          <p:cNvPr id="40964" name="Picture 4" descr="http://t0.gstatic.com/images?q=tbn:ANd9GcQ70GPK4TtzCQB3q8gjk1IBZl-dxzwLUWeRUMEhAZsQxmPxlJ6E"/>
          <p:cNvPicPr>
            <a:picLocks noChangeAspect="1" noChangeArrowheads="1"/>
          </p:cNvPicPr>
          <p:nvPr/>
        </p:nvPicPr>
        <p:blipFill>
          <a:blip r:embed="rId3" cstate="print"/>
          <a:srcRect/>
          <a:stretch>
            <a:fillRect/>
          </a:stretch>
        </p:blipFill>
        <p:spPr bwMode="auto">
          <a:xfrm>
            <a:off x="2987824" y="3901262"/>
            <a:ext cx="4176464" cy="1531370"/>
          </a:xfrm>
          <a:prstGeom prst="rect">
            <a:avLst/>
          </a:prstGeom>
          <a:noFill/>
        </p:spPr>
      </p:pic>
    </p:spTree>
  </p:cSld>
  <p:clrMapOvr>
    <a:masterClrMapping/>
  </p:clrMapOvr>
  <p:transition>
    <p:wheel spokes="8"/>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365965" y="1008061"/>
            <a:ext cx="8424936" cy="738664"/>
          </a:xfrm>
          <a:prstGeom prst="rect">
            <a:avLst/>
          </a:prstGeom>
          <a:noFill/>
        </p:spPr>
        <p:txBody>
          <a:bodyPr wrap="square" rtlCol="0">
            <a:spAutoFit/>
          </a:bodyPr>
          <a:lstStyle/>
          <a:p>
            <a:pPr algn="just"/>
            <a:r>
              <a:rPr lang="es-MX" sz="1400" dirty="0"/>
              <a:t>Los ingenieros romanos contribuyeron limitadamente al desarrollo al desarrollo de la ciencia y de la ingeniería, sin embargo fueron excelentes estrategas en las guerra y contribuyeron enormemente en el desarrollo logístico militar desplazando grandes ejércitos por todo el imperio romano.</a:t>
            </a:r>
            <a:endParaRPr lang="es-ES" sz="1400" dirty="0"/>
          </a:p>
        </p:txBody>
      </p:sp>
      <p:sp>
        <p:nvSpPr>
          <p:cNvPr id="3" name="2 CuadroTexto"/>
          <p:cNvSpPr txBox="1"/>
          <p:nvPr/>
        </p:nvSpPr>
        <p:spPr>
          <a:xfrm>
            <a:off x="323528" y="2852936"/>
            <a:ext cx="8352928" cy="738664"/>
          </a:xfrm>
          <a:prstGeom prst="rect">
            <a:avLst/>
          </a:prstGeom>
          <a:noFill/>
        </p:spPr>
        <p:txBody>
          <a:bodyPr wrap="square" rtlCol="0">
            <a:spAutoFit/>
          </a:bodyPr>
          <a:lstStyle/>
          <a:p>
            <a:pPr algn="just"/>
            <a:r>
              <a:rPr lang="es-MX" sz="1400" dirty="0"/>
              <a:t>Los chinos fueron los mejores constructores de puentes, inventaron la pólvora, la brújula, el procedimiento para hacer papel, método que aprovecharon los árabes y después lo produjeron en grandes cantidades, la imprenta fue una de las innovaciones que permitieron la difusión de la ciencia.</a:t>
            </a:r>
            <a:endParaRPr lang="es-ES" sz="1400" dirty="0"/>
          </a:p>
        </p:txBody>
      </p:sp>
      <p:sp>
        <p:nvSpPr>
          <p:cNvPr id="4" name="3 CuadroTexto"/>
          <p:cNvSpPr txBox="1"/>
          <p:nvPr/>
        </p:nvSpPr>
        <p:spPr>
          <a:xfrm>
            <a:off x="503548" y="4879873"/>
            <a:ext cx="8208912" cy="523220"/>
          </a:xfrm>
          <a:prstGeom prst="rect">
            <a:avLst/>
          </a:prstGeom>
          <a:noFill/>
        </p:spPr>
        <p:txBody>
          <a:bodyPr wrap="square" rtlCol="0">
            <a:spAutoFit/>
          </a:bodyPr>
          <a:lstStyle/>
          <a:p>
            <a:pPr algn="just"/>
            <a:r>
              <a:rPr lang="es-MX" sz="1400" dirty="0"/>
              <a:t>Logística industrial, es la materia integradora y maravillosa en la ingeniería industrial, tiene relación y aplicación prácticamente casi todas las materias.</a:t>
            </a:r>
            <a:endParaRPr lang="es-ES" sz="1400" dirty="0"/>
          </a:p>
        </p:txBody>
      </p:sp>
      <p:pic>
        <p:nvPicPr>
          <p:cNvPr id="39938" name="Picture 2" descr="http://t1.gstatic.com/images?q=tbn:ANd9GcT1bdKuOwEDlzfWSJ6dCO-aAAdRLo__JZp_TbNVu3RGV3j3J_AN"/>
          <p:cNvPicPr>
            <a:picLocks noChangeAspect="1" noChangeArrowheads="1"/>
          </p:cNvPicPr>
          <p:nvPr/>
        </p:nvPicPr>
        <p:blipFill>
          <a:blip r:embed="rId2" cstate="print"/>
          <a:srcRect/>
          <a:stretch>
            <a:fillRect/>
          </a:stretch>
        </p:blipFill>
        <p:spPr bwMode="auto">
          <a:xfrm>
            <a:off x="3635896" y="1780561"/>
            <a:ext cx="1944216" cy="990881"/>
          </a:xfrm>
          <a:prstGeom prst="rect">
            <a:avLst/>
          </a:prstGeom>
          <a:noFill/>
        </p:spPr>
      </p:pic>
      <p:pic>
        <p:nvPicPr>
          <p:cNvPr id="39940" name="Picture 4" descr="http://t1.gstatic.com/images?q=tbn:ANd9GcRFlXRPOeK5ZZ1_EzX6iKm3PU0fcEgO8UN8oSQZNSCbDP0bHqGNgw"/>
          <p:cNvPicPr>
            <a:picLocks noChangeAspect="1" noChangeArrowheads="1"/>
          </p:cNvPicPr>
          <p:nvPr/>
        </p:nvPicPr>
        <p:blipFill>
          <a:blip r:embed="rId3" cstate="print"/>
          <a:srcRect/>
          <a:stretch>
            <a:fillRect/>
          </a:stretch>
        </p:blipFill>
        <p:spPr bwMode="auto">
          <a:xfrm>
            <a:off x="1835696" y="3736873"/>
            <a:ext cx="2304256" cy="1041991"/>
          </a:xfrm>
          <a:prstGeom prst="rect">
            <a:avLst/>
          </a:prstGeom>
          <a:noFill/>
        </p:spPr>
      </p:pic>
      <p:pic>
        <p:nvPicPr>
          <p:cNvPr id="39942" name="Picture 6" descr="http://t2.gstatic.com/images?q=tbn:ANd9GcQIv24BezYNOeyai0Pe6lclVxqBJuWRaaZBU8Wtal6j_S2Tl9cN"/>
          <p:cNvPicPr>
            <a:picLocks noChangeAspect="1" noChangeArrowheads="1"/>
          </p:cNvPicPr>
          <p:nvPr/>
        </p:nvPicPr>
        <p:blipFill>
          <a:blip r:embed="rId4" cstate="print"/>
          <a:srcRect/>
          <a:stretch>
            <a:fillRect/>
          </a:stretch>
        </p:blipFill>
        <p:spPr bwMode="auto">
          <a:xfrm>
            <a:off x="4860032" y="3702327"/>
            <a:ext cx="2808312" cy="1059099"/>
          </a:xfrm>
          <a:prstGeom prst="rect">
            <a:avLst/>
          </a:prstGeom>
          <a:noFill/>
        </p:spPr>
      </p:pic>
    </p:spTree>
  </p:cSld>
  <p:clrMapOvr>
    <a:masterClrMapping/>
  </p:clrMapOvr>
  <p:transition>
    <p:wheel spokes="8"/>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828744" y="1280465"/>
            <a:ext cx="460735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1.4 ACTIVIDADES BASE Y AUXILIARES DE LA </a:t>
            </a:r>
          </a:p>
          <a:p>
            <a:pPr algn="ctr"/>
            <a:r>
              <a:rPr lang="es-E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LOGÍSTICA INDUSTRIAL</a:t>
            </a:r>
          </a:p>
        </p:txBody>
      </p:sp>
      <p:sp>
        <p:nvSpPr>
          <p:cNvPr id="3" name="2 CuadroTexto"/>
          <p:cNvSpPr txBox="1"/>
          <p:nvPr/>
        </p:nvSpPr>
        <p:spPr>
          <a:xfrm>
            <a:off x="683568" y="2115095"/>
            <a:ext cx="4236285" cy="2304645"/>
          </a:xfrm>
          <a:prstGeom prst="rect">
            <a:avLst/>
          </a:prstGeom>
          <a:noFill/>
        </p:spPr>
        <p:txBody>
          <a:bodyPr wrap="square" rtlCol="0">
            <a:spAutoFit/>
          </a:bodyPr>
          <a:lstStyle/>
          <a:p>
            <a:pPr algn="just"/>
            <a:r>
              <a:rPr lang="es-MX" sz="1400" dirty="0"/>
              <a:t>La logística industrial como todas las disciplinas, tiene actividades fundamentales que permiten su aplicación práctica de manera sencilla y fácil, en este caso, se pueden definir como una secuencia de operaciones comprendidas entre las compras y el surtido de las materias primas y componentes de los centros de origen en donde se encuentran los proveedores, y el surtido y distribución de los productos terminados a los centros de consumo en donde se encuentran los clientes finales.</a:t>
            </a:r>
            <a:endParaRPr lang="es-ES" sz="1400" dirty="0"/>
          </a:p>
        </p:txBody>
      </p:sp>
      <p:sp>
        <p:nvSpPr>
          <p:cNvPr id="4" name="3 CuadroTexto"/>
          <p:cNvSpPr txBox="1"/>
          <p:nvPr/>
        </p:nvSpPr>
        <p:spPr>
          <a:xfrm>
            <a:off x="539552" y="4618392"/>
            <a:ext cx="8208912" cy="523220"/>
          </a:xfrm>
          <a:prstGeom prst="rect">
            <a:avLst/>
          </a:prstGeom>
          <a:noFill/>
        </p:spPr>
        <p:txBody>
          <a:bodyPr wrap="square" rtlCol="0">
            <a:spAutoFit/>
          </a:bodyPr>
          <a:lstStyle/>
          <a:p>
            <a:pPr algn="just"/>
            <a:r>
              <a:rPr lang="es-MX" sz="1400" dirty="0"/>
              <a:t>Logística empresarial: es la que incluye todos las actividades relacionadas con el traslado y almacenamiento de los productos desde los puntos de adquisición hasta los puntos de consumo.</a:t>
            </a:r>
            <a:endParaRPr lang="es-ES" sz="1400" dirty="0"/>
          </a:p>
        </p:txBody>
      </p:sp>
      <p:pic>
        <p:nvPicPr>
          <p:cNvPr id="38914" name="Picture 2" descr="http://t0.gstatic.com/images?q=tbn:ANd9GcRxM1F7ZsWZuU5CWmm_SdVHTO0jChqu3AxHwtt3uN52l3uCOuSmHw"/>
          <p:cNvPicPr>
            <a:picLocks noChangeAspect="1" noChangeArrowheads="1"/>
          </p:cNvPicPr>
          <p:nvPr/>
        </p:nvPicPr>
        <p:blipFill>
          <a:blip r:embed="rId2" cstate="print"/>
          <a:srcRect/>
          <a:stretch>
            <a:fillRect/>
          </a:stretch>
        </p:blipFill>
        <p:spPr bwMode="auto">
          <a:xfrm>
            <a:off x="5436096" y="1702956"/>
            <a:ext cx="2626852" cy="2736304"/>
          </a:xfrm>
          <a:prstGeom prst="rect">
            <a:avLst/>
          </a:prstGeom>
          <a:noFill/>
        </p:spPr>
      </p:pic>
    </p:spTree>
  </p:cSld>
  <p:clrMapOvr>
    <a:masterClrMapping/>
  </p:clrMapOvr>
  <p:transition>
    <p:wheel spokes="8"/>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418915" y="1268760"/>
            <a:ext cx="8496944" cy="1815882"/>
          </a:xfrm>
          <a:prstGeom prst="rect">
            <a:avLst/>
          </a:prstGeom>
          <a:noFill/>
        </p:spPr>
        <p:txBody>
          <a:bodyPr wrap="square" rtlCol="0">
            <a:spAutoFit/>
          </a:bodyPr>
          <a:lstStyle/>
          <a:p>
            <a:pPr algn="just"/>
            <a:r>
              <a:rPr lang="es-MX" sz="1400" b="1" dirty="0"/>
              <a:t>El alcance de la logística</a:t>
            </a:r>
          </a:p>
          <a:p>
            <a:pPr algn="just"/>
            <a:r>
              <a:rPr lang="es-MX" sz="1400" dirty="0"/>
              <a:t>En este caso significa que utilizando el 50% de sentido común y el 50% de los conocimientos técnicos logísticos, se puede controlar el tiempo y el espacio entre las fuentes de abastecimiento de materias primas, como es el transporte, el mantenimiento de inventarios, el procedimiento de los inventarios, el procedimiento de los pedidos, las compras, el almacenamiento, las áreas de transformación de la empresa o la industria, planeación y control de la producción de los productos terminados, el manejo de los productos, su empaque y su embalaje, la distribución física, y los sistemas de información; y de manera análoga, vigilar el tiempo y el espacio entre estas y los clientes. A todo esto le llamaremos </a:t>
            </a:r>
            <a:r>
              <a:rPr lang="es-MX" sz="1400" b="1" dirty="0"/>
              <a:t>cadena de valor logístico. </a:t>
            </a:r>
            <a:endParaRPr lang="es-ES" sz="1400" b="1" dirty="0"/>
          </a:p>
        </p:txBody>
      </p:sp>
      <p:sp>
        <p:nvSpPr>
          <p:cNvPr id="3" name="2 CuadroTexto"/>
          <p:cNvSpPr txBox="1"/>
          <p:nvPr/>
        </p:nvSpPr>
        <p:spPr>
          <a:xfrm>
            <a:off x="575556" y="4609783"/>
            <a:ext cx="8352928" cy="738664"/>
          </a:xfrm>
          <a:prstGeom prst="rect">
            <a:avLst/>
          </a:prstGeom>
          <a:noFill/>
        </p:spPr>
        <p:txBody>
          <a:bodyPr wrap="square" rtlCol="0">
            <a:spAutoFit/>
          </a:bodyPr>
          <a:lstStyle/>
          <a:p>
            <a:pPr algn="just"/>
            <a:r>
              <a:rPr lang="es-MX" sz="1400" b="1" dirty="0"/>
              <a:t>La gestión logística</a:t>
            </a:r>
          </a:p>
          <a:p>
            <a:pPr algn="just"/>
            <a:r>
              <a:rPr lang="es-MX" sz="1400" dirty="0"/>
              <a:t>Cualquier empresa o industria, incluye 4 actividades fundamentales y 6 actividades auxiliares que son necesarias para cumplir con el ciclo del pedido de los clientes en tiempo y forma.</a:t>
            </a:r>
            <a:endParaRPr lang="es-ES" sz="1400" dirty="0"/>
          </a:p>
        </p:txBody>
      </p:sp>
      <p:pic>
        <p:nvPicPr>
          <p:cNvPr id="37890" name="Picture 2" descr="http://t1.gstatic.com/images?q=tbn:ANd9GcTtKLSw6JLXf9s3NDBao8xZkMpoqVJtl-knFqp5u40aASYGOgby"/>
          <p:cNvPicPr>
            <a:picLocks noChangeAspect="1" noChangeArrowheads="1"/>
          </p:cNvPicPr>
          <p:nvPr/>
        </p:nvPicPr>
        <p:blipFill>
          <a:blip r:embed="rId2" cstate="print"/>
          <a:srcRect/>
          <a:stretch>
            <a:fillRect/>
          </a:stretch>
        </p:blipFill>
        <p:spPr bwMode="auto">
          <a:xfrm>
            <a:off x="2699792" y="3365985"/>
            <a:ext cx="4104456" cy="1215049"/>
          </a:xfrm>
          <a:prstGeom prst="rect">
            <a:avLst/>
          </a:prstGeom>
          <a:noFill/>
        </p:spPr>
      </p:pic>
    </p:spTree>
  </p:cSld>
  <p:clrMapOvr>
    <a:masterClrMapping/>
  </p:clrMapOvr>
  <p:transition>
    <p:wheel spokes="8"/>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997466" y="1193419"/>
            <a:ext cx="3221075" cy="36933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Actividades fundamentales</a:t>
            </a:r>
          </a:p>
        </p:txBody>
      </p:sp>
      <p:sp>
        <p:nvSpPr>
          <p:cNvPr id="3" name="2 CuadroTexto"/>
          <p:cNvSpPr txBox="1"/>
          <p:nvPr/>
        </p:nvSpPr>
        <p:spPr>
          <a:xfrm>
            <a:off x="611560" y="1844824"/>
            <a:ext cx="7992888" cy="954107"/>
          </a:xfrm>
          <a:prstGeom prst="rect">
            <a:avLst/>
          </a:prstGeom>
          <a:noFill/>
        </p:spPr>
        <p:txBody>
          <a:bodyPr wrap="square" rtlCol="0">
            <a:spAutoFit/>
          </a:bodyPr>
          <a:lstStyle/>
          <a:p>
            <a:r>
              <a:rPr lang="es-MX" sz="1400" b="1" dirty="0"/>
              <a:t>1.- Servicios al cliente</a:t>
            </a:r>
          </a:p>
          <a:p>
            <a:pPr marL="342900" indent="-342900">
              <a:buAutoNum type="alphaUcParenR"/>
            </a:pPr>
            <a:r>
              <a:rPr lang="es-MX" sz="1400" dirty="0"/>
              <a:t>Conocimiento de las necesidades y deseos del usuario en relación con el servicio logístico.</a:t>
            </a:r>
          </a:p>
          <a:p>
            <a:pPr marL="342900" indent="-342900">
              <a:buAutoNum type="alphaUcParenR"/>
            </a:pPr>
            <a:r>
              <a:rPr lang="es-MX" sz="1400" dirty="0"/>
              <a:t>Búsqueda de la respuesta del cliente al servicio que se le ha dado.</a:t>
            </a:r>
          </a:p>
          <a:p>
            <a:pPr marL="342900" indent="-342900">
              <a:buAutoNum type="alphaUcParenR"/>
            </a:pPr>
            <a:r>
              <a:rPr lang="es-MX" sz="1400" dirty="0"/>
              <a:t>Establecimiento de los niveles de servicio al cliente.</a:t>
            </a:r>
            <a:endParaRPr lang="es-ES" sz="1400" dirty="0"/>
          </a:p>
        </p:txBody>
      </p:sp>
      <p:pic>
        <p:nvPicPr>
          <p:cNvPr id="36866" name="Picture 2" descr="http://t1.gstatic.com/images?q=tbn:ANd9GcSr8N5THZSsKhLE7JLzKd3MbhHY67lJp4bvxDQCAgP0mFelhfRq"/>
          <p:cNvPicPr>
            <a:picLocks noChangeAspect="1" noChangeArrowheads="1"/>
          </p:cNvPicPr>
          <p:nvPr/>
        </p:nvPicPr>
        <p:blipFill>
          <a:blip r:embed="rId2" cstate="print"/>
          <a:srcRect/>
          <a:stretch>
            <a:fillRect/>
          </a:stretch>
        </p:blipFill>
        <p:spPr bwMode="auto">
          <a:xfrm>
            <a:off x="3203848" y="2996952"/>
            <a:ext cx="3384376" cy="2241600"/>
          </a:xfrm>
          <a:prstGeom prst="rect">
            <a:avLst/>
          </a:prstGeom>
          <a:noFill/>
        </p:spPr>
      </p:pic>
    </p:spTree>
  </p:cSld>
  <p:clrMapOvr>
    <a:masterClrMapping/>
  </p:clrMapOvr>
  <p:transition>
    <p:wheel spokes="8"/>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885559" y="1628800"/>
            <a:ext cx="5400600" cy="1169551"/>
          </a:xfrm>
          <a:prstGeom prst="rect">
            <a:avLst/>
          </a:prstGeom>
          <a:noFill/>
        </p:spPr>
        <p:txBody>
          <a:bodyPr wrap="square" rtlCol="0">
            <a:spAutoFit/>
          </a:bodyPr>
          <a:lstStyle/>
          <a:p>
            <a:r>
              <a:rPr lang="es-MX" sz="1400" b="1" dirty="0"/>
              <a:t>2.- Transporte</a:t>
            </a:r>
          </a:p>
          <a:p>
            <a:pPr marL="342900" indent="-342900">
              <a:buAutoNum type="alphaUcParenR"/>
            </a:pPr>
            <a:r>
              <a:rPr lang="es-MX" sz="1400" dirty="0"/>
              <a:t>Selección del modo y medio de transporte.</a:t>
            </a:r>
          </a:p>
          <a:p>
            <a:pPr marL="342900" indent="-342900">
              <a:buAutoNum type="alphaUcParenR"/>
            </a:pPr>
            <a:r>
              <a:rPr lang="es-MX" sz="1400" dirty="0"/>
              <a:t>Consolidación de los envíos.</a:t>
            </a:r>
          </a:p>
          <a:p>
            <a:pPr marL="342900" indent="-342900">
              <a:buAutoNum type="alphaUcParenR"/>
            </a:pPr>
            <a:r>
              <a:rPr lang="es-MX" sz="1400" dirty="0"/>
              <a:t>Planeación y distribución de los equipos de transporte.</a:t>
            </a:r>
          </a:p>
          <a:p>
            <a:pPr marL="342900" indent="-342900">
              <a:buAutoNum type="alphaUcParenR"/>
            </a:pPr>
            <a:r>
              <a:rPr lang="es-MX" sz="1400" dirty="0"/>
              <a:t>Establecimiento de las rutas de transporte.</a:t>
            </a:r>
            <a:endParaRPr lang="es-ES" sz="1400" dirty="0"/>
          </a:p>
        </p:txBody>
      </p:sp>
      <p:pic>
        <p:nvPicPr>
          <p:cNvPr id="35842" name="Picture 2" descr="http://t3.gstatic.com/images?q=tbn:ANd9GcSANKi45RIqse7pybty2XARq6jp_BWUA5yxwFbOL25lDpMzMtXY"/>
          <p:cNvPicPr>
            <a:picLocks noChangeAspect="1" noChangeArrowheads="1"/>
          </p:cNvPicPr>
          <p:nvPr/>
        </p:nvPicPr>
        <p:blipFill>
          <a:blip r:embed="rId2" cstate="print"/>
          <a:srcRect/>
          <a:stretch>
            <a:fillRect/>
          </a:stretch>
        </p:blipFill>
        <p:spPr bwMode="auto">
          <a:xfrm>
            <a:off x="2555776" y="2996952"/>
            <a:ext cx="4060167" cy="2520280"/>
          </a:xfrm>
          <a:prstGeom prst="rect">
            <a:avLst/>
          </a:prstGeom>
          <a:noFill/>
        </p:spPr>
      </p:pic>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763688" y="1342355"/>
            <a:ext cx="5112568" cy="738664"/>
          </a:xfrm>
          <a:prstGeom prst="rect">
            <a:avLst/>
          </a:prstGeom>
          <a:noFill/>
        </p:spPr>
        <p:txBody>
          <a:bodyPr wrap="square" rtlCol="0">
            <a:spAutoFit/>
          </a:bodyPr>
          <a:lstStyle/>
          <a:p>
            <a:pPr algn="just"/>
            <a:r>
              <a:rPr lang="es-MX" sz="1400" dirty="0"/>
              <a:t>La Guerra del Golfo ha sido un ejemplo de aplicación practica de  la logística, se tuvo que realizar una gran coordinación para mover tropas y materiales.</a:t>
            </a:r>
            <a:endParaRPr lang="es-ES" sz="1400" dirty="0"/>
          </a:p>
        </p:txBody>
      </p:sp>
      <p:sp>
        <p:nvSpPr>
          <p:cNvPr id="3" name="2 CuadroTexto"/>
          <p:cNvSpPr txBox="1"/>
          <p:nvPr/>
        </p:nvSpPr>
        <p:spPr>
          <a:xfrm>
            <a:off x="4067944" y="3933056"/>
            <a:ext cx="3918698" cy="1169551"/>
          </a:xfrm>
          <a:prstGeom prst="rect">
            <a:avLst/>
          </a:prstGeom>
          <a:noFill/>
        </p:spPr>
        <p:txBody>
          <a:bodyPr wrap="square" rtlCol="0">
            <a:spAutoFit/>
          </a:bodyPr>
          <a:lstStyle/>
          <a:p>
            <a:pPr algn="just"/>
            <a:r>
              <a:rPr lang="es-MX" sz="1400" dirty="0"/>
              <a:t>La Guerra del Golfo, también llamada Operación Tormenta del Desierto, fue la guerra de 1990 a 1991 entre Iraq y una coalición internacional, compuesta por 34 naciones debido a invasión iraquí al emirato de Kuwait. </a:t>
            </a:r>
            <a:endParaRPr lang="es-ES" sz="1400" dirty="0"/>
          </a:p>
        </p:txBody>
      </p:sp>
      <p:pic>
        <p:nvPicPr>
          <p:cNvPr id="61442" name="Picture 2" descr="http://t2.gstatic.com/images?q=tbn:ANd9GcR1o92ai0pc1C2zGf3Aalnl3e9dMmejbYw-QZRbhRY2RKc8Fr-hjQ"/>
          <p:cNvPicPr>
            <a:picLocks noChangeAspect="1" noChangeArrowheads="1"/>
          </p:cNvPicPr>
          <p:nvPr/>
        </p:nvPicPr>
        <p:blipFill>
          <a:blip r:embed="rId2" cstate="print"/>
          <a:srcRect/>
          <a:stretch>
            <a:fillRect/>
          </a:stretch>
        </p:blipFill>
        <p:spPr bwMode="auto">
          <a:xfrm>
            <a:off x="754518" y="2148642"/>
            <a:ext cx="3064424" cy="1430056"/>
          </a:xfrm>
          <a:prstGeom prst="rect">
            <a:avLst/>
          </a:prstGeom>
          <a:noFill/>
        </p:spPr>
      </p:pic>
      <p:pic>
        <p:nvPicPr>
          <p:cNvPr id="61444" name="Picture 4" descr="http://t1.gstatic.com/images?q=tbn:ANd9GcRQPL7VBKAeV6kcBTF0zJno835W-a7WRrTFUgh2MNXNhgFw9jQZKA"/>
          <p:cNvPicPr>
            <a:picLocks noChangeAspect="1" noChangeArrowheads="1"/>
          </p:cNvPicPr>
          <p:nvPr/>
        </p:nvPicPr>
        <p:blipFill>
          <a:blip r:embed="rId3" cstate="print"/>
          <a:srcRect/>
          <a:stretch>
            <a:fillRect/>
          </a:stretch>
        </p:blipFill>
        <p:spPr bwMode="auto">
          <a:xfrm>
            <a:off x="4616165" y="2204864"/>
            <a:ext cx="3238080" cy="1378543"/>
          </a:xfrm>
          <a:prstGeom prst="rect">
            <a:avLst/>
          </a:prstGeom>
          <a:noFill/>
        </p:spPr>
      </p:pic>
      <p:pic>
        <p:nvPicPr>
          <p:cNvPr id="61446" name="Picture 6" descr="http://t2.gstatic.com/images?q=tbn:ANd9GcQhAPJ1g3u9EggMrdVlAERMoTq-oSLKCDUy5G7AS1Jwl0rcDzap"/>
          <p:cNvPicPr>
            <a:picLocks noChangeAspect="1" noChangeArrowheads="1"/>
          </p:cNvPicPr>
          <p:nvPr/>
        </p:nvPicPr>
        <p:blipFill>
          <a:blip r:embed="rId4" cstate="print"/>
          <a:srcRect/>
          <a:stretch>
            <a:fillRect/>
          </a:stretch>
        </p:blipFill>
        <p:spPr bwMode="auto">
          <a:xfrm>
            <a:off x="1043608" y="3789040"/>
            <a:ext cx="2660849" cy="1688616"/>
          </a:xfrm>
          <a:prstGeom prst="rect">
            <a:avLst/>
          </a:prstGeom>
          <a:noFill/>
        </p:spPr>
      </p:pic>
    </p:spTree>
  </p:cSld>
  <p:clrMapOvr>
    <a:masterClrMapping/>
  </p:clrMapOvr>
  <p:transition>
    <p:wheel spokes="8"/>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259632" y="1412776"/>
            <a:ext cx="6768752" cy="1169551"/>
          </a:xfrm>
          <a:prstGeom prst="rect">
            <a:avLst/>
          </a:prstGeom>
          <a:noFill/>
        </p:spPr>
        <p:txBody>
          <a:bodyPr wrap="square" rtlCol="0">
            <a:spAutoFit/>
          </a:bodyPr>
          <a:lstStyle/>
          <a:p>
            <a:r>
              <a:rPr lang="es-MX" sz="1400" b="1" dirty="0"/>
              <a:t>3.- Administración de los inventarios</a:t>
            </a:r>
          </a:p>
          <a:p>
            <a:pPr marL="342900" indent="-342900">
              <a:buAutoNum type="alphaUcParenR"/>
            </a:pPr>
            <a:r>
              <a:rPr lang="es-MX" sz="1400" dirty="0"/>
              <a:t>Política de inventarios de materia prima, material en proceso y producto terminado.</a:t>
            </a:r>
          </a:p>
          <a:p>
            <a:pPr marL="342900" indent="-342900">
              <a:buAutoNum type="alphaUcParenR"/>
            </a:pPr>
            <a:r>
              <a:rPr lang="es-MX" sz="1400" dirty="0"/>
              <a:t>Proyección de las ventas.</a:t>
            </a:r>
          </a:p>
          <a:p>
            <a:pPr marL="342900" indent="-342900">
              <a:buAutoNum type="alphaUcParenR"/>
            </a:pPr>
            <a:r>
              <a:rPr lang="es-MX" sz="1400" dirty="0"/>
              <a:t>Relación del producto en los almacenes.</a:t>
            </a:r>
          </a:p>
          <a:p>
            <a:pPr marL="342900" indent="-342900">
              <a:buAutoNum type="alphaUcParenR"/>
            </a:pPr>
            <a:r>
              <a:rPr lang="es-MX" sz="1400" dirty="0"/>
              <a:t>Numero, tamaño y localización de los puntos de almacenamiento.</a:t>
            </a:r>
            <a:endParaRPr lang="es-ES" sz="1400" dirty="0"/>
          </a:p>
        </p:txBody>
      </p:sp>
      <p:pic>
        <p:nvPicPr>
          <p:cNvPr id="34818" name="Picture 2" descr="http://t2.gstatic.com/images?q=tbn:ANd9GcT6-6NXcr655Bo4_eomlhLJJtGyYfdblth_PilWjsT84GaVrdBet3k8Vj_DdA"/>
          <p:cNvPicPr>
            <a:picLocks noChangeAspect="1" noChangeArrowheads="1"/>
          </p:cNvPicPr>
          <p:nvPr/>
        </p:nvPicPr>
        <p:blipFill>
          <a:blip r:embed="rId2" cstate="print"/>
          <a:srcRect/>
          <a:stretch>
            <a:fillRect/>
          </a:stretch>
        </p:blipFill>
        <p:spPr bwMode="auto">
          <a:xfrm>
            <a:off x="2051720" y="2780928"/>
            <a:ext cx="2160240" cy="2160240"/>
          </a:xfrm>
          <a:prstGeom prst="rect">
            <a:avLst/>
          </a:prstGeom>
          <a:noFill/>
        </p:spPr>
      </p:pic>
      <p:sp>
        <p:nvSpPr>
          <p:cNvPr id="34820" name="AutoShape 4" descr="data:image/jpeg;base64,/9j/4AAQSkZJRgABAQAAAQABAAD/2wBDAAkGBwgHBgkIBwgKCgkLDRYPDQwMDRsUFRAWIB0iIiAdHx8kKDQsJCYxJx8fLT0tMTU3Ojo6Iys/RD84QzQ5Ojf/2wBDAQoKCg0MDRoPDxo3JR8lNzc3Nzc3Nzc3Nzc3Nzc3Nzc3Nzc3Nzc3Nzc3Nzc3Nzc3Nzc3Nzc3Nzc3Nzc3Nzc3Nzf/wAARCACYAKsDASIAAhEBAxEB/8QAHAAAAgIDAQEAAAAAAAAAAAAAAAUEBgIDBwEI/8QAUBAAAgEDAgMDBggICgkFAQAAAQIDAAQRBSEGEjETQVEUIjVhcZEHMnN0gaGxsiMzNEJSU3KzFRYlRJKUwdHT8DZDVWKCk8LS4SRUY4Si8f/EABsBAAIDAQEBAAAAAAAAAAAAAAAFAgMEBgEH/8QAMxEAAgIBAwMCBAQEBwAAAAAAAQIAAxEEEiEFMVETQSIycYEGFDORFWHR8CMlNEJiscH/2gAMAwEAAhEDEQA/AO40UUUQhRRWJbFEJlRStuIdLV3TyrmKMVYpGzAEbEZAxsa8/jFpf69/+S/91R3L5nu0+I1opV/GLS/17/8AJf8AurKLX9OllSJJzzOwVcxOASem5FG5fMNp8Rma1yzRwxtJM6oijLMxwAPHNZ1WOO2VbOxMjBY/KgXydsCNzv7CAfbUbH2IW8T1F3sF8yHrWuzXqyRWLNBa8pzJuskns/RH1nPd3xbGxtpLG2Z4QWMSkkknJwKWw+W3yTeTQW6qrcn4eVlY7A5wEOOvjTK3GqQW8URgsTyIFz5RJvgY/V0l9W6wlmOI19KpMBRmb/4OtP1K1g9pBC9vLDHyOLiHDKTkZlQH6iRXnaan/wC3sf6zJ/h1rlfUMwmWCzCLPExKTuTgSK2wKDwqdRbeMmRsC7DgS/L0r2vF6V7TuKoUUUUQhRRRRCFFFFEIUUUUQgelVPiLWHlkl0+0ZkjQ8txIvUnGeRfDY7n3eq2Vz299L6n86P3VrD1C1q6cr78TXoq1stw3tMtBASzlVdgLmUADp8c0z38aW6H+SzfOpvvmmRpXmMQIb1puPjW3zqH94tbqh6nOlpAtzLns4ZYpGwN8CRSasp+cSu35DLxmqbxdN5XqMdpKqmG25JlHi55gCfZv76ja5xHqUtnM1ofIUVcjHK0h9pIIHsGfbS7VTMl1dFrmaRz2S9o5HMAXxgYHgT7616rVLZWVrMzafTsjhrBJWmTRwJevNKka+UDzpGCj4id5rbcatDDA9xHDcTRoMlkjwuPEFiAR7K3W+nWdsxaK3QOertlmO2Nyck1F4nQycPagikqWhIyDv76xLt4Bms7uZJ8t5c9raXaEf/HzfdJrVPqNm4ERuFSQyIvZy5RslhgcrYOfVW7TJ/KtNtbk45pYVZgO4kbj35rbdQme2eJWCsQSjNuFbuP0HFeqVDAmeOGKmXIV7UXS7tb6xhuVBXtFyynqrd4PrByPoqVT8RN2hRRRRCFFFFEIUUUUQhRRXmaIT2ue3vpfUvnR+6tdByPGufXvpfUvnR+6tLeqfoj6zf079Y/SRbe9msbCSWO1aeMXUxkKE5Qc/gAc9/up8DkZHQ9KW6MwSynZmCqtzMWJOABzneqzrvFks0oi0eQxwrnnm5cF8j83I2A8f8nBkbRNig54lr1BL6ZoY7KVIAeYvMwzy7bYHfvv3dKg8TzxLo88EkqdsyLgdM7g+/AJx4AnuqHwfq93eBra/POwXmilbZnAOCPXjx9ZqRxLZ20Gl3txyL20pUmVzuCSoxk9Bgeodaur+ZQZVZ2JEx1cfyfcnxU/bWes/ldx+1B+8rRqEqz6VNKueV48jNb9Z/K7j9qD95WOnO0/X+k1WfP9o+7zS7iP0Fe74/B/20y7zS7iL0He74/B/wBoq0SuVzT9furCBreKyFxEkjcrDmXGTzEbBs4zjoOlTBxhCGQXFm6czqgxIOpIAOGC7b9aW6YP/Ro+PxpMn9I5H1VKPTB6eBrCdaVbBGcTf+TDLkHEu+hNf/wffJaointee2Z3V1PMBzfFY94J+mnGkXF1PZqb+HsbhWZHXGAcHYjrsRg9T1xmq58H9leW0V3cyx262l2wkhKZ7TAHLvt0OMj2091DWra1WaOJlmuo1PLADy87Y+KGxjJ8K6upv8NSeJzFow5A5kjVZbqKxlNhEJLk4WME4AJOOY+oZyfZWWmLdpZoNQdHuMtzFOmMnHcO7A6CklvxXBcpzQW0hwqsxeRFABzjBJ3zj/JrcbuPXrV7S3up7GYkMeXBLKDkgMDgg9Dg5Ge7NQTVUO+xWBPjMhtMf0Vos4Wt7aGF5XlMaBTI/wAZyB1PrrfWieQoooohClWt6xHpnZx9k0s8qsyIDgYGASSegyw9e9NaqXGO+qWHzeb78VUamw11My9xLaED2BTIEeq6ne6mUmvXjTsC4jgHKoPMB16nb1+6h9KieSSVp7ntJG53Panc+NRrD0wfmx++KcUm9Z7FBY5jX0URiFEpPGtutja2kEEtxyyyyOwMpwdtwfHPNVTdsAk5ON8dav3HdqZtJS5Vc+TSBm/ZPmn6MkH6KrvCmnadq1xLa6is3M5CRNC2CuVJz9R3we71mjY1jACS3rUhMfxcOXcGpacNNvJIrKCOOSaflQpNlWyc5787Yz1326yOK+aLRtStjI0hiEZEmBkhmB3xtnr07iKZaxcxqZNJRzDBHbhOyjjDySKRjCqQfNAGOnXPTG6riFYU4Rl8nC9k0cZUqnLzAsu+MbE9a2WsMgYmKpTzzDVsmwuAP0T9te61IgvJwXXJeAAcw3PadK0alBLdpchoUeGCRd5HwgBXPMygEtg7Y2Gx3yBTDRoLW90yOS4sbNZiCk3Zwpylgd8EZyPYTWKukpUGPvNb2h7Nq+0aySRxlueRV5euTjFJuJbu2n0K+hguomlkhZUCSAkn1YNTzZabb8rNbWkRB812jQHPtO+aDqWnISGvbYHvzKKkMd8QyZVYp7ZFSJJoxygKF5hnbbpRczIka4fl7WVIVYb4Z2Cg7e3P0U312fT723hQzQyxiYM5XDhcK2Ce7Y460l4vu7caXFANMsY7qZl5Ly3hUFQu/Mu3msdsYJ7/AAqrSdKW/UIgbkmX3a9lqbC8TqPDU0c2h2oidWESdi3LjzWTzSpxtkEYONsg42qqa7a311pN3pECXTtby4lmgZFMoI5sAFshiXU+Gx3FUzgTWriKUaO13NBb3c57SSN8MknIyg5O/nHkPtA8TXVoUmM8txdNGZXCriNSFwucde/JPvA7snp9bS2lfYftENQ38ylQtYaLxDplvJdxztdoYjA6Za3JAKn6WyNwPjEdOjzX0ishbXtrEiXUcocMgxzIoLMDjqCoI38aonFHC9zpU9zqC3yyyLc9qq7l1BYsCWJ+MOuPAE52xV10+UcRQ2ssbq7XEY50j/1ERx2nN/vNjlHt9RNcfrdNZ+eqtqzyf7P9ZoIUJxL2pyAfEV6TvUO9v4bIKJCWkcHkiQZZ8eA+nqcAd5pbOk1+ebUDyx/mwROQB62PefqHr611TOF7zMqlu0fA5r2q+gurRc218eRRnkuR2i4/ayGHtJNI7r4SbazuHt5tOuZHTGXhZSjbZyCSCR9FeCxT7z0owl75hVT4w9KWHzeb78VRNV4lvLkRjTn8lt2mROfAMjAuFOM5CjfwJ9lYXVhJeSJJc6lfO6KyqedBgEgn8z/dHurFqtRXZW1anmatPTYjhyJEsPTH/wBU/fFOaVx6OI5jKl/fCQry5506Zz+hUjTzIJLuGSaSbspQqvJjmwUU74AHUmlyrhQMzeWyxM3zyRxqBIMh25AuM5J/8ZPsBqsR6zw1wZrc4muJEa5iyY4+aURYOQOUdAc5Hhg42p7qdpJdcojdVHZyIeb80suzfVj6a4fxwqRcWaoqTLKDOTlQfNzjzfo6fRT/APD/AE6rX6gpYxAAzMOttateBLrrHwvztczJpVlywK+IpW+M4/SII80/Qaqeo8b61fWJsR5Pb2hRUEcUZyFBBG5JOdhvSrRNMbVb2CDthBHJKsZlZc4J9Xf1FdC1T4PdH0rQ7i4Z7m5uE5cM8nKBlgNguPrPfXS6k9A6c3psC7D7/wDfEyLVq2Xd2Bjfgq6ZeFYJnvzcahc4lmIYllQTecxY5AKiQbbYA28attvAluhSMsQWZiWYklicn6yar0enWdsbCzggRLdbgqIx0wVckewnuqy561weo1C6hyyDAyeI1rpNRwTkyBeRpJqdisiK6iOY4YA7+ZU5VAXCqFA6AVDuPStl8nN/0VOHSqCeBJgd5E1T0ZeY/UP9lV3UbKFrJ1kVTaMQ08fQqM7smOh6n2+G+bFqnoy8+Rf7tJ7/AG0y5+SaoM7I6EeZNUBDA+JSuJ9CueH9QlsZkSTmAkhn3USJkjII7/EdxwenWxad8Jk8Nr2OpabLPdIvmyxMAJD3E+B/zt0q+8YcJ23EtsjvLJDdwIwhdT5u/cwIO2QOmDt1rhMqyrfGN05GgLxyrn4r5wR9Rr6Rpq9P1SsLd868/wB/+znNzVnInT7PSp+PNGtbwXYtBJI0d+nZo7ryuCqxty5Axjqe8Ejrm/6bptrpNhHaWMSxwxLgADr6z4n11RfgbEgtNUzns+2T+ly7/Vy10Zvin2Uh1VCU3ui9gZaHJXmUnT7u9jiW7kEV006q8jElJOmQM7ggZ2GFFMk1i05SbhmtmAyVmXl9x6H6CaX6b6Ptfkk+6Kj6+P5Mf1Sw/vUpAb23HMaCkbQRPL+/l1AlfPitO6IjBk9berwHv8BQ+JfTVxjPRO//AHBV2I3zVJ4j9Mz+xPuCsmntaywlvE1W1rWgCy0fzO2+cRfvRVlFVr+Z23ziL96KsooX3+pgfb6CB6VDsvyrUPl1/dpUw9Kh2ePK9Qzj8evX5NKn7GQPcStcb8bwaAGsrMdrqbL5oI82LPQnxPgB9OK4w8jyyNLIxaRmLMx6kk7muwcbaFY6/eABRHdwR4Nwp3JO4UjvA6+rIx31x6aNoZXSTZ42KuPAg4I99fTfwh+VTTs1Y+P3z4/l/L+URa5nazBPAjfSnIspTGcSKxYEdxAyDXZuKZe24YnlAI7REbHhllOK5XwXw/c61p+oPZyASRsi8rbK3NnO/iK6nr4imsv4HiLiV40wxidlRA3ViAf0Tt1P11xnWkI6jaP+Wf35j86lLdFSB3UEH9+Jutrby277RppIYbZzJzxhSTyjz23UggcwUAbkk+FbbmMRxJIZb0l2CLbmfJYg+fuADjOEzkAMSegzWuA+Qx3RtNRuQ08nO3Y2zoWyADnKnw2xg79a02aadFiXUjcSRwoAi3CSuvfgYIx3nrvk1jrNdShAuT5mFxZYS5bAktYmhvNNjd2dlhmyxJOT5meu9MR0pPadjJrivDZwWsfkzlEjjAYecm7Ed/2eunA6VjfGeDNaZxzIuqejLz5F/u0mv/Rlz8k1OdU9GXnyL/dpNqBA0u5JOAImyfoqizuv1lydm+k6TczLbW0k7/FiQu22dgM181wqzETyAdrKgMgUnlz1295r6DvNVsZ9D1C6RhLBBFIJVZWXcLkqRsRsR76+Y49bItVjlgDnlAbzsBtvDFfSfw8mS7Y7YnM2+07r8DDmThm6l58o964RcdAAo6+vrV3vbqK1haSVtuigblj3ADvNV/g3Trbh3hCNoy7o0PlUmQOpUEgdNsACo0OqSzut5c6ddPMw83BiKxKfzV8/3nqfZgDn9dqFNzv5JmiqstwJp0tubTLRuUjMKHBxt5o2rTr5/kx/lYf3yVlMeU89jY3ls3en4Ext/wAPabf8OPppdq+olrJ7a6tpobnML8gHOCO1XoRn9E7HHSufdPiJBjVG4xibwHkmSKFeeaVuWNOmT/cOpPgDVgi4M0mSNW1C1S5uiPwkvMRzH1DPQdB7KUcKRseI4p5vxr28gC52Rcr5o+nqe/6BV8rT07ToK95GSZRrr3Nm3sBOW/zO2+cRfvRVlFVr+Z23ziL96Ksopevv9TNx9voId1L47iO1k1OaY4RJl6bk/g0wB6z0FMKrF0zzandqcdikylQD8Z+RQSfZ0x459VaaKja22UXWemu6Ys7EzTzYVpGMj+CDGMfQAN/VVL1Xgi51a/fULSRILO5uVWQyZLKzNykhfDmIyM7Enwq1XhluMWdmrSTuRzBRsoG/neA6A/tb9Rmx3cK22mwQx7JHLbqB7JUpwOoW6Fh6BwTx9ovrpFuS8R/B7w5d8OWV9BftG0ktwGUxtlSgUYPvz7qsEfpif5tF96SpgIAqHH6Zn+bRfekpRqNRZqbWtsPxHvGKIqKFHaTKg64ANLuMD9H761PNL9UAukaxU/G5TKwOCi5yMeskY957qqrQuwUSVjBVyZE05zJrRKjzBBIob9Ih0z7th7c+FO6WwIseqQIgCqtrIAB3Dmjpjkd9SuqFTbR7SNVhsG4yLqnoy8+Rf7tJdS9E3XyL/Yadap6Mu9v9Q/3aQ3sokBt/zAvNORv5u/m+0/Z7aq9NrHVV8y02LWrMfEr/ABnxO9lwvqekoOW51LU5g++6wKEGf+LAHszXPuGtGl4g1y20yDIMpJdgASqgZJ3OM4G1a9fvDd6pPKSAqsVAXPKMbEgHxOa6B8AGneUcQ3uouDy21r2a+bsWcjv9QU7euvqVX+XdMJXh2GT9+05o/G86taPcvwzqDTkdj2MothgZEYUgbjqPA9+M9CKhWwHk0X7C/ZVk1v0Nf/NpPumq5b/k8X7A+yvn2v8A9sbaLuZmQKUXnpiT5tH9+Sm56UovPS7/ADaP78lLLPkMYp84k/hzfiCD5CT7Vq61SuG/9IYPkJPtWrrTbpv+nH3ivX/rn7Tlv8ztvnEX70VZR0qvXUD2nZ2k6lJormEMp7wZRgjxB8f7c04v7lrWzedIxIygcqZ5eYkgAZ3xueuKVhSGIPmMdwIBHgSNxJqDaVoV7eRsgljiPZc3TnOy/WRXP4OMbcWjh7SRJ1U4CsGVm8cnByT1z7zVr1SzXWLRoNTgmcscgpKFEZz+aP7Tk/ZSCfgqya1WODyyOZc5lZ0YN6iu31VppvSocMJRbS1ncGadN46stOQkaXdTSSnLymRAcZzgD6+oz7sWeDVzxRonbaVbzKhmQczyCNlKSKxGQcg4H11RbjgzV42Yo1o8YUksZGU+7B+2nvD2ntp2jpZ9u7wyMZnjGwZmx18RsNuntqrUampRvJyZZTp7G+ADAjSK8aS/itFn1AczrmRbslCOdQVyG67923rzT2zhEGrXCiSVwbeI5lkLkedJ3mkumWVxe6xbxWiozxxmTlY8oIV484PjT2TtbPVLl7xFjxaxHAfmyOaT6/VUad1lQsA4M9u2127M8ib7u4MKAInPK55Y0zjJ8fYOpP8A/K0QRdkh5m53Y8zuRuzeP/ju6VjCjs5uZhyyOMKuc9muent7z6/YK3U201HpLk94t1F29sDtNM1sssqSh5Y5EUqrRuV2JBOR0PQdaBHcD4t9OM9cqn/bW6ir2rVu4lIdl7GRJ4r6WCWLy2Eq6FPOtugIx3ON6hajbRWGiXQXLO8ZVpG6sznGfpLD2fRTjupNxXKI9MRHblV5l5j4Bcv/ANArxakTlRPWdn7mck4s0qS0u/LhEVtbuR+zbGxYY5h7z9tWb4EeJP4I4kbSrlwLXUQFTP5so+L7xke6nPEuqcL3/AcOjeWCTU4l8ojeGFmVJjlipbGMHJU4P2VyRRcQzLLF2sckbB1dcgqRuDnuINdZptVRrOnmm1wGXjk/tM5rdWyBPrnWj/I1/wDNpPumq7b/AJPF+wPsrLh3iA8TfB++pyIEna2mSZAc4dQwPvxn2EVjb/k8X7C/ZXD68YxGej7mZnpSi89Lv82j+/JTc9KUXnpd/m0f35KV2fIYxT5xJ/Df+kEHyEn2rV038Kq/CdiZJDqcmyYMduB+cuRlj7SMD1DPftaN6caGtkoAaKdZYGuJEUa9oSarHG6MIbqJ0ZJMZB5WDcrDvG391Itd0rUrfS5JZrizaNXjyEicHHOvi1XaoOs2R1DT5bRZBEXwQ5XmAIIO4yPDxq6ylHySOZUlrLxniUg0U4/itff7QtP6q/8AiUfxWvv9oWn9Vf8AxKRfw3UeB+8dDqFMRXIPYS4/VmlFkGeG2iiRpJXRQkafGY8o2H+du+rlJwpeujKdQtcMCDi1f/EptoOgWeiW4SDmkm5AjzSYLMB0G3QeoVJeku5AsOAJBupogJQZMhcM8OnTZPLbuTN2YygRD5qKcEj1nIG/T7Ss1No9R1h7xCTbpGsUY7nKknn/AP0QPZnww14g1DtGbT7dsr0uXB6Aj4gPicgnwHtBpUBjYDGPVTyqlKkCKOIostexy7Hme0UUVbK4UUUUQhSHiSyOr3en6SrlDdF15uXPLnAJx34UufdT6tOgWxvOOGmPnR2FkpBznDyMwz/RyPdRCVB/gi1vyoxx39kYP1p5w39HH9tRbr4JOIw5ginsJYyv48yMo+lcE+7Nd2AoxVPoJ4lvrv2lK4P4ZvOG+CL3TLt45rmQTP8AgMkecuAB3np4VjDdxrDGrR3QIUAjySXw/Zq74FGK8toWwAE9p7Xc1ZJEpZu4j+Zdf1Sb/tqNBp8msa4VEcy2YgQTSSROmQGc8o5gNzkfRnvxV9xRyjOaqXRVg5PMsbVuRxPI0CIqoAqgAADuFZUUVsmWFeGiiiEKMUUUQhSnX9VGl2y8n4+VuWMlSVXxZvUB7zgUUUQlVjurVF/HgsSSzNkliepPrrLyy2/XL9dFFEIeW2365fro8ttv1y/XRRRCHltt+uX66PLbb9cv10UUQh5bbfrl9xp3wVbFYb+9ZiTd3JKZXGERQg9oyrHPgRRRRCWSiiiiEKKKKIQoooohCiiiiE//2Q=="/>
          <p:cNvSpPr>
            <a:spLocks noChangeAspect="1" noChangeArrowheads="1"/>
          </p:cNvSpPr>
          <p:nvPr/>
        </p:nvSpPr>
        <p:spPr bwMode="auto">
          <a:xfrm>
            <a:off x="0" y="-601663"/>
            <a:ext cx="1428750" cy="1266826"/>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4822" name="AutoShape 6" descr="data:image/jpeg;base64,/9j/4AAQSkZJRgABAQAAAQABAAD/2wBDAAkGBwgHBgkIBwgKCgkLDRYPDQwMDRsUFRAWIB0iIiAdHx8kKDQsJCYxJx8fLT0tMTU3Ojo6Iys/RD84QzQ5Ojf/2wBDAQoKCg0MDRoPDxo3JR8lNzc3Nzc3Nzc3Nzc3Nzc3Nzc3Nzc3Nzc3Nzc3Nzc3Nzc3Nzc3Nzc3Nzc3Nzc3Nzc3Nzf/wAARCACYAKsDASIAAhEBAxEB/8QAHAAAAgIDAQEAAAAAAAAAAAAAAAUEBgIDBwEI/8QAUBAAAgEDAgMDBggICgkFAQAAAQIDAAQRBSEGEjETQVEUIjVhcZEHMnN0gaGxsiMzNEJSU3KzFRYlRJKUwdHT8DZDVWKCk8LS4SRUY4Si8f/EABsBAAIDAQEBAAAAAAAAAAAAAAAFAgMEBgEH/8QAMxEAAgIBAwMCBAQEBwAAAAAAAQIAAxEEEiEFMVETQSIycYEGFDORFWHR8CMlNEJiscH/2gAMAwEAAhEDEQA/AO40UUUQhRRWJbFEJlRStuIdLV3TyrmKMVYpGzAEbEZAxsa8/jFpf69/+S/91R3L5nu0+I1opV/GLS/17/8AJf8AurKLX9OllSJJzzOwVcxOASem5FG5fMNp8Rma1yzRwxtJM6oijLMxwAPHNZ1WOO2VbOxMjBY/KgXydsCNzv7CAfbUbH2IW8T1F3sF8yHrWuzXqyRWLNBa8pzJuskns/RH1nPd3xbGxtpLG2Z4QWMSkkknJwKWw+W3yTeTQW6qrcn4eVlY7A5wEOOvjTK3GqQW8URgsTyIFz5RJvgY/V0l9W6wlmOI19KpMBRmb/4OtP1K1g9pBC9vLDHyOLiHDKTkZlQH6iRXnaan/wC3sf6zJ/h1rlfUMwmWCzCLPExKTuTgSK2wKDwqdRbeMmRsC7DgS/L0r2vF6V7TuKoUUUUQhRRRRCFFFFEIUUUUQgelVPiLWHlkl0+0ZkjQ8txIvUnGeRfDY7n3eq2Vz299L6n86P3VrD1C1q6cr78TXoq1stw3tMtBASzlVdgLmUADp8c0z38aW6H+SzfOpvvmmRpXmMQIb1puPjW3zqH94tbqh6nOlpAtzLns4ZYpGwN8CRSasp+cSu35DLxmqbxdN5XqMdpKqmG25JlHi55gCfZv76ja5xHqUtnM1ofIUVcjHK0h9pIIHsGfbS7VTMl1dFrmaRz2S9o5HMAXxgYHgT7616rVLZWVrMzafTsjhrBJWmTRwJevNKka+UDzpGCj4id5rbcatDDA9xHDcTRoMlkjwuPEFiAR7K3W+nWdsxaK3QOertlmO2Nyck1F4nQycPagikqWhIyDv76xLt4Bms7uZJ8t5c9raXaEf/HzfdJrVPqNm4ERuFSQyIvZy5RslhgcrYOfVW7TJ/KtNtbk45pYVZgO4kbj35rbdQme2eJWCsQSjNuFbuP0HFeqVDAmeOGKmXIV7UXS7tb6xhuVBXtFyynqrd4PrByPoqVT8RN2hRRRRCFFFFEIUUUUQhRRXmaIT2ue3vpfUvnR+6tdByPGufXvpfUvnR+6tLeqfoj6zf079Y/SRbe9msbCSWO1aeMXUxkKE5Qc/gAc9/up8DkZHQ9KW6MwSynZmCqtzMWJOABzneqzrvFks0oi0eQxwrnnm5cF8j83I2A8f8nBkbRNig54lr1BL6ZoY7KVIAeYvMwzy7bYHfvv3dKg8TzxLo88EkqdsyLgdM7g+/AJx4AnuqHwfq93eBra/POwXmilbZnAOCPXjx9ZqRxLZ20Gl3txyL20pUmVzuCSoxk9Bgeodaur+ZQZVZ2JEx1cfyfcnxU/bWes/ldx+1B+8rRqEqz6VNKueV48jNb9Z/K7j9qD95WOnO0/X+k1WfP9o+7zS7iP0Fe74/B/20y7zS7iL0He74/B/wBoq0SuVzT9furCBreKyFxEkjcrDmXGTzEbBs4zjoOlTBxhCGQXFm6czqgxIOpIAOGC7b9aW6YP/Ro+PxpMn9I5H1VKPTB6eBrCdaVbBGcTf+TDLkHEu+hNf/wffJaointee2Z3V1PMBzfFY94J+mnGkXF1PZqb+HsbhWZHXGAcHYjrsRg9T1xmq58H9leW0V3cyx262l2wkhKZ7TAHLvt0OMj2091DWra1WaOJlmuo1PLADy87Y+KGxjJ8K6upv8NSeJzFow5A5kjVZbqKxlNhEJLk4WME4AJOOY+oZyfZWWmLdpZoNQdHuMtzFOmMnHcO7A6CklvxXBcpzQW0hwqsxeRFABzjBJ3zj/JrcbuPXrV7S3up7GYkMeXBLKDkgMDgg9Dg5Ge7NQTVUO+xWBPjMhtMf0Vos4Wt7aGF5XlMaBTI/wAZyB1PrrfWieQoooohClWt6xHpnZx9k0s8qsyIDgYGASSegyw9e9NaqXGO+qWHzeb78VUamw11My9xLaED2BTIEeq6ne6mUmvXjTsC4jgHKoPMB16nb1+6h9KieSSVp7ntJG53Panc+NRrD0wfmx++KcUm9Z7FBY5jX0URiFEpPGtutja2kEEtxyyyyOwMpwdtwfHPNVTdsAk5ON8dav3HdqZtJS5Vc+TSBm/ZPmn6MkH6KrvCmnadq1xLa6is3M5CRNC2CuVJz9R3we71mjY1jACS3rUhMfxcOXcGpacNNvJIrKCOOSaflQpNlWyc5787Yz1326yOK+aLRtStjI0hiEZEmBkhmB3xtnr07iKZaxcxqZNJRzDBHbhOyjjDySKRjCqQfNAGOnXPTG6riFYU4Rl8nC9k0cZUqnLzAsu+MbE9a2WsMgYmKpTzzDVsmwuAP0T9te61IgvJwXXJeAAcw3PadK0alBLdpchoUeGCRd5HwgBXPMygEtg7Y2Gx3yBTDRoLW90yOS4sbNZiCk3Zwpylgd8EZyPYTWKukpUGPvNb2h7Nq+0aySRxlueRV5euTjFJuJbu2n0K+hguomlkhZUCSAkn1YNTzZabb8rNbWkRB812jQHPtO+aDqWnISGvbYHvzKKkMd8QyZVYp7ZFSJJoxygKF5hnbbpRczIka4fl7WVIVYb4Z2Cg7e3P0U312fT723hQzQyxiYM5XDhcK2Ce7Y460l4vu7caXFANMsY7qZl5Ly3hUFQu/Mu3msdsYJ7/AAqrSdKW/UIgbkmX3a9lqbC8TqPDU0c2h2oidWESdi3LjzWTzSpxtkEYONsg42qqa7a311pN3pECXTtby4lmgZFMoI5sAFshiXU+Gx3FUzgTWriKUaO13NBb3c57SSN8MknIyg5O/nHkPtA8TXVoUmM8txdNGZXCriNSFwucde/JPvA7snp9bS2lfYftENQ38ylQtYaLxDplvJdxztdoYjA6Za3JAKn6WyNwPjEdOjzX0ishbXtrEiXUcocMgxzIoLMDjqCoI38aonFHC9zpU9zqC3yyyLc9qq7l1BYsCWJ+MOuPAE52xV10+UcRQ2ssbq7XEY50j/1ERx2nN/vNjlHt9RNcfrdNZ+eqtqzyf7P9ZoIUJxL2pyAfEV6TvUO9v4bIKJCWkcHkiQZZ8eA+nqcAd5pbOk1+ebUDyx/mwROQB62PefqHr611TOF7zMqlu0fA5r2q+gurRc218eRRnkuR2i4/ayGHtJNI7r4SbazuHt5tOuZHTGXhZSjbZyCSCR9FeCxT7z0owl75hVT4w9KWHzeb78VRNV4lvLkRjTn8lt2mROfAMjAuFOM5CjfwJ9lYXVhJeSJJc6lfO6KyqedBgEgn8z/dHurFqtRXZW1anmatPTYjhyJEsPTH/wBU/fFOaVx6OI5jKl/fCQry5506Zz+hUjTzIJLuGSaSbspQqvJjmwUU74AHUmlyrhQMzeWyxM3zyRxqBIMh25AuM5J/8ZPsBqsR6zw1wZrc4muJEa5iyY4+aURYOQOUdAc5Hhg42p7qdpJdcojdVHZyIeb80suzfVj6a4fxwqRcWaoqTLKDOTlQfNzjzfo6fRT/APD/AE6rX6gpYxAAzMOttateBLrrHwvztczJpVlywK+IpW+M4/SII80/Qaqeo8b61fWJsR5Pb2hRUEcUZyFBBG5JOdhvSrRNMbVb2CDthBHJKsZlZc4J9Xf1FdC1T4PdH0rQ7i4Z7m5uE5cM8nKBlgNguPrPfXS6k9A6c3psC7D7/wDfEyLVq2Xd2Bjfgq6ZeFYJnvzcahc4lmIYllQTecxY5AKiQbbYA28attvAluhSMsQWZiWYklicn6yar0enWdsbCzggRLdbgqIx0wVckewnuqy561weo1C6hyyDAyeI1rpNRwTkyBeRpJqdisiK6iOY4YA7+ZU5VAXCqFA6AVDuPStl8nN/0VOHSqCeBJgd5E1T0ZeY/UP9lV3UbKFrJ1kVTaMQ08fQqM7smOh6n2+G+bFqnoy8+Rf7tJ7/AG0y5+SaoM7I6EeZNUBDA+JSuJ9CueH9QlsZkSTmAkhn3USJkjII7/EdxwenWxad8Jk8Nr2OpabLPdIvmyxMAJD3E+B/zt0q+8YcJ23EtsjvLJDdwIwhdT5u/cwIO2QOmDt1rhMqyrfGN05GgLxyrn4r5wR9Rr6Rpq9P1SsLd868/wB/+znNzVnInT7PSp+PNGtbwXYtBJI0d+nZo7ryuCqxty5Axjqe8Ejrm/6bptrpNhHaWMSxwxLgADr6z4n11RfgbEgtNUzns+2T+ly7/Vy10Zvin2Uh1VCU3ui9gZaHJXmUnT7u9jiW7kEV006q8jElJOmQM7ggZ2GFFMk1i05SbhmtmAyVmXl9x6H6CaX6b6Ptfkk+6Kj6+P5Mf1Sw/vUpAb23HMaCkbQRPL+/l1AlfPitO6IjBk9berwHv8BQ+JfTVxjPRO//AHBV2I3zVJ4j9Mz+xPuCsmntaywlvE1W1rWgCy0fzO2+cRfvRVlFVr+Z23ziL96KsooX3+pgfb6CB6VDsvyrUPl1/dpUw9Kh2ePK9Qzj8evX5NKn7GQPcStcb8bwaAGsrMdrqbL5oI82LPQnxPgB9OK4w8jyyNLIxaRmLMx6kk7muwcbaFY6/eABRHdwR4Nwp3JO4UjvA6+rIx31x6aNoZXSTZ42KuPAg4I99fTfwh+VTTs1Y+P3z4/l/L+URa5nazBPAjfSnIspTGcSKxYEdxAyDXZuKZe24YnlAI7REbHhllOK5XwXw/c61p+oPZyASRsi8rbK3NnO/iK6nr4imsv4HiLiV40wxidlRA3ViAf0Tt1P11xnWkI6jaP+Wf35j86lLdFSB3UEH9+Jutrby277RppIYbZzJzxhSTyjz23UggcwUAbkk+FbbmMRxJIZb0l2CLbmfJYg+fuADjOEzkAMSegzWuA+Qx3RtNRuQ08nO3Y2zoWyADnKnw2xg79a02aadFiXUjcSRwoAi3CSuvfgYIx3nrvk1jrNdShAuT5mFxZYS5bAktYmhvNNjd2dlhmyxJOT5meu9MR0pPadjJrivDZwWsfkzlEjjAYecm7Ed/2eunA6VjfGeDNaZxzIuqejLz5F/u0mv/Rlz8k1OdU9GXnyL/dpNqBA0u5JOAImyfoqizuv1lydm+k6TczLbW0k7/FiQu22dgM181wqzETyAdrKgMgUnlz1295r6DvNVsZ9D1C6RhLBBFIJVZWXcLkqRsRsR76+Y49bItVjlgDnlAbzsBtvDFfSfw8mS7Y7YnM2+07r8DDmThm6l58o964RcdAAo6+vrV3vbqK1haSVtuigblj3ADvNV/g3Trbh3hCNoy7o0PlUmQOpUEgdNsACo0OqSzut5c6ddPMw83BiKxKfzV8/3nqfZgDn9dqFNzv5JmiqstwJp0tubTLRuUjMKHBxt5o2rTr5/kx/lYf3yVlMeU89jY3ls3en4Ext/wAPabf8OPppdq+olrJ7a6tpobnML8gHOCO1XoRn9E7HHSufdPiJBjVG4xibwHkmSKFeeaVuWNOmT/cOpPgDVgi4M0mSNW1C1S5uiPwkvMRzH1DPQdB7KUcKRseI4p5vxr28gC52Rcr5o+nqe/6BV8rT07ToK95GSZRrr3Nm3sBOW/zO2+cRfvRVlFVr+Z23ziL96Ksopevv9TNx9voId1L47iO1k1OaY4RJl6bk/g0wB6z0FMKrF0zzandqcdikylQD8Z+RQSfZ0x459VaaKja22UXWemu6Ys7EzTzYVpGMj+CDGMfQAN/VVL1Xgi51a/fULSRILO5uVWQyZLKzNykhfDmIyM7Enwq1XhluMWdmrSTuRzBRsoG/neA6A/tb9Rmx3cK22mwQx7JHLbqB7JUpwOoW6Fh6BwTx9ovrpFuS8R/B7w5d8OWV9BftG0ktwGUxtlSgUYPvz7qsEfpif5tF96SpgIAqHH6Zn+bRfekpRqNRZqbWtsPxHvGKIqKFHaTKg64ANLuMD9H761PNL9UAukaxU/G5TKwOCi5yMeskY957qqrQuwUSVjBVyZE05zJrRKjzBBIob9Ih0z7th7c+FO6WwIseqQIgCqtrIAB3Dmjpjkd9SuqFTbR7SNVhsG4yLqnoy8+Rf7tJdS9E3XyL/Yadap6Mu9v9Q/3aQ3sokBt/zAvNORv5u/m+0/Z7aq9NrHVV8y02LWrMfEr/ABnxO9lwvqekoOW51LU5g++6wKEGf+LAHszXPuGtGl4g1y20yDIMpJdgASqgZJ3OM4G1a9fvDd6pPKSAqsVAXPKMbEgHxOa6B8AGneUcQ3uouDy21r2a+bsWcjv9QU7euvqVX+XdMJXh2GT9+05o/G86taPcvwzqDTkdj2MothgZEYUgbjqPA9+M9CKhWwHk0X7C/ZVk1v0Nf/NpPumq5b/k8X7A+yvn2v8A9sbaLuZmQKUXnpiT5tH9+Sm56UovPS7/ADaP78lLLPkMYp84k/hzfiCD5CT7Vq61SuG/9IYPkJPtWrrTbpv+nH3ivX/rn7Tlv8ztvnEX70VZR0qvXUD2nZ2k6lJormEMp7wZRgjxB8f7c04v7lrWzedIxIygcqZ5eYkgAZ3xueuKVhSGIPmMdwIBHgSNxJqDaVoV7eRsgljiPZc3TnOy/WRXP4OMbcWjh7SRJ1U4CsGVm8cnByT1z7zVr1SzXWLRoNTgmcscgpKFEZz+aP7Tk/ZSCfgqya1WODyyOZc5lZ0YN6iu31VppvSocMJRbS1ncGadN46stOQkaXdTSSnLymRAcZzgD6+oz7sWeDVzxRonbaVbzKhmQczyCNlKSKxGQcg4H11RbjgzV42Yo1o8YUksZGU+7B+2nvD2ntp2jpZ9u7wyMZnjGwZmx18RsNuntqrUampRvJyZZTp7G+ADAjSK8aS/itFn1AczrmRbslCOdQVyG67923rzT2zhEGrXCiSVwbeI5lkLkedJ3mkumWVxe6xbxWiozxxmTlY8oIV484PjT2TtbPVLl7xFjxaxHAfmyOaT6/VUad1lQsA4M9u2127M8ib7u4MKAInPK55Y0zjJ8fYOpP8A/K0QRdkh5m53Y8zuRuzeP/ju6VjCjs5uZhyyOMKuc9muent7z6/YK3U201HpLk94t1F29sDtNM1sssqSh5Y5EUqrRuV2JBOR0PQdaBHcD4t9OM9cqn/bW6ir2rVu4lIdl7GRJ4r6WCWLy2Eq6FPOtugIx3ON6hajbRWGiXQXLO8ZVpG6sznGfpLD2fRTjupNxXKI9MRHblV5l5j4Bcv/ANArxakTlRPWdn7mck4s0qS0u/LhEVtbuR+zbGxYY5h7z9tWb4EeJP4I4kbSrlwLXUQFTP5so+L7xke6nPEuqcL3/AcOjeWCTU4l8ojeGFmVJjlipbGMHJU4P2VyRRcQzLLF2sckbB1dcgqRuDnuINdZptVRrOnmm1wGXjk/tM5rdWyBPrnWj/I1/wDNpPumq7b/AJPF+wPsrLh3iA8TfB++pyIEna2mSZAc4dQwPvxn2EVjb/k8X7C/ZXD68YxGej7mZnpSi89Lv82j+/JTc9KUXnpd/m0f35KV2fIYxT5xJ/Df+kEHyEn2rV038Kq/CdiZJDqcmyYMduB+cuRlj7SMD1DPftaN6caGtkoAaKdZYGuJEUa9oSarHG6MIbqJ0ZJMZB5WDcrDvG391Itd0rUrfS5JZrizaNXjyEicHHOvi1XaoOs2R1DT5bRZBEXwQ5XmAIIO4yPDxq6ylHySOZUlrLxniUg0U4/itff7QtP6q/8AiUfxWvv9oWn9Vf8AxKRfw3UeB+8dDqFMRXIPYS4/VmlFkGeG2iiRpJXRQkafGY8o2H+du+rlJwpeujKdQtcMCDi1f/EptoOgWeiW4SDmkm5AjzSYLMB0G3QeoVJeku5AsOAJBupogJQZMhcM8OnTZPLbuTN2YygRD5qKcEj1nIG/T7Ss1No9R1h7xCTbpGsUY7nKknn/AP0QPZnww14g1DtGbT7dsr0uXB6Aj4gPicgnwHtBpUBjYDGPVTyqlKkCKOIostexy7Hme0UUVbK4UUUUQhSHiSyOr3en6SrlDdF15uXPLnAJx34UufdT6tOgWxvOOGmPnR2FkpBznDyMwz/RyPdRCVB/gi1vyoxx39kYP1p5w39HH9tRbr4JOIw5ginsJYyv48yMo+lcE+7Nd2AoxVPoJ4lvrv2lK4P4ZvOG+CL3TLt45rmQTP8AgMkecuAB3np4VjDdxrDGrR3QIUAjySXw/Zq74FGK8toWwAE9p7Xc1ZJEpZu4j+Zdf1Sb/tqNBp8msa4VEcy2YgQTSSROmQGc8o5gNzkfRnvxV9xRyjOaqXRVg5PMsbVuRxPI0CIqoAqgAADuFZUUVsmWFeGiiiEKMUUUQhSnX9VGl2y8n4+VuWMlSVXxZvUB7zgUUUQlVjurVF/HgsSSzNkliepPrrLyy2/XL9dFFEIeW2365fro8ttv1y/XRRRCHltt+uX66PLbb9cv10UUQh5bbfrl9xp3wVbFYb+9ZiTd3JKZXGERQg9oyrHPgRRRRCWSiiiiEKKKKIQoooohCiiiiE//2Q=="/>
          <p:cNvSpPr>
            <a:spLocks noChangeAspect="1" noChangeArrowheads="1"/>
          </p:cNvSpPr>
          <p:nvPr/>
        </p:nvSpPr>
        <p:spPr bwMode="auto">
          <a:xfrm>
            <a:off x="0" y="-601663"/>
            <a:ext cx="1428750" cy="1266826"/>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4824" name="Picture 8" descr="http://t0.gstatic.com/images?q=tbn:ANd9GcT5f5aY5e5ljN00tY0soCNzGK0p5WQ9EER1VoeTPEeYvWTCnP6h4JSxBiP1"/>
          <p:cNvPicPr>
            <a:picLocks noChangeAspect="1" noChangeArrowheads="1"/>
          </p:cNvPicPr>
          <p:nvPr/>
        </p:nvPicPr>
        <p:blipFill>
          <a:blip r:embed="rId3" cstate="print"/>
          <a:srcRect/>
          <a:stretch>
            <a:fillRect/>
          </a:stretch>
        </p:blipFill>
        <p:spPr bwMode="auto">
          <a:xfrm>
            <a:off x="4644008" y="2708920"/>
            <a:ext cx="2304256" cy="2304256"/>
          </a:xfrm>
          <a:prstGeom prst="rect">
            <a:avLst/>
          </a:prstGeom>
          <a:noFill/>
        </p:spPr>
      </p:pic>
    </p:spTree>
  </p:cSld>
  <p:clrMapOvr>
    <a:masterClrMapping/>
  </p:clrMapOvr>
  <p:transition>
    <p:wheel spokes="8"/>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691680" y="1556792"/>
            <a:ext cx="5472608" cy="1015663"/>
          </a:xfrm>
          <a:prstGeom prst="rect">
            <a:avLst/>
          </a:prstGeom>
          <a:noFill/>
        </p:spPr>
        <p:txBody>
          <a:bodyPr wrap="square" rtlCol="0">
            <a:spAutoFit/>
          </a:bodyPr>
          <a:lstStyle/>
          <a:p>
            <a:r>
              <a:rPr lang="es-MX" b="1" dirty="0"/>
              <a:t>4.- </a:t>
            </a:r>
            <a:r>
              <a:rPr lang="es-MX" sz="1400" b="1" dirty="0"/>
              <a:t>Procesamiento de los pedidos</a:t>
            </a:r>
          </a:p>
          <a:p>
            <a:pPr marL="342900" indent="-342900">
              <a:buAutoNum type="alphaUcParenR"/>
            </a:pPr>
            <a:r>
              <a:rPr lang="es-MX" sz="1400" dirty="0"/>
              <a:t>Procedimiento de interacción entre la gestión de pedidos.</a:t>
            </a:r>
          </a:p>
          <a:p>
            <a:pPr marL="342900" indent="-342900">
              <a:buAutoNum type="alphaUcParenR"/>
            </a:pPr>
            <a:r>
              <a:rPr lang="es-MX" sz="1400" dirty="0"/>
              <a:t>Métodos de transmisión de información sobre los pedidos.</a:t>
            </a:r>
          </a:p>
          <a:p>
            <a:pPr marL="342900" indent="-342900">
              <a:buAutoNum type="alphaUcParenR"/>
            </a:pPr>
            <a:r>
              <a:rPr lang="es-MX" sz="1400" dirty="0"/>
              <a:t>Reglas para la integración de los pedidos.</a:t>
            </a:r>
            <a:endParaRPr lang="es-ES" sz="1400" dirty="0"/>
          </a:p>
        </p:txBody>
      </p:sp>
      <p:pic>
        <p:nvPicPr>
          <p:cNvPr id="33794" name="Picture 2" descr="http://t2.gstatic.com/images?q=tbn:ANd9GcSJCqUeM1xHdhWwDTutSskL3yYz7kk6JgBL0Ys4I9ju9_-mPLRc"/>
          <p:cNvPicPr>
            <a:picLocks noChangeAspect="1" noChangeArrowheads="1"/>
          </p:cNvPicPr>
          <p:nvPr/>
        </p:nvPicPr>
        <p:blipFill>
          <a:blip r:embed="rId2" cstate="print"/>
          <a:srcRect/>
          <a:stretch>
            <a:fillRect/>
          </a:stretch>
        </p:blipFill>
        <p:spPr bwMode="auto">
          <a:xfrm>
            <a:off x="2843808" y="2924944"/>
            <a:ext cx="3407473" cy="2376264"/>
          </a:xfrm>
          <a:prstGeom prst="rect">
            <a:avLst/>
          </a:prstGeom>
          <a:noFill/>
        </p:spPr>
      </p:pic>
    </p:spTree>
  </p:cSld>
  <p:clrMapOvr>
    <a:masterClrMapping/>
  </p:clrMapOvr>
  <p:transition>
    <p:wheel spokes="8"/>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3173161" y="1420907"/>
            <a:ext cx="2634696" cy="369332"/>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Actividades auxiliares</a:t>
            </a:r>
          </a:p>
        </p:txBody>
      </p:sp>
      <p:sp>
        <p:nvSpPr>
          <p:cNvPr id="4" name="3 CuadroTexto"/>
          <p:cNvSpPr txBox="1"/>
          <p:nvPr/>
        </p:nvSpPr>
        <p:spPr>
          <a:xfrm>
            <a:off x="1835696" y="1988840"/>
            <a:ext cx="4608512" cy="1169551"/>
          </a:xfrm>
          <a:prstGeom prst="rect">
            <a:avLst/>
          </a:prstGeom>
          <a:noFill/>
        </p:spPr>
        <p:txBody>
          <a:bodyPr wrap="square" rtlCol="0">
            <a:spAutoFit/>
          </a:bodyPr>
          <a:lstStyle/>
          <a:p>
            <a:r>
              <a:rPr lang="es-MX" sz="1400" b="1" dirty="0"/>
              <a:t>1.- Almacenamiento</a:t>
            </a:r>
            <a:endParaRPr lang="es-ES" sz="1400" b="1" dirty="0"/>
          </a:p>
          <a:p>
            <a:pPr marL="342900" indent="-342900">
              <a:buAutoNum type="alphaUcParenR"/>
            </a:pPr>
            <a:r>
              <a:rPr lang="es-MX" sz="1400" dirty="0"/>
              <a:t>Determinación del espacio de almacenamiento.</a:t>
            </a:r>
          </a:p>
          <a:p>
            <a:pPr marL="342900" indent="-342900">
              <a:buAutoNum type="alphaUcParenR"/>
            </a:pPr>
            <a:r>
              <a:rPr lang="es-MX" sz="1400" dirty="0"/>
              <a:t>Diseño del almacén y de los muelles de carga.</a:t>
            </a:r>
          </a:p>
          <a:p>
            <a:pPr marL="342900" indent="-342900">
              <a:buAutoNum type="alphaUcParenR"/>
            </a:pPr>
            <a:r>
              <a:rPr lang="es-MX" sz="1400" dirty="0"/>
              <a:t>Configuración del almacén.</a:t>
            </a:r>
          </a:p>
          <a:p>
            <a:pPr marL="342900" indent="-342900">
              <a:buAutoNum type="alphaUcParenR"/>
            </a:pPr>
            <a:r>
              <a:rPr lang="es-MX" sz="1400" dirty="0"/>
              <a:t>Ubicación de los productos en el almacén.</a:t>
            </a:r>
          </a:p>
        </p:txBody>
      </p:sp>
      <p:sp>
        <p:nvSpPr>
          <p:cNvPr id="32770" name="AutoShape 2" descr="data:image/jpeg;base64,/9j/4AAQSkZJRgABAQAAAQABAAD/2wBDAAkGBwgHBgkIBwgKCgkLDRYPDQwMDRsUFRAWIB0iIiAdHx8kKDQsJCYxJx8fLT0tMTU3Ojo6Iys/RD84QzQ5Ojf/2wBDAQoKCg0MDRoPDxo3JR8lNzc3Nzc3Nzc3Nzc3Nzc3Nzc3Nzc3Nzc3Nzc3Nzc3Nzc3Nzc3Nzc3Nzc3Nzc3Nzc3Nzf/wAARCACLALoDASIAAhEBAxEB/8QAGwAAAgMBAQEAAAAAAAAAAAAABAUCAwYBBwD/xAA8EAACAQMDAQYEBAQFAwUAAAABAgMABBESITEFBhMiQVFxFDJhkYGxwdEjQqHhBxUkM/BSU2IWgpLx8v/EABgBAQEBAQEAAAAAAAAAAAAAAAEAAgME/8QAHhEBAQEAAwEAAwEAAAAAAAAAABEBEiExAkFhcVH/2gAMAwEAAhEDEQA/APLyhGxBH4VEqANua1c/ZWJokltrt4WfJ0uNSjc/tSy57PdRhDsIluAnnCck/hTcahKcnHrU44hnJ5qQXu5GEoaNhtpkXBFHWlhdXkiR2lvLMz/KsaEk/arowJpzX2k+la6w7A9auigdYLcOdjLJv9hmtNZ/4bWMdlm/uZpLkEhhEQE9Nts+lY3cUeVbVxwFGad33RWjGbdw/wD4nn70lljkjco6MG5wRxV6FTnjPn5VwR6vm49KsChfm3NdxvUogFxxxXcA810GuEiiJwjTxvXG8Qwdh6V3B8q7oB3PNKRVT5cVYkamu4xzU41ZzhB+NZ1IlCBv96rKBjtvR4tgB/FYFqiYwPlXHtRmiAu7JG42qSwKPLNElVHvUljYn5cfU7U1RGOPSQwUZ8yRnP3q25DSRjW7FPIE7fbir4LQswEjnH0poOmwRR61jZj5ngD86yoy3dFshQTj6VzuG9KezQIhJAAOfvVWiP0b7U1cW2t5AI1iZFdVzjVsWGaJjs1kjaSJHUasBSPxwPXkV81uRBHJIIi0gLZ3FH28ypady+UZJNR/m2wPT2re61mf6z1rBZP11Fmt4pJS4yX8Q28t/StlbnN8sYwgEXhCrg88AVkLIR/+ttLMrDvUOeBwa2zaT19ZNYKiIr4Rn8ves7pi+IxwSBtJLryzeFeK+nuJUt5mQrjSWxo4OTjernjjlkYldQLY0ucDyFFC0Q2sne4VlymAAcj3q0fx5lc2Jkfuo01aY+8bBxjcD9an06GL4C8jmVSxMeFcDcZbPPI4q5p9M7TEag0ZTnncftQvdswOhi2lcsrDZaVcZW+6ZC9zKsR7ohjgfy0puLSaAkPG2P8AqAyD+NaaSMi5Y6ttW4Iz5UQYGCv5BTjA3BqsDE4roX6V6L0u1ghtr12toVGj/c7scnO2ftSqfolpdBmiBQiRhqj8xjPFXIxkAMV0D0FNLzos8Dao8yoc/KNxj1FArHg4IwfQ1XAikZ89x6UTGu+Nx7VFQBsN/aioIO8xqyF+lZ3U6q+HSF1H0FffDSee30A/WnVnAqLiNFAAzk8ivpLViToU4P8AMwxn8POs0woS2HOBmrUjUHSBk/SjWsyP97OfLPFQ72OI6QNWPIGoLbS2llIVFCg+u9a3pvZSS6tgZHdgTsBnA98YrLWt1cFh3Shd+cV7B2BV7nojNdO8h70jSxwuMDyFE3d6Vjy/qvSoOmSFZWVfLAIzmlBFpnz/AK1qu09hHD1S6VV0gO2MDyzSL4VK1n7aaNX1xRRMFYRLpDA41fXHvVkMAIkMSyKF9R678jnik9p1m2mBDWlxGwGckjamXSe0vR5IXjF4qOWXZxg8V1uCb+SiJXPbWOONctpXIHt+1bmzXXetCfmUbjGSKyFvfWUPbqKV7mMQhd5M5ByDWstL6BOp3d0BNNEVwHjhYjnPPHFZ/am+GkMcaO2qNtSufE+Bxv8AWiJ7kpbSuunhiQVOxpfFNLeHvIunzMjuSpkIUAHjNQ6pL1KCyfuoLUSkFUjJJz7nNQm4yPVYFS5SLSCHPIwMbZrvT4xALvUxXWiqoY5zuc/pQd1cdVumhluOlaQjFTLG2UJA/aqD1ay7wrI80LcYlQjJ96oPAFwGfqEzINtZJAIxn2oxWKwF2Clpc/TB2/b+tUwiOa7k0sG8exHntR88Ge8VicKoZBjI3H9qNazB1jcJNYXdmoYySLrXOMcKCSc+opIkLLICcgZ3HG+PpTbpsAgkuJtQbu4flI2YH/8ANCQT5lQMMkuAcH6isxUChYsCwH8PJwfY53qi5gguVbVHghdj6Hz3+9HalM6FgQDKoI4LA7HJqDQ+ImN1YKSQCfQA8ipFLdFkhjE0ZWSL/qHNdhUhtAXxcHI4pq7h9XzIMkFc5XP5UNM7vc6srk4zjY8UA66B02OSVGnwd+G4+1bq66HbXPS5ZYFSeSNC2YsBcgcE+vtXncMRkAJkkRcZxnY/avWex4V+zfdrxl1x+FZ43e1XjnUIJXlYTNpA/lBoOKKNWOFLY8yKe9YdFuZAOAaTd5/EOFzWs8OirfIICrXrH+HbFulzqdsSD8q8lhMmoAqQfQ16l/hs5a2ulPqppz1nWa7bRkdautzjX5GsuQc8t9zWu/xAjx1mc6sBgp/oKx5jOfmaprGna11oFnSFxnkjcD60ysOm2DdCtp4raEmTxMxGonnbJq/rSD44xwxKVyc+EY5xQUcjL/DMJVB/IhwB9vxr0785rnn1OieDpNqO3NvH8MrxtExZW3AxnG1ehW8UUPTGjACYjcBcHbNYHpq9/wBs3fDPogGnVk4Od63vTw5sFy4wQB4j830rPFrfpIRyO2S7lQeNJ+9CdcjxaLPpfu1I1YGDpO36imtvGYty7v4SPlJ8uKD7SzRr0plJkUthVwh3OQf0q1nPKxbXMY6bNbB8SGcupYfy6QNqXTB2LYZZFA9xU5IGc96hcoc4Ok7nJB8qNtEj/wAnuRJoaUyoPcBTWWvSK86bbmCznFugeSIlmUYOQ7D9BVUNmFWZkmmjfHAbIH396L7tX6S8vykGQIc4xhjjH3o68toUlg7gMiyxISA2c5TP571hrC7piXL3KWyXxxPiInQPw/P+tLUW+jkTDwzMGHzDScZp6sTW72c8UhDmUEFhsMSEfkKqvbNYeoywxyZVQzKSBnYj9DQuy/Vd2V3PFdWedBKN3Z1UN8ZakqJo3jIXxa1I8t+KbzyS/E3F2xQ68O4GwoW8llmkZmiGCcggg7HihKmkjZWNrIGiOG33PFB3hGpSw0nz22O/OasmgglkJkiKHSu4BGftQV3FoRdErYJIYMcj+1QNbSUxAujAbEeA429MU2te0XVum2jW9nIVj3YhQD/fyrNRvKsYGuGQenBFMppyyapVRPCp4wceuaEpN538xLjLEjJxVbFM+A4OTknYc+tRkfWs+kkjTkbA7ZHnVNsqvCFLMDqbPA3zSN0whkQjEsrac7+eCfof3FbrsF1WytLq5W4njt1aNcd42nJz9a81nCR92UdgCuTh85++1Bz3TRhWaTJG2cY2qz1N/wBvOqWd31Z5LSZZY9CjUm4JArKG6QHB1fal/wAQ0mVyCdBbdtjvUyyk5OM+9air0VVmKrqiBBAOrzNMre3hXp9sShYtGXPjJJzk80G8kWdoDjjk4G9d+JEduqqjIEUqo1bY+m9ezi5Z9ZIW9AgD3fXLlgzPFJ3cTEklRjcfevQbJ4lsEw6rIyLnffOK887Fo0lv1aRS51XDZySRya3MdyixoqXcKEbbyDY7c1zje6IJCMjPMdPAODsfSkvasssMRdWAIIBwcZxt+tOx1C0VAs19blmcYAcflWf7c9SsH6bAq3tuxE2SO8B4U/vWfzBJ2QtcL/ldhCs4WVDIX1HcZc/8/Gl9y0oid3bwknBHB/tQUtzb5H+siAGOGp31a/sD2YshHdW7FLeTIDg75by+1G416Hv4o16D0Jo1TU1s+sYG/i2z9zQtmA7S98FOIWCEnz2xj8KM6Nc2kfZOy76WIOpI3cBjmhZb60FvaJ8RD3gYfzjOM/tWCohlJuYBICUSRTpLcDOTXOs5XrN5ockiWRA2vJK5/YUJ1O6tZUvUjljL6QQq87c0VedX6bJcrIk8YURAPpB8J0EYO3rQu6EmYqGjUnQVwSDnbFRQl3Cs5G4GcjH0qAvrQ291HrVpGHgGN984/MVbc39uyTBUcsUWMYi/mAx/w0aew7Me9CoxII8/Qe1D9QLMuTnHPFQnuY8riOUcj/b35qq8n73U0UEuCBjw42oiWwN/Dymdht4eaJuYpB8OFuJvHCM5TIHI4pXbXDNH4IZSMbH/AIaZXMhC2hZgD3YxlvLJ+1MANhMqF+9RmcMuDHj9frUunyt3PdONRVyTgAc7+fvUZZo1hUF1yrtk6ueK+6ZPqNyodNGpWB1DO4x+lMCV8x7kFVxocqfHvxtSi8d+68UbZyDsQfyp1eyQraSePfI5YVn7y4jMDESIeMjnzozFRMEjko/duFEZUnHJzkfkavFy+Pkf7j96Es7pFt4VOrGvB0qT5H6VP4uH/tOP/Y1dI57r0efp3WSq931sRYzq8OvV+FTg6bfCM/E9cklBB8KxAUc6xuurzPDasedFWtqZ7KGdToEkZfBPI3O9enjkHL6ZPsp0syw9VBvrtGWYp/DcrkkkVs7DsxZQ2UUbyzs6qMsWUljjcnakPZlTanrSO4Li4B8I53zW/tsnpMcxbx6FPiQY8v71ncxrl9fgrj7LdOlzokul8HOR+1D9rOzHSm6YWlhdyHUgGTG/H5ZrRC4VXI1+Lz8IoPtGyTdMdWYnLDT4cev96zx7HPdyV5f/AJR0uENEln/DYeIaic+f2ou17PdKbp0sgs41ZpCDudxoBxzRcyIrTPrchZAgAAGRjPp60O9yUjaJGfu9Wdz6jH6Ub21mz0bcdC6dJ2Gt72aziaRXATJJwMkfpSEWnT+8tZWt4nkBUEMflHpWo7FKb/s6YLwvLGkraY2Y6dske/NJITFFPeIscZVQjDKggHesSZGuXYC7t4IbuZY7eMDUwLY3Iz5/hRvaAItnbNbqgcxRHCAAnYjyqfxCyQW4aQkdzlmxvkLgDP4ml/UZWliRv+yojYZ/8zg+2DWVq23uYlwXUgBXHy+qkD+uKEnc9xbqy4xqbngFmx+dRETSERkr4d8/TTn9KtMCywW51k4R8gbDZmoioO6YmUjHysfr6iqrli8B9G4x5b1ZMyG37w4aQuM5PAOM/rVNw4MRA40nG/8Az0qIO3fw4GQPLfijJo4WhtitvHrAIJ0glt+aWJcRpszqMnOBvRZvla2jCLIzx504XAxVgTZY0idVSPaUEEJgnkfaqrFIDPOHRQcKd1B3yQaGmebUO5VcMCSG/l/f1qMUt1Gzt3iguukgL5ZzTBvRrfRQ/CSMIkXTggqoG/FILyTFqwyAT5Y/Wi5Z7l0ZGlOlucAUEbJG+bU3uc1QVVZ3cS28ALoP42SD6YPP0ok3Npk/6iP/AOYqHwi/WufCL6GtVmPVLLSwVhH6HxNjJpra3QisYYZQp7qHuwUOxYDA+uKylixaHbWFHBzgU9trdmtklZwhdNfGTg//AHXr9xjwJ2Yfv5+ud9jxzDGnyO/71uYJ82CQFyMKoBABJHOf6V512RmOesyauJtgB9T+1eiWEQewhYvvoU7iiZFu7ehyMkqkoyNpIOSnOTS/tRiDp+RnJcY2zgYb60SlyF1BZU8TcFd/zpf2qZZOlltaFg4Hh3z7VncizvGNknVXk1M51PqwoGM4qRVH6fcTMhDBmwS2/wAo/LNRnijjtjcazpaZo/CNtgOD+NATXANu8aBtGSRkn+v2FYb/AKfRkWnQen/CqsWYIyQnL6lBJY55zSkyCENINKKD4iozimXYe6tm7MnvZIjKiyIhcglVx5ZpBedYtIIbuMOWZ2UIqAkkhfpWZMPrssUvfEOki5YlQRjI5/Kgnz3cgJwGYD1PhNE9S6q93dRvaWkzKEXOoBR8uMe9Lja3UuzzCNCxZkUc78ZrMKUtwyOzavET68bY/KuXd7boYxC+oCNTpQZ5UZx+OainTIUwTqdlbUGc53q9YFQAKigDjAqiL5JJZlIigYbZy5wDUfh5nUrLIApJOlRjkUz7o+maiYs0RFsdlFEMIn4nmpmKjjEPSud1VFQBiNRMNMO6rhjAqgL+4rhh+lHGMVFkpiAGKud2aMZKj3dQq6DrVhBAS8rOWyAqgnf6U6j7VPPBHFb2EwxGFLyDGMbbUFadLtLYARReXnR6IBsAB7V6O4Oi3oB6tZ294pRENwdWSMkHJrW9P7TdStrOOGWGF3QKpcA74+maUDarFOOKuyew9pj4TNYqCPSQr752NBdoe1Sy26RQ2M8khfICFWwPegMFts1zu/qR70XRnz852WPcdXuLEW6xxW6q7MpbxHJxz9qqTpdxIrfG3kkmrIIA0j+lOCmP5s+1faM/yfc1ncIGKyt4rL4MLrg50sc5qSW0cYxHGijyAFGd2fRR7V0JRxIUxfX7VzuwOc0V3eNhXCh9KIghT0z9q+7snyxROkjyr4j1qioUxGomOiima5o2qgoTQfKuFD50UygVBqoAxSoMlXn6VArnmiKh3HpUGXA3oopjmqXx6Zpiocqfao6av0k8jA8q5pqgp2qbcVIRn0q07AYqQPhruqq7keYqSxAcVYpyKljY1RVDT71ILn6VYANJr7yoVQ0D3rmn6VYSdWKmAPSjcKjSfavtHqRV7DeuEChKdO2QKjpq2vsDBoSgrmvilW45qJJqSorioFTVr8VVQlTVAqaIIGOK5gYqAcp6mq2wpxjNXvzihkOonVvihOMKrKetXtwfeviBgVII4PpVeD6UXIAMVVSH/9k="/>
          <p:cNvSpPr>
            <a:spLocks noChangeAspect="1" noChangeArrowheads="1"/>
          </p:cNvSpPr>
          <p:nvPr/>
        </p:nvSpPr>
        <p:spPr bwMode="auto">
          <a:xfrm>
            <a:off x="0" y="-509588"/>
            <a:ext cx="1428750" cy="1066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2772" name="Picture 4" descr="http://t2.gstatic.com/images?q=tbn:ANd9GcQ3i-h0LTQAbjnAE_p6qJbtGW0U1HAZJiuW9hhs7ASjkE6kQl4ZSOlDmf7A"/>
          <p:cNvPicPr>
            <a:picLocks noChangeAspect="1" noChangeArrowheads="1"/>
          </p:cNvPicPr>
          <p:nvPr/>
        </p:nvPicPr>
        <p:blipFill>
          <a:blip r:embed="rId2" cstate="print"/>
          <a:srcRect/>
          <a:stretch>
            <a:fillRect/>
          </a:stretch>
        </p:blipFill>
        <p:spPr bwMode="auto">
          <a:xfrm>
            <a:off x="3203848" y="3356992"/>
            <a:ext cx="3384376" cy="1927809"/>
          </a:xfrm>
          <a:prstGeom prst="rect">
            <a:avLst/>
          </a:prstGeom>
          <a:noFill/>
        </p:spPr>
      </p:pic>
    </p:spTree>
  </p:cSld>
  <p:clrMapOvr>
    <a:masterClrMapping/>
  </p:clrMapOvr>
  <p:transition>
    <p:wheel spokes="8"/>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2051720" y="1340768"/>
            <a:ext cx="5184576" cy="954107"/>
          </a:xfrm>
          <a:prstGeom prst="rect">
            <a:avLst/>
          </a:prstGeom>
          <a:noFill/>
        </p:spPr>
        <p:txBody>
          <a:bodyPr wrap="square" rtlCol="0">
            <a:spAutoFit/>
          </a:bodyPr>
          <a:lstStyle/>
          <a:p>
            <a:r>
              <a:rPr lang="es-MX" sz="1400" b="1" dirty="0"/>
              <a:t>2.- Manejo de mercancías</a:t>
            </a:r>
          </a:p>
          <a:p>
            <a:pPr marL="342900" indent="-342900">
              <a:buAutoNum type="alphaUcParenR"/>
            </a:pPr>
            <a:r>
              <a:rPr lang="es-MX" sz="1400" dirty="0"/>
              <a:t>Selección del equipo.</a:t>
            </a:r>
          </a:p>
          <a:p>
            <a:pPr marL="342900" indent="-342900">
              <a:buAutoNum type="alphaUcParenR"/>
            </a:pPr>
            <a:r>
              <a:rPr lang="es-MX" sz="1400" dirty="0"/>
              <a:t>Procedimientos y preparación de los pedidos.</a:t>
            </a:r>
          </a:p>
          <a:p>
            <a:pPr marL="342900" indent="-342900">
              <a:buAutoNum type="alphaUcParenR"/>
            </a:pPr>
            <a:r>
              <a:rPr lang="es-MX" sz="1400" dirty="0"/>
              <a:t>Almacenamiento y recuperación de las mercancías.</a:t>
            </a:r>
          </a:p>
        </p:txBody>
      </p:sp>
      <p:sp>
        <p:nvSpPr>
          <p:cNvPr id="31746" name="AutoShape 2" descr="data:image/jpeg;base64,/9j/4AAQSkZJRgABAQAAAQABAAD/2wBDAAkGBwgHBgkIBwgKCgkLDRYPDQwMDRsUFRAWIB0iIiAdHx8kKDQsJCYxJx8fLT0tMTU3Ojo6Iys/RD84QzQ5Ojf/2wBDAQoKCg0MDRoPDxo3JR8lNzc3Nzc3Nzc3Nzc3Nzc3Nzc3Nzc3Nzc3Nzc3Nzc3Nzc3Nzc3Nzc3Nzc3Nzc3Nzc3Nzf/wAARCACMALoDASIAAhEBAxEB/8QAHAAAAQUBAQEAAAAAAAAAAAAAAAMEBQYHAQII/8QAQBAAAQMCAwUGAwUFBwUAAAAAAQIDEQAEBRIhBhMxQVEHFCJhcYEykbEjM0KhwRUWNFLRYnKCouHw8SU1Q1PC/8QAGgEBAAMBAQEAAAAAAAAAAAAAAAECAwQFBv/EACURAAICAgICAgMAAwAAAAAAAAABAhEDIRIxBEEFIhMyURRhkf/aAAwDAQACEQMRAD8A26iiioICiiigCiiigCiiigCiigmKAKKSVcsI+J5seqwKbuYvhjfx4hap5avJ/rUcl/SaY9pK6fRbMLedICEjUqMCmDe0eDuJKm8RYUAY0VNVLtG20bsdl03OGsM3jVw8WHUP5kSmNSkcTqRrymof3+sXtiqLzZ3aLtreIIgGNPSacVjnZrt7iC2EsXuHFWHMZu84glZJ3hEoEaASBECtBZ20wZxtThceQkcCpo+L0iZqFF4koZHbFctosVFR1vjuF3BSGr1k5hIBVH15+VPGrll5Gdl1txMxmQoET7VZNMUxWiidJNFSQFFFFAFFFFAFFFFAFFFFAFFFFAFFFFAFJ3KQq2eBEgoUCPavc/LrTW5vbRCXW13LCV5fhU4ARIMUBgqbl23YKm1kDMoqnWePXjTlnEHWm1JKEuDPHi0ETHKKj75K2GX7d/wOoKwtBIlPxcaUBJaUTwLn/wBCuFxvs6kx3a3wdugq5dZt7dqVKOTMspmMqJ5n5czUJtbjjuJMvNIAZsjCW2MqfCkKkcBxnUxGte3wQBPnUHi6vsFjqf6VthiuSKTuie2OxuxwvZ/FLRtx7vFypDiWltgozJPDMDzHOBy41LW2J71tBDAREmAsweHSOtZ9hhi4ielXK1MJED8KvqKv5cF+RjE6RJd9cSkpbQhKVAkp+IewM9aSs8XuXm8yClvKojwoABIMT5cOVIH40+aVe3CmeDqzW6o5qUf8xrlUVVml7LZguN4mrG7NPfrjKp1tKk7wkEFUEQZ5Vs1YNgiwjHbQq4Jea1/xVuDWIWj33dwg+RMH866cN0zHLVjmiuAzEag867WxkFFFFAFFFFAFFFFAFFFFAFcV8J9K7RxoSjBW8YvssvXTj2dZCy4tSiRrx114V0OW76Ap24CM2oG4A9pAj5kUyu0hq4caSIS3dOIHsTFJgw0yD0I9NK4ZJtnTFnu7scMeK1LKlKI1Ibgn31qOuM1oM7Vy4UKXBDiZHH58utPQfCPQfSo7GP4IE8nAf8xq0bDX8OvIuFI++SDrwb/qahcTbUGVhTy1+oA+lT6z9mgk8R1qFxX7omYrXG6kUktDDD0Ob4ZVCfCYIq12y7vgGmBoqDnV1HlVYw5MPADmhJq22moEdFfUVfyXciMa0cSm7KxvXWkylUFDZPTqaaYSw4q2g3LqQqYCABHjPOJqSUSVhR45VD6U0wj+DT5zB/xKrmXRp7HdklVndm4adcW6IguKJHA8uFJYttnitrert0OBG6yEk6fEOcRHI8+NKj7xz/D+tVHEsPuLjE7wIS7llJEJJCtJ/WurBfFmGWuRt3ZBd4jidtdXmIXTysqgndFUokzqJ4RHLrWkVk/ZdirmC7Om0umpeDkamIAAgVpmGYgziNtvmSICspHQxP61o0ZpjyiiioJCiiigCiiigCiiigCj1oooD53x4vO4rfXT1w8X03CwrOvMCEkgAg+Q5RTQ3O7bHeG1ICSRmT4geI5frUjtLmOLYu3qFd6c06Sf9aj3NLRSgrUEn61yPs6Y9CffUqQC0y+4Mo1S0YPzpC/bur21LbNosKKgYUQDxnhNTFreLZbUohDgSdM4mKcnEVKnI2lKQYA/4qvJp6RbimV9Ld86UtAMtOfyrkmI4jhSF5gV860rMsKX/JASKn3blx5SkKIKMoJSRodaZYa+t21QtSyTliSTPE1ZSa2VcV0QbWCYgw4hZQ2oJQEyV8YMmKlrN91TR3dspSkg/jTHHr/pT1JG9kamOPvTDBlE2y518avrVpTctsJJMXK7xRVKWWvDwJK419qbYS04uzBFy4lJggICep5kGnyz4lDhCDHzFNsI/gWT1QnX51S9D2Kd3Q2mc7qyl1BBWsnmP60/tjDKARqAKaK8WZJPFY/Q/pTppUJAHKurB+phm7JFi6VbMKCAk51SSocNBVj2e2kewjZly6btVPhzES0tSUlQT4ERoOZOg/4qj3dwohDLc5iTPpRf7SPbM4O3b2jizcOlSmkKV4QTxWRz6Vu+jKJ9EetFZV2Tdorm0F4rBsVtmmrtLRWw4xIQ6BEggkwrWdNNDw56rWRcKRdurdlaUOvtIUr4UqWAT6TSxrI9qMRFrtbiVvctBTe9QWi6owgFtJMeUzVMk+CtF4R5OjSr3H8LskEv3rRIMZEKClfIUYdjlhiKyi1dUSBPibUkR5EjWs1R3pSYt2ktiNCluCPn/v0rwpu5C87t3uynmtzLJ6wOHzrl/wAp3tG34FWjX6Kq2AbVM3G7tL19K7lS8qXENkIVpzPAfrVokESCCPI11xmpK0YOLXYndPpt7dbyzCUAknoKY4ZijF84ttt1CykfhIPzqP262iZ2bwI3twxv0OOot8pUUpTnMZlEAwka1Qtl8M2tw3aDvK8VwtGEOSHHkOhxC0wSkAHxSJgSfWazlhnLJGanSXr+hSpU0aRjuz+F46zur9gKIMhxs5ViPP8ASsL2nOH4Pj19gjd6HlMESspygFWuSZ1IBE1uOE7oZ1puHrpwKgvuiJB1hPkNOH518r7QXKr3HsTuHsxW7duqOYQR4jofatHBSCk0XMH7Fca8COfIUoFST5K/SqTYYvc2eZEl1ojLkUeHoancM2jsl3iv2g063bBC1ktrGdSgnwpGkamONYvFL0arIiaE51/3R9aY4KodxTqOBH51W7raC/eddLS0sNrMBCUglInQSRJ9as2wm3reCuotMVw6zdtVEJ7y2whLzY5EwPEB5661b8LrZVzVkha21xdORZ2z7/hP3LSl9OgINOcC2L2jNuUOYW4xKzCn3UJEFUzxJ/KtV/aSFNjIsFBEiDpXk4gQNCPnVliXshzZR7fs7x15U3N1htsCIMLW6oa66ZQPzqQsOyy3ZZQ1d4/dOJQIhhlDcjlqZNWQ4gZMKj0pF29djQmrqEV6IbbM3xTZVrBMYXbrun7pKCFtOOK1gjpPqPalUt2yBOSR/aVNSe0Vvd3l9v0AKGUJI6RUOq1eEhxJHqYrWNJaMmm2J3TqHHEjwoYb1UYgAR/Ss7xjEFYniDlyoZUHRtJ/CkcKvG1uGXCdmnX7Vm5O7UlbxQg5d3rJPlMVS9mrm0t8dsri+Shy2Q6CvOJSmOBI5wYqspOrRMUT/Ze1cW3aNgiHGnWll1XhWkoJSW1aweVfUVZrg2I2O0O1VhdrNqtywQ4tDoWMxKgEhIEdJVpwjzrSEqBSD1FY4ZznBSnHi/4Xkkno9Vinaq0G9q3ysyHWWXAAdRopP6fnW11j/bA3kx+3dQk51WiZ6EBZj60yfqTDsg8NxJanE2j7y92QkIOaAnTgeOntU93VlJJcfQCdcqRr8p1+VUlsy8yRoMo9+X9aXQ88sISXnCEtkCVHSK4pQt6OlSLU45YW48ajB1mQ3PtpNWLY7a5NzfsYOUpyKbVulAqJ0GaCSOgNZhIOunyqa2GcDW1eGKUTJC08eZbUB9a0xR4yuys3yRrmO2DGM4Td4bc/dXTSmiekjQ+x1rJ+xexFtf40zfPtOvWaw0m3Cs6EmSFOJ5GcoE8dK1K6ultMuONJzuISShMxJAkCsF7LLq4a2wtnN7um7xl3P0cGpyx/eTp6V6cI3GRys3t26jhyr5v7QMIdwjai9BQru9y6p9hfEKCjJE9QSR8q3a7u0oBOY+1Ura51vE7Jdq5atuDXKpwSUHqnoayJMcHLzoKVJAKkkBQkSOIqbXgC2lypZUOkUyxdCkPthQhIaCU+QE1IGFdidKK5UA1DZnaO4VgNkhZlaEZOMk5SQPyiphrHLlScxbWU+lUbBg5a2TOsKCSeHXWp+2xUtp+0TIgyeP8Av51hkySj0aQgn2We2xfekiCB1Bmnzd2XBIOaqfcYzaylDNupx5SgkAEpgnz41c8AscJCt7dX63Ho1bcG7T+ub3Ncmb5BePG5r/hd4l6DdlzyNJuYYHBBPOdCQfyqQxHFcKH2dmwbh6ITufCP9+1CyLZhLtzLYIHxDieg61Pi/JY88d/V/wCyksbQwuVY4EBNviLhSnQIdhSfcEajSqB2k2l8bW0vb5rDEkEtqNq0lDipOhVAmJnyk1oQF7iuloTa23/t/EfQc/pTLa7CMHwrY7FXblp1e+QlK3pzOrXmGTxHorXpxrt8fK5TuK0UkqRnvZbhKsR2sZuU5kt4eO8KUB+KYSn3k/KvpVknct6fhH0rKuxW2szsu68whXelXKk3KlHiRGWPKCNOs1rDQhpA6JFdOeTlMquhF1/iJrL+1wl24w9yYSGnADzkKSau99dqTngc6pG1dqvE2DPidbSrdydNRwrCStFoumZ+ClstLmUSCfWeNOG8qVpgzBUBHqabrBbCUqR4kqUCg8oIJrpQ6HgltwIQFnTJJEietchuhcJ4DU6cae7NPoa2hw6VJCw4QBImINQ/c0H7115zXgVwD7CKeYUhpi9tFJQlIDojKIgTUxpMh9GrOXZUhep4H6ViuwjDqMawK6UVbt1bqG54DKjWPdRrV2HSSkgDlE1nmAWy0u4C1cuhKm8VukfYkwSBJmf7Qj0Nejjf1Zzs0N+VCom7tM4OlWHc5q8mzzaEVkSUa7sDr4TVZx3CjcNApBS4gkg9fKtbXhSF8RTZ3ALdfxtyKAwB1CmlFLoylPEE0/wbDHcQuAd0tTCTKlRofKa2NzZbDswX3VvMOZSCa45hYbTCEAAcAKWCl3jBZZRmgEk6D0NIycipM+A/SrFdMMoc3V20PH8MyCfQ03dwLfSMPckmYacMHhXnZvJhHJxlo3gtEDYr/wCv2gJ03h4+hq6pI5iRVat9n8Qt8UYurhCW0IJVBUCTpH61YkkRpwrzPkJxnJcXZeJZMLxuxs2iF2ORYHxN6z89ai7jETe4425qtlakgIdE5QY5THX50ynSu4b/AN0tiQDDiZHvXB4+GKy8iX0aC2gSBAAnpoKoXbA3vmcAsO8FrvV7kUOIgwMxHOCRV8YcB1qk9odoq+2v2LYCJSq7UVA8ISpCj+STX2uLTVejkZ47ErNq3/eEMuurbavtwgKI1SmYJHUzr7VrqPgT6VmHY5aPW7G0SnsvixV1EgzJToa1FHwJ9BU5HciEVe8QSpXqfrULdszOlWe4ZknTmajbi1Kp0qhJmu1GGKy95YQBlJLp8o41BlR3gPMqGnTStQvMN3oUkokGQQRNUfFdn7+2uV92s33GlEFJQmQOorDJBvaNISrTIcGZgaAnifOusqAdaJ4B0f8AFSrOzeJPqlSUMJOvi8SvkNPzqXsNjkh1CrhbjkGYOgn0FVjjZLmh/ZFRAJHOqbauW2CXlrdYo+lltGN3azIKiAUQOHKSPnWpsYWkJ1EDoNKisO2KsrHFbi/St91TxJU265mRJMkxHWuuLStGTJe2CXEJW2QpCgClXUdadJZnlS7FuEJCQAAOECnKGqqBluPKu9304VIBrXhXrdUBEqtZ5UiuyB/DU7ua4WBQFYuMJbdbUhxAUlWhCtQahLrZpbfisl5QP/GvVPseIq/qYB5Uk5ag1nPFDIqkrJTa6ModwTGU3JuVBnMJhKllWbymNPzrout2sN3jardfAZ/hUfJQ0NaY5YhU6T60xucDafQUONhSTxB1Brly+BhmqSossjRTAmQYUnh50iVoYUHFLkpMjpPnVgd2LSM3dLp63SfwJhQHoFTHtS9lsgxbPJeecduHUmUl1cgHyHAfKuGHxc1Lb0aPKiRw1wllvUjQVC4uyh/tN2XV3l5C0W768gPh04fOTPoKsqLYNCI08qp2PYxhtlt1huIuXSHEYfZ3AukNeNTWqIlI1mV172NUYMkux+3Yt9nb0sBaUKxO4AStebKEkAa+nOtIQfAn0rPuyvcfuol22cQ4Hrq4dKkkni4YkcQcoTWgI+BPpUS7IG62geVIqt0nlUgQOleCkRwqCSNVag8h8q8Ks0kaipOBXCkUJIg2CP5dfSvaLJCeVSmQUBI6UIGCbeOVegwOlPso6UZRNANQyByr2lsdKcZRXYFAIhHlXcnlS0a12BQCGXyoKfKl4GlBAoBDdjpXktg8qcwIrkCgG25HSvJZHnTvnRAmgGe4HSjcJ6U8IFcgUAzWwk8qgf3Pwf8AbKsWTZpTeKSUqWkkBc8ZEwT7VaVJFcyDpSwRuH4bb2LW6tGUMtgk5W0hIk8TpUqnRIHlXEpHSlIFAf/Z"/>
          <p:cNvSpPr>
            <a:spLocks noChangeAspect="1" noChangeArrowheads="1"/>
          </p:cNvSpPr>
          <p:nvPr/>
        </p:nvSpPr>
        <p:spPr bwMode="auto">
          <a:xfrm>
            <a:off x="0" y="-571500"/>
            <a:ext cx="1600200" cy="120015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1748" name="AutoShape 4" descr="data:image/jpeg;base64,/9j/4AAQSkZJRgABAQAAAQABAAD/2wBDAAkGBwgHBgkIBwgKCgkLDRYPDQwMDRsUFRAWIB0iIiAdHx8kKDQsJCYxJx8fLT0tMTU3Ojo6Iys/RD84QzQ5Ojf/2wBDAQoKCg0MDRoPDxo3JR8lNzc3Nzc3Nzc3Nzc3Nzc3Nzc3Nzc3Nzc3Nzc3Nzc3Nzc3Nzc3Nzc3Nzc3Nzc3Nzc3Nzf/wAARCACMALoDASIAAhEBAxEB/8QAHAAAAQUBAQEAAAAAAAAAAAAAAAMEBQYHAQII/8QAQBAAAQMCAwUGAwUFBwUAAAAAAQIDEQAEBRIhBhMxQVEHFCJhcYEykbEjM0KhwRUWNFLRYnKCouHw8SU1Q1PC/8QAGgEBAAMBAQEAAAAAAAAAAAAAAAECAwQFBv/EACURAAICAgICAgMAAwAAAAAAAAABAhEDIRIxBEEFIhMyURRhkf/aAAwDAQACEQMRAD8A26iiioICiiigCiiigCiiigCiigmKAKKSVcsI+J5seqwKbuYvhjfx4hap5avJ/rUcl/SaY9pK6fRbMLedICEjUqMCmDe0eDuJKm8RYUAY0VNVLtG20bsdl03OGsM3jVw8WHUP5kSmNSkcTqRrymof3+sXtiqLzZ3aLtreIIgGNPSacVjnZrt7iC2EsXuHFWHMZu84glZJ3hEoEaASBECtBZ20wZxtThceQkcCpo+L0iZqFF4koZHbFctosVFR1vjuF3BSGr1k5hIBVH15+VPGrll5Gdl1txMxmQoET7VZNMUxWiidJNFSQFFFFAFFFFAFFFFAFFFFAFFFFAFFFFAFJ3KQq2eBEgoUCPavc/LrTW5vbRCXW13LCV5fhU4ARIMUBgqbl23YKm1kDMoqnWePXjTlnEHWm1JKEuDPHi0ETHKKj75K2GX7d/wOoKwtBIlPxcaUBJaUTwLn/wBCuFxvs6kx3a3wdugq5dZt7dqVKOTMspmMqJ5n5czUJtbjjuJMvNIAZsjCW2MqfCkKkcBxnUxGte3wQBPnUHi6vsFjqf6VthiuSKTuie2OxuxwvZ/FLRtx7vFypDiWltgozJPDMDzHOBy41LW2J71tBDAREmAsweHSOtZ9hhi4ielXK1MJED8KvqKv5cF+RjE6RJd9cSkpbQhKVAkp+IewM9aSs8XuXm8yClvKojwoABIMT5cOVIH40+aVe3CmeDqzW6o5qUf8xrlUVVml7LZguN4mrG7NPfrjKp1tKk7wkEFUEQZ5Vs1YNgiwjHbQq4Jea1/xVuDWIWj33dwg+RMH866cN0zHLVjmiuAzEag867WxkFFFFAFFFFAFFFFAFFFFAFcV8J9K7RxoSjBW8YvssvXTj2dZCy4tSiRrx114V0OW76Ap24CM2oG4A9pAj5kUyu0hq4caSIS3dOIHsTFJgw0yD0I9NK4ZJtnTFnu7scMeK1LKlKI1Ibgn31qOuM1oM7Vy4UKXBDiZHH58utPQfCPQfSo7GP4IE8nAf8xq0bDX8OvIuFI++SDrwb/qahcTbUGVhTy1+oA+lT6z9mgk8R1qFxX7omYrXG6kUktDDD0Ob4ZVCfCYIq12y7vgGmBoqDnV1HlVYw5MPADmhJq22moEdFfUVfyXciMa0cSm7KxvXWkylUFDZPTqaaYSw4q2g3LqQqYCABHjPOJqSUSVhR45VD6U0wj+DT5zB/xKrmXRp7HdklVndm4adcW6IguKJHA8uFJYttnitrert0OBG6yEk6fEOcRHI8+NKj7xz/D+tVHEsPuLjE7wIS7llJEJJCtJ/WurBfFmGWuRt3ZBd4jidtdXmIXTysqgndFUokzqJ4RHLrWkVk/ZdirmC7Om0umpeDkamIAAgVpmGYgziNtvmSICspHQxP61o0ZpjyiiioJCiiigCiiigCiiigCj1oooD53x4vO4rfXT1w8X03CwrOvMCEkgAg+Q5RTQ3O7bHeG1ICSRmT4geI5frUjtLmOLYu3qFd6c06Sf9aj3NLRSgrUEn61yPs6Y9CffUqQC0y+4Mo1S0YPzpC/bur21LbNosKKgYUQDxnhNTFreLZbUohDgSdM4mKcnEVKnI2lKQYA/4qvJp6RbimV9Ld86UtAMtOfyrkmI4jhSF5gV860rMsKX/JASKn3blx5SkKIKMoJSRodaZYa+t21QtSyTliSTPE1ZSa2VcV0QbWCYgw4hZQ2oJQEyV8YMmKlrN91TR3dspSkg/jTHHr/pT1JG9kamOPvTDBlE2y518avrVpTctsJJMXK7xRVKWWvDwJK419qbYS04uzBFy4lJggICep5kGnyz4lDhCDHzFNsI/gWT1QnX51S9D2Kd3Q2mc7qyl1BBWsnmP60/tjDKARqAKaK8WZJPFY/Q/pTppUJAHKurB+phm7JFi6VbMKCAk51SSocNBVj2e2kewjZly6btVPhzES0tSUlQT4ERoOZOg/4qj3dwohDLc5iTPpRf7SPbM4O3b2jizcOlSmkKV4QTxWRz6Vu+jKJ9EetFZV2Tdorm0F4rBsVtmmrtLRWw4xIQ6BEggkwrWdNNDw56rWRcKRdurdlaUOvtIUr4UqWAT6TSxrI9qMRFrtbiVvctBTe9QWi6owgFtJMeUzVMk+CtF4R5OjSr3H8LskEv3rRIMZEKClfIUYdjlhiKyi1dUSBPibUkR5EjWs1R3pSYt2ktiNCluCPn/v0rwpu5C87t3uynmtzLJ6wOHzrl/wAp3tG34FWjX6Kq2AbVM3G7tL19K7lS8qXENkIVpzPAfrVokESCCPI11xmpK0YOLXYndPpt7dbyzCUAknoKY4ZijF84ttt1CykfhIPzqP262iZ2bwI3twxv0OOot8pUUpTnMZlEAwka1Qtl8M2tw3aDvK8VwtGEOSHHkOhxC0wSkAHxSJgSfWazlhnLJGanSXr+hSpU0aRjuz+F46zur9gKIMhxs5ViPP8ASsL2nOH4Pj19gjd6HlMESspygFWuSZ1IBE1uOE7oZ1puHrpwKgvuiJB1hPkNOH518r7QXKr3HsTuHsxW7duqOYQR4jofatHBSCk0XMH7Fca8COfIUoFST5K/SqTYYvc2eZEl1ojLkUeHoancM2jsl3iv2g063bBC1ktrGdSgnwpGkamONYvFL0arIiaE51/3R9aY4KodxTqOBH51W7raC/eddLS0sNrMBCUglInQSRJ9as2wm3reCuotMVw6zdtVEJ7y2whLzY5EwPEB5661b8LrZVzVkha21xdORZ2z7/hP3LSl9OgINOcC2L2jNuUOYW4xKzCn3UJEFUzxJ/KtV/aSFNjIsFBEiDpXk4gQNCPnVliXshzZR7fs7x15U3N1htsCIMLW6oa66ZQPzqQsOyy3ZZQ1d4/dOJQIhhlDcjlqZNWQ4gZMKj0pF29djQmrqEV6IbbM3xTZVrBMYXbrun7pKCFtOOK1gjpPqPalUt2yBOSR/aVNSe0Vvd3l9v0AKGUJI6RUOq1eEhxJHqYrWNJaMmm2J3TqHHEjwoYb1UYgAR/Ss7xjEFYniDlyoZUHRtJ/CkcKvG1uGXCdmnX7Vm5O7UlbxQg5d3rJPlMVS9mrm0t8dsri+Shy2Q6CvOJSmOBI5wYqspOrRMUT/Ze1cW3aNgiHGnWll1XhWkoJSW1aweVfUVZrg2I2O0O1VhdrNqtywQ4tDoWMxKgEhIEdJVpwjzrSEqBSD1FY4ZznBSnHi/4Xkkno9Vinaq0G9q3ysyHWWXAAdRopP6fnW11j/bA3kx+3dQk51WiZ6EBZj60yfqTDsg8NxJanE2j7y92QkIOaAnTgeOntU93VlJJcfQCdcqRr8p1+VUlsy8yRoMo9+X9aXQ88sISXnCEtkCVHSK4pQt6OlSLU45YW48ajB1mQ3PtpNWLY7a5NzfsYOUpyKbVulAqJ0GaCSOgNZhIOunyqa2GcDW1eGKUTJC08eZbUB9a0xR4yuys3yRrmO2DGM4Td4bc/dXTSmiekjQ+x1rJ+xexFtf40zfPtOvWaw0m3Cs6EmSFOJ5GcoE8dK1K6ultMuONJzuISShMxJAkCsF7LLq4a2wtnN7um7xl3P0cGpyx/eTp6V6cI3GRys3t26jhyr5v7QMIdwjai9BQru9y6p9hfEKCjJE9QSR8q3a7u0oBOY+1Ura51vE7Jdq5atuDXKpwSUHqnoayJMcHLzoKVJAKkkBQkSOIqbXgC2lypZUOkUyxdCkPthQhIaCU+QE1IGFdidKK5UA1DZnaO4VgNkhZlaEZOMk5SQPyiphrHLlScxbWU+lUbBg5a2TOsKCSeHXWp+2xUtp+0TIgyeP8Av51hkySj0aQgn2We2xfekiCB1Bmnzd2XBIOaqfcYzaylDNupx5SgkAEpgnz41c8AscJCt7dX63Ho1bcG7T+ub3Ncmb5BePG5r/hd4l6DdlzyNJuYYHBBPOdCQfyqQxHFcKH2dmwbh6ITufCP9+1CyLZhLtzLYIHxDieg61Pi/JY88d/V/wCyksbQwuVY4EBNviLhSnQIdhSfcEajSqB2k2l8bW0vb5rDEkEtqNq0lDipOhVAmJnyk1oQF7iuloTa23/t/EfQc/pTLa7CMHwrY7FXblp1e+QlK3pzOrXmGTxHorXpxrt8fK5TuK0UkqRnvZbhKsR2sZuU5kt4eO8KUB+KYSn3k/KvpVknct6fhH0rKuxW2szsu68whXelXKk3KlHiRGWPKCNOs1rDQhpA6JFdOeTlMquhF1/iJrL+1wl24w9yYSGnADzkKSau99dqTngc6pG1dqvE2DPidbSrdydNRwrCStFoumZ+ClstLmUSCfWeNOG8qVpgzBUBHqabrBbCUqR4kqUCg8oIJrpQ6HgltwIQFnTJJEietchuhcJ4DU6cae7NPoa2hw6VJCw4QBImINQ/c0H7115zXgVwD7CKeYUhpi9tFJQlIDojKIgTUxpMh9GrOXZUhep4H6ViuwjDqMawK6UVbt1bqG54DKjWPdRrV2HSSkgDlE1nmAWy0u4C1cuhKm8VukfYkwSBJmf7Qj0Nejjf1Zzs0N+VCom7tM4OlWHc5q8mzzaEVkSUa7sDr4TVZx3CjcNApBS4gkg9fKtbXhSF8RTZ3ALdfxtyKAwB1CmlFLoylPEE0/wbDHcQuAd0tTCTKlRofKa2NzZbDswX3VvMOZSCa45hYbTCEAAcAKWCl3jBZZRmgEk6D0NIycipM+A/SrFdMMoc3V20PH8MyCfQ03dwLfSMPckmYacMHhXnZvJhHJxlo3gtEDYr/wCv2gJ03h4+hq6pI5iRVat9n8Qt8UYurhCW0IJVBUCTpH61YkkRpwrzPkJxnJcXZeJZMLxuxs2iF2ORYHxN6z89ai7jETe4425qtlakgIdE5QY5THX50ynSu4b/AN0tiQDDiZHvXB4+GKy8iX0aC2gSBAAnpoKoXbA3vmcAsO8FrvV7kUOIgwMxHOCRV8YcB1qk9odoq+2v2LYCJSq7UVA8ISpCj+STX2uLTVejkZ47ErNq3/eEMuurbavtwgKI1SmYJHUzr7VrqPgT6VmHY5aPW7G0SnsvixV1EgzJToa1FHwJ9BU5HciEVe8QSpXqfrULdszOlWe4ZknTmajbi1Kp0qhJmu1GGKy95YQBlJLp8o41BlR3gPMqGnTStQvMN3oUkokGQQRNUfFdn7+2uV92s33GlEFJQmQOorDJBvaNISrTIcGZgaAnifOusqAdaJ4B0f8AFSrOzeJPqlSUMJOvi8SvkNPzqXsNjkh1CrhbjkGYOgn0FVjjZLmh/ZFRAJHOqbauW2CXlrdYo+lltGN3azIKiAUQOHKSPnWpsYWkJ1EDoNKisO2KsrHFbi/St91TxJU265mRJMkxHWuuLStGTJe2CXEJW2QpCgClXUdadJZnlS7FuEJCQAAOECnKGqqBluPKu9304VIBrXhXrdUBEqtZ5UiuyB/DU7ua4WBQFYuMJbdbUhxAUlWhCtQahLrZpbfisl5QP/GvVPseIq/qYB5Uk5ag1nPFDIqkrJTa6ModwTGU3JuVBnMJhKllWbymNPzrout2sN3jardfAZ/hUfJQ0NaY5YhU6T60xucDafQUONhSTxB1Brly+BhmqSossjRTAmQYUnh50iVoYUHFLkpMjpPnVgd2LSM3dLp63SfwJhQHoFTHtS9lsgxbPJeecduHUmUl1cgHyHAfKuGHxc1Lb0aPKiRw1wllvUjQVC4uyh/tN2XV3l5C0W768gPh04fOTPoKsqLYNCI08qp2PYxhtlt1huIuXSHEYfZ3AukNeNTWqIlI1mV172NUYMkux+3Yt9nb0sBaUKxO4AStebKEkAa+nOtIQfAn0rPuyvcfuol22cQ4Hrq4dKkkni4YkcQcoTWgI+BPpUS7IG62geVIqt0nlUgQOleCkRwqCSNVag8h8q8Ks0kaipOBXCkUJIg2CP5dfSvaLJCeVSmQUBI6UIGCbeOVegwOlPso6UZRNANQyByr2lsdKcZRXYFAIhHlXcnlS0a12BQCGXyoKfKl4GlBAoBDdjpXktg8qcwIrkCgG25HSvJZHnTvnRAmgGe4HSjcJ6U8IFcgUAzWwk8qgf3Pwf8AbKsWTZpTeKSUqWkkBc8ZEwT7VaVJFcyDpSwRuH4bb2LW6tGUMtgk5W0hIk8TpUqnRIHlXEpHSlIFAf/Z"/>
          <p:cNvSpPr>
            <a:spLocks noChangeAspect="1" noChangeArrowheads="1"/>
          </p:cNvSpPr>
          <p:nvPr/>
        </p:nvSpPr>
        <p:spPr bwMode="auto">
          <a:xfrm>
            <a:off x="0" y="-571500"/>
            <a:ext cx="1600200" cy="120015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1750" name="AutoShape 6" descr="data:image/jpeg;base64,/9j/4AAQSkZJRgABAQAAAQABAAD/2wBDAAkGBwgHBgkIBwgKCgkLDRYPDQwMDRsUFRAWIB0iIiAdHx8kKDQsJCYxJx8fLT0tMTU3Ojo6Iys/RD84QzQ5Ojf/2wBDAQoKCg0MDRoPDxo3JR8lNzc3Nzc3Nzc3Nzc3Nzc3Nzc3Nzc3Nzc3Nzc3Nzc3Nzc3Nzc3Nzc3Nzc3Nzc3Nzc3Nzf/wAARCACLALoDASIAAhEBAxEB/8QAHAABAAEFAQEAAAAAAAAAAAAAAAUBAwQGBwII/8QAQxAAAQMCAwQGBQcLBQEAAAAAAQACAwQRBRIhBhMxQSJRYZGhsTJxgcHRBxQjM0JSghUWJENTYnKSouHwNGODk7Lx/8QAGgEBAAMBAQEAAAAAAAAAAAAAAAECAwQFBv/EACURAAIDAAEDBAIDAAAAAAAAAAABAgMRMQQSIRMyM0FRkQUUI//aAAwDAQACEQMRAD8A7iiIgCIiAIiIAiIgCIiAIiIAiIgCIqXQFUVEugKoqXVUARUul0BVFS6XQFUREAREQBERAEREAREQBERAEREBH4pi1JhYjNZI5u8vlAaTeywDtdg4H18n/W74KG+VEA0VKftAvIPMaBcoEtRmDRUTam31h+K8+3qLI2OMcMJ2SUu1HbjthhH7SU/8ZXn88cK5OmP4Fxd0eIn6urf7ZHLFklxWMX+eH0gPTdzNlX1uof4J/wBWdwO2eGchKT6gPevJ2zoPsskPtaPeuLEY0OGJAfhJ96w6nFMXpZTG6ta4jnk/unf1T4aIfrHeG7Y4e42DJL9WZvxVDtnhoNi2X+k+9cb2brqyumm+dzZhG0FuUZdST8FN7snjLJ6sxWE+qvrl2tr9GUrbIvGdH/PXDR+rn/lHxT89sM/Z1P8AIPiub7lvPMfW4lV3TPuhV/vW/kj15nbkRF7Z2hERAEREAREQBERAEREAREQGjfKg79GpWjqf7ly5jRvY9PtBdM+VJ30dKP3H+bVzaIfTx/xLyL/nZyy+X9EgxnWCoqpHTYLHWVo8VOMtZRULBNiFFGQSx9Q3MOzVao7kZMcT5XBscbnOPADUqJ2soGUeK5WMla1zGm8rbXdzst9pKaKkeX04cxx0Ot/Na9tTWy1eH1MUxaRE5jozbW+cDyJWtUlpSaZFbIss2qfb7o81sChNlBajqD1y27mj4qaXm9U9ukefb72VRUS65zM7YiKi+nPTKoqK3LURQi8kjG+sqG0uQXUUe/FqZpsC9w6wNFRuL0rrWLx+G6p6sPyT2skUWGcSpA3M6YNHW64WRBNHURNlhe2SN4u1zTcFXUk+CMZcREUgIiIAiKl0Bz/5Uz/pR/tu8wud04/SY/X7l0H5U3fSUwP7M+YWgUxaKqO5A15nsXj3fOzlfyks0jLxvooWKUx1tI9vpNkJFxceiVOHWJxGvRNu5QLXsFXBmc0AZibnhotYvwduo2SHEqiTMMsRs0k6Fa3tPK+KUU3RtIxr3Hnz0U3Svb82qntcHAQnUG/NQG1js2LEfdiYPC/vXRUlyZyk9MzZpuXDXH70rj4AKVuo7AhkwqMnmXHxKz7uPAAdpXk3vbZHBZ7mVJAVMw7e5MgBGa+vXqrDq+ja4tdUwNcDYgzNBB71mk3wimbwd0PBQOJbRsoquWlMD8zCOnxBuL8Pap5aJte0Mxpx06cbXeY9y9+6TjHUerFazKqdow9lzNKB91jbexQ1bj8rGudDGPW83KwpvQ061hVF5GFkbS4nqF1wtt8muE/HirnWLomOParVVjEwOWKONhtxOqj4c9gDHJ/KjwZJS1gu4AXHC3eoxAszzyzkmWRz7HS5XStlDm2eouxlvErQI8KklBLpA2+ugv71tOzuM09HHSYQSZJS4tD2cBck6rooklIpJM226pdUVLrtMz0EXjMvJfZAXV4L1hV2Ix0YaZiQHXt7F6fLw048lGjTV9vaOGolpZpXl3RLN1w043v3LTJMGo3cGub+K/mtp2xmeKmOWcbuma0MbI42aXG/+exQYeHGzSHHsXgdW5es2jgu7u9tEa7A2a7uZzRz0WJJgD/suY7wW8UVDUGimiinhvOAC1wOvZfhdQ0jXRyOY8ZXNJBHUVWasrim/srLujya7HhVRT0tXEI3E1DWszNI6LQ658vNYOM0tRU4hUVBgkY1zuiHDUAaDwC3AWKrxNr8VC6qa8BWsgsMZuqCBh0IGveqVeI01Jdrngy2uGN1d3clDS4tVVFRVatZTiRzg9g6eQHSx7dFC0NTM6tcJ3NMT2GQMaNGFuth7L8eK7quhc33TNo0N+WZ+K4rNXySUDTLTt4ufG+1yOLSePXwsopmAUbWNa9zHOAAJtxKy6jDKhraaaOQOlmbnIy2ykg9+hCxjgGLOJcZ3XOvFejGqMFkTpUc4Pq9aVtsy2IwPt6UVu4lbpdajt0zp0cg5h7fJRf7DSPJqcoADTlF8w5dqyGSuj9Ej1ZQseW4jJuDYg8OohexmudPFcJqUqKmaRxaX2aBqGi11h07/wBMlv8AdHvV9zDLK5oLW2tcuKuw4W3MX78ZjxIdZQD043YfUVg0VW6jrYKljgHRvBBIvb2K/UzxwAsildK7hfTL3qLcbBWiQzoWA7UzYni0dE5kZY5rnGQNIOgvotrJXLNin5do4D1seP6Sum5wTxXbS24+TJ8lnEq6HD6Y1E+bICAcuvFYX5ahkaHxRue08CHBY+18cs2DubDG55EjXOyi9gL6rTabWMnrN7rO6yUXiLRimbM/ETNiTRVRgwue1rGOs61+fYbqV3xdGD2LT6NoEgnP1cZvfrcNQB28+wBbk6DLG1jeDRbuV6W2tZRpKXg1bbehqMXwf5pSmPMJmyHO4t0APDQ66qNpZm0zAyGOJrBoGiMAW9i2fEInBh0vcLTa01NNIckLXxjtIIUXVueYXjLFjJCWuk3ZLWtYAL9EWWo7QbS1lNtBXxshglhZMQL3Dr2F9Qeu/JTc08rN6WMaXwxGYMdqHkAkA9hIXKZTiTZXyzSPfI9xe9zhqXE3J7ys4UKaya0zmozN4g2tiNhUUkrDzLHB3nZSbsZp6iglkpZDvTG4sY4WNwP/AIuZtxGoYQJIg7rtcK9FjdLe00b4zzIF1nP+Prb2PgrCilPZIlHMkbSmnd0JHyNjJvw1/sFj7Rww0FbAKPMyOUG3SvmHAnsv/nFYjq9suJNlgeXxsY0tbqBe+ui2Oh2Yk2pENdX1EkQADWbrTojnrddyWI08fRnbLROxQZ3xhkUH0bf3ibE+AC3AYdHYaK/g+FQYdSMpqZhaxvWbknmT2qU3PYpINyc6y1nbU5qOmfxyykd4/stjfey1/amGSTDxlY5+WQGzRc8D8VnatgyY8mmTH6CTQ+gfJe8w6+9UeCGlrwRcW10VGOuxp7AuDDXTyzSpl7WsP/r4K4/VpvrorQA+dHQaxjwJ+KuW7ShJFPVpy9u0upLDcGmqyHTB0cVuHAn4LWMXLwiraK7JiRuNwStacrL5nW0FxZdJjfcCxUFh+Hx07AyJga0cgFMRNLQF1wh2rDNvWZYPesb8m0LpS80kBe83JLRxV0OTeWIN+as0nyRpz+SBwxWeojBFPvXtDQei0uLi2w9TVvpdmYHD7Qutfp6be4BU2+sdJvW262208HD2qXw+TfUEDwb9ADuFlEVhVFZWgjUKLxKljNNM/KLiNxHcphzHFYlVTTPjc1rcwcCDryVixq1TQNaynqLW3zjG4dhBt4DxWNU7JRSXs0cVs78Pnlp2RPyANtpqbEcLFSMcV+LRdQlhCRzOo2Ga+9mrAk+TfenUWHqXYmQNPJXG07erwUknIsN+SuijnbNUOldbXI1xaD67LeqXC208bY44wxjRZrQNAFsu4b1BVFO1AQ0dJYq9837FJiAKu5CAynBY8sWcahZTgvOVARU1CyS+Zgd6xdYEuB0zv1DR/Dp5LYyxeTGocUxpqEuzMZkD43yNcGlovqNVYds3V/q3sf67tW7iIKojCzdMH9Fu5mlYXsk6EiSqLHycgODfitghw0R9SlgwKuRaRiorEQ3pgtp7Dgrm6ssrKmVSQYhiKtS07ntLQ5zT1hZ+VMoQENBh5hhMbZH6km5tcXV+go20sIiaSWgki4tbsUjkCZEBZEfYq7odSvhqWQGOYQeSbkdSyLJZAWQyy9BquWSyA8ZUsrmVMqA8ZUyr3ZLID0irZEBRNOpVVEAREQBFVEBRERAEREBSyrZEQBERAEREAREQBERAEREB/9k="/>
          <p:cNvSpPr>
            <a:spLocks noChangeAspect="1" noChangeArrowheads="1"/>
          </p:cNvSpPr>
          <p:nvPr/>
        </p:nvSpPr>
        <p:spPr bwMode="auto">
          <a:xfrm>
            <a:off x="0" y="-579438"/>
            <a:ext cx="1609725" cy="1209676"/>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1752" name="Picture 8" descr="http://t0.gstatic.com/images?q=tbn:ANd9GcSNSIxk8CYpYxGZKSYE2zgC7O3h7rDmP4OQKrNaT82MoafAfgy9Au_lgnSc"/>
          <p:cNvPicPr>
            <a:picLocks noChangeAspect="1" noChangeArrowheads="1"/>
          </p:cNvPicPr>
          <p:nvPr/>
        </p:nvPicPr>
        <p:blipFill>
          <a:blip r:embed="rId2" cstate="print"/>
          <a:srcRect/>
          <a:stretch>
            <a:fillRect/>
          </a:stretch>
        </p:blipFill>
        <p:spPr bwMode="auto">
          <a:xfrm>
            <a:off x="1835696" y="2636912"/>
            <a:ext cx="2342678" cy="2023222"/>
          </a:xfrm>
          <a:prstGeom prst="rect">
            <a:avLst/>
          </a:prstGeom>
          <a:noFill/>
        </p:spPr>
      </p:pic>
      <p:pic>
        <p:nvPicPr>
          <p:cNvPr id="31754" name="Picture 10" descr="http://t3.gstatic.com/images?q=tbn:ANd9GcQwigw9no8X5gvSR4Qauw13WV1yMsQV_pJ2WgWZhPlnsELy61rmiw"/>
          <p:cNvPicPr>
            <a:picLocks noChangeAspect="1" noChangeArrowheads="1"/>
          </p:cNvPicPr>
          <p:nvPr/>
        </p:nvPicPr>
        <p:blipFill>
          <a:blip r:embed="rId3" cstate="print"/>
          <a:srcRect/>
          <a:stretch>
            <a:fillRect/>
          </a:stretch>
        </p:blipFill>
        <p:spPr bwMode="auto">
          <a:xfrm>
            <a:off x="5148064" y="2636912"/>
            <a:ext cx="2232248" cy="2158831"/>
          </a:xfrm>
          <a:prstGeom prst="rect">
            <a:avLst/>
          </a:prstGeom>
          <a:noFill/>
        </p:spPr>
      </p:pic>
    </p:spTree>
  </p:cSld>
  <p:clrMapOvr>
    <a:masterClrMapping/>
  </p:clrMapOvr>
  <p:transition>
    <p:wheel spokes="8"/>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259632" y="1412776"/>
            <a:ext cx="7416824" cy="954107"/>
          </a:xfrm>
          <a:prstGeom prst="rect">
            <a:avLst/>
          </a:prstGeom>
          <a:noFill/>
        </p:spPr>
        <p:txBody>
          <a:bodyPr wrap="square" rtlCol="0">
            <a:spAutoFit/>
          </a:bodyPr>
          <a:lstStyle/>
          <a:p>
            <a:r>
              <a:rPr lang="es-MX" sz="1400" b="1" dirty="0"/>
              <a:t>3.- Compras</a:t>
            </a:r>
          </a:p>
          <a:p>
            <a:pPr marL="342900" indent="-342900">
              <a:buAutoNum type="alphaUcParenR"/>
            </a:pPr>
            <a:r>
              <a:rPr lang="es-MX" sz="1400" dirty="0"/>
              <a:t>Selección de las fuentes de suministro.</a:t>
            </a:r>
          </a:p>
          <a:p>
            <a:pPr marL="342900" indent="-342900">
              <a:buAutoNum type="alphaUcParenR"/>
            </a:pPr>
            <a:r>
              <a:rPr lang="es-MX" sz="1400" dirty="0"/>
              <a:t>Calculo de las cantidades a comprar.</a:t>
            </a:r>
          </a:p>
          <a:p>
            <a:pPr marL="342900" indent="-342900">
              <a:buAutoNum type="alphaUcParenR"/>
            </a:pPr>
            <a:r>
              <a:rPr lang="es-MX" sz="1400" dirty="0"/>
              <a:t>Selección de los momentos de compra.</a:t>
            </a:r>
            <a:endParaRPr lang="es-ES" sz="1400" dirty="0"/>
          </a:p>
        </p:txBody>
      </p:sp>
      <p:sp>
        <p:nvSpPr>
          <p:cNvPr id="30722" name="AutoShape 2" descr="data:image/jpeg;base64,/9j/4AAQSkZJRgABAQAAAQABAAD/2wBDAAkGBwgHBgkIBwgKCgkLDRYPDQwMDRsUFRAWIB0iIiAdHx8kKDQsJCYxJx8fLT0tMTU3Ojo6Iys/RD84QzQ5Ojf/2wBDAQoKCg0MDRoPDxo3JR8lNzc3Nzc3Nzc3Nzc3Nzc3Nzc3Nzc3Nzc3Nzc3Nzc3Nzc3Nzc3Nzc3Nzc3Nzc3Nzc3Nzf/wAARCACIAL8DASIAAhEBAxEB/8QAHAABAAEFAQEAAAAAAAAAAAAAAAMBAgQFBgcI/8QAPxAAAQMCBAMFBQUGBQUAAAAAAQACAwQRBRIhMQZBURNhcYGRByKhwdEUIzJSchUkQmKx8BYXM1PxgqLC4eL/xAAaAQEBAQEBAQEAAAAAAAAAAAAABQQBAwYC/8QAIhEBAAIDAAEFAQEBAAAAAAAAAAECAwQREhMhIjFBIwVR/9oADAMBAAIRAxEAPwD3FERAREQERCghqZ4qaF807wyNgJc5x0AXGV/Gzy9zcOgaGDaSbW/kD81d7Ua18GH0dOw2bNI5zu/KNB6kei88jqbKtoaePJX1Mnuj7+3lrb08c8dtFxhijXAv+zyNvsYyPiCunwPiKmxZ3YkdjUAX7Mm+bvB5ryxlSCN1dDXSU8zJ4H5ZI3ZmnoVtz/5+G9fhHJYdfez47fOew9uRY2H1Ta2hp6lgs2aNr7dLjZZK+cmOTx9LE9jsCIiOiIiAiIgIiICIiAiIgIiICIiAiIg4f2rUT5sEgq4gSaWa77fkcLE+uVeViXVfQ1XTRVdPLT1DGyRStLXsdsQd141xXwLieDSyVGHxyVtALkGMXkjH8zdzbqPNUtLZilfCyZu602t51aNk6udPYXutOaq25t4rtODeDMQxqoiqcSgfTYa05nCRpa+YdAOh69NlQvs1pXsywU1rXnkQ9S4UjfFw5hrJBZ32dhI6XF/mturWtygAAADQAclcvnrT2Zl9BWvjEQIiLj9CIiAiIgIiICIiAiIgIiICIiAiIgotRxDjdPgtIZJbPmeCIogdXn5DqVtXEAE9AvHcdxR+I1tRWyuJBcQwH+Fg2A/vmtmlrRnyfL6j7Yt3ZnBT4/ctJXQMqq2WrnjZ2s0jpHWbYXJvst1R8WYtQAEV8j2N5SnOLea54VjZrlhuOSzcDwxnEGKxYXJKYmztf74F7FrS4adLgfFW8sYq0mZiOQjY/VteIieS9U4R4qjx+Mxva2OqYLlo2cOo+i6QutzXiklBxJwdXCdlFI4R6MniHaRuHeBqPOy18/FuI4lW9vV1j3Oj0aGe6GeAG3ipNtSmS/cdoiqrTayVr42rM2e+A3CquOwDiSvqf2fJVUObDqiMM+2MNy2YOLTmHIEjfl4Xt2Fwp9o8bTE/ihHvWLf9VREXHRERAREQEREBERAREQEREBERBa5oIIOxFl4zxLg1TgNVOysikdhz3ExVLRdoaeTuhG2q9oVrmhwLXAEHcFaNfZtgt2v6z7GtXPXk/j5wgoBE4mKridFy3vZZ1JUfs2pbVU9Q5srAbPbpa4IPwJWx9omFQYbxVOKVoZFO1s2RugaTvYDvF/NaWgp6eevpoKl72xSyNY4tdYgE20urNMkWx+UR+I98c1yeMz9S6/h/iTEqatgjinEn2mzWMqJS5tybBxANxr4XXYVvA9Bi0ZfjU01VVkgmZh7MMH5WtGgb43PetTgfs3hwuu+1T1RqhHK2SENux1wb2dckHl023XdOq4WMu9+XW2U6G6jbGWMtotEcn94t4Mc4a2pWfjP137RYdh1LhmHxUNJHlp4m5WtOvO5v1JJJUM032M/u7i5g0dGbkM5DXcakaa+AUj5pJTuWRnQAaOd9L/MbKN0THRFjtGWIsNPPx3Pos8+70iOMttVluJ2FjgAXEatHn9VO14cLtII6grVU0hdEGPJbI5+Vwabj3d9D1ty6qY6mWQD7wuyNLND0vbxujrYosLt5GF4a5sjWWFnaOJ6f05KcVDc2V92O6O+qCZFQEEXBuqoCIiAiIgIiICIiAiIgKhQog8p9rlPkxihqLaSwFt+9rv8A6C88mflq2A3sWaW5br1f2vRtNHhkmmYTPb5Ft/kF53ilGz/DdBW6CT7XNGOpblYfgQfVWda/8Ko2xT+9nuHC2JDF8Co624L3stJ+saH4hS4lTt7SKpsA5pyF1tQCdCOmq4H2RYzHFDUYZUSBjnyCWHMdCbAEfAFelyMEsbmP1a4WNlLz4/TyTCngyeeOJa4PdHmd+IZg0A7jl/W/orxIHOLXaEa5SNv7/wDFY8V2uZG513sc7Nc63H1JB8yjjnjN9e0dZoPLYa99gD6ryewX9lVudqRJGS1p/MLb95GX0Km0ZlaSS2FuZ2nPb136brR4xXMY4wwgvlb+EgBxa8XuQNdbE91z5qyhxpxblrIXNJeC45crhbkQTYbDYhB0Lb5Y2SbD7x/MX/57+SqHOcyxuHTu1H8v9dreqsuZAd7zOI/6R/68d1cXH33ttf8A02D5nz7uSC7MG9q9uZob7oEfM+Hjp5KeKWTM1jix5I1LdLeSxHFrcrd44Rfrd3LqO/lus6ljIZnf+N9ie4dEE6IiAiIgIiICIiAiIgtKoTprsqlRPdYIPM/apXifEaSiY64pmF7/ANTrW+A+K5DF3ZMDwW+sf7wPB+cX+AC2mPh83EuKCcHtBUu35t/h/wC2ykw+GmcDQ10bH0szgbO2a/k75eivUwzTXravvz3QbZYvsWrf277NHh1REwAaBdvgPF9VTVEMFTMaiB72ss78Tbm1wefgsf8Ay+w+U5oTNF+mQ/NbPBeBqOgq46mWWWZ0ZzMEjtAethzWfJu4b0mt69e9NHNS/lWzqMSljpantLtzyxmwJ3I0+INlr5qsPaGx3Y1rffd17h376961+ItqqjHnymcOpmMa2CNoBINhfvJvm+HRZIhkhLTNC7NYWLbtcPI8lJV+MmjoGscyR7B2jvea0jVoGuvwHNZkkUUolfNG17W+6DsT3A8tTbS2yihll7IzBpkjIAa5osbnXbbew0U8L2vLGRknIPw63v38+pQRCkmhLG0k5z2/DINAPEC/wKkpanO8skhfH2As1ttL9endcHmkkzYony3BLzYfIfPz8FHDTvJawX7WUa9zPqfn3IM2gZ27g86tHvE/mJ/v0WzCshjETA0Ad6kQEREBERAREQEREBERBaVFINFMVY4IOB414dlqJP2lQsJqGCz4/wDcb9QuKbLPUyClp6WZ87tMhYRbx00Xt74mu0IuFCKSFpuI2h3UBbcG9kxU8IYs+hjzX85aOKd1DTUsUv3kzwGX2ubAX9VLGyWrDjWzOaG3+4iFtO87/BYeO8PzYhjFHW08mQwvjzBzjbK1xcQG7Em9vQ8lvnQh7R2jRcbEaEeaxd7LbyIiOI6aljhF2xNZfUBvLxPM96yS1sjcsjQ5vQhY4bLFo0mRnTZ30PwUsU0b75XajcEWI8QgsdSFoBgdcb9nJqPX63WLUx3a/tKeXtXO0c1hNhtoW35f8LZqjpMug1cdgEGnDJTJ2kkTyyEXAdofG/8Ad7+mzwwMex09wXvNiB/CByWPi0s1LhlRLSMjkqQ3MzO0ubfrYam3TuWt4Glr5qaqlri1wM2VrwzKJDu5w7tbeRR2I9uupCrzVAqo4qiIgIiICIiAiIgIiICoVVUQWkK1wUhCtsgjshCvIVLIIywKKWBsli4HMNnDQjzWRZC26DCHbQ6FvasGxaAHDy2PlbwUkBZJeRpDje36e6x1CmcNFyldxLDBj4pY4J8zHCNzsukzjawbboDuUdiJmeQ6rIDuLq6OMM/CFVvcpGhHFQrlQBVQEREBERAREQEREBERAREQEsiIKWSyIgplVMqIgtLLha2bAKKetirJYyZY3h7dTbMBYEjmURBtGsDQrgERBVERAREQEREH/9k="/>
          <p:cNvSpPr>
            <a:spLocks noChangeAspect="1" noChangeArrowheads="1"/>
          </p:cNvSpPr>
          <p:nvPr/>
        </p:nvSpPr>
        <p:spPr bwMode="auto">
          <a:xfrm>
            <a:off x="0" y="-503238"/>
            <a:ext cx="1485900" cy="1057276"/>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0724" name="Picture 4" descr="http://t2.gstatic.com/images?q=tbn:ANd9GcRE7iTNCBb4ChzPJRemC2BOhTthsRkk25t8ZDb5vkJ2N5SABJja"/>
          <p:cNvPicPr>
            <a:picLocks noChangeAspect="1" noChangeArrowheads="1"/>
          </p:cNvPicPr>
          <p:nvPr/>
        </p:nvPicPr>
        <p:blipFill>
          <a:blip r:embed="rId2" cstate="print"/>
          <a:srcRect/>
          <a:stretch>
            <a:fillRect/>
          </a:stretch>
        </p:blipFill>
        <p:spPr bwMode="auto">
          <a:xfrm>
            <a:off x="2483768" y="2564904"/>
            <a:ext cx="4536504" cy="2467900"/>
          </a:xfrm>
          <a:prstGeom prst="rect">
            <a:avLst/>
          </a:prstGeom>
          <a:noFill/>
        </p:spPr>
      </p:pic>
    </p:spTree>
  </p:cSld>
  <p:clrMapOvr>
    <a:masterClrMapping/>
  </p:clrMapOvr>
  <p:transition>
    <p:wheel spokes="8"/>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223628" y="1700808"/>
            <a:ext cx="7704856" cy="954107"/>
          </a:xfrm>
          <a:prstGeom prst="rect">
            <a:avLst/>
          </a:prstGeom>
          <a:noFill/>
        </p:spPr>
        <p:txBody>
          <a:bodyPr wrap="square" rtlCol="0">
            <a:spAutoFit/>
          </a:bodyPr>
          <a:lstStyle/>
          <a:p>
            <a:r>
              <a:rPr lang="es-MX" sz="1400" b="1" dirty="0"/>
              <a:t>4.- Empaque y embalaje</a:t>
            </a:r>
          </a:p>
          <a:p>
            <a:pPr marL="342900" indent="-342900">
              <a:buAutoNum type="alphaUcParenR"/>
            </a:pPr>
            <a:r>
              <a:rPr lang="es-MX" sz="1400" dirty="0"/>
              <a:t>Del tratamiento de los productos.</a:t>
            </a:r>
          </a:p>
          <a:p>
            <a:pPr marL="342900" indent="-342900">
              <a:buAutoNum type="alphaUcParenR"/>
            </a:pPr>
            <a:r>
              <a:rPr lang="es-MX" sz="1400" dirty="0"/>
              <a:t>Del almacenamiento de los productos.</a:t>
            </a:r>
          </a:p>
          <a:p>
            <a:pPr marL="342900" indent="-342900">
              <a:buAutoNum type="alphaUcParenR"/>
            </a:pPr>
            <a:r>
              <a:rPr lang="es-MX" sz="1400" dirty="0"/>
              <a:t>Del nivel de protección contra pérdidas y desperfectos.</a:t>
            </a:r>
            <a:endParaRPr lang="es-ES" sz="1400" dirty="0"/>
          </a:p>
        </p:txBody>
      </p:sp>
      <p:pic>
        <p:nvPicPr>
          <p:cNvPr id="29698" name="Picture 2" descr="http://t1.gstatic.com/images?q=tbn:ANd9GcREkk3yG9cg9J7p32kSEb_UbvRpA-ZgtmUbFEp7WE2G3DNg_Vn61g"/>
          <p:cNvPicPr>
            <a:picLocks noChangeAspect="1" noChangeArrowheads="1"/>
          </p:cNvPicPr>
          <p:nvPr/>
        </p:nvPicPr>
        <p:blipFill>
          <a:blip r:embed="rId2" cstate="print"/>
          <a:srcRect/>
          <a:stretch>
            <a:fillRect/>
          </a:stretch>
        </p:blipFill>
        <p:spPr bwMode="auto">
          <a:xfrm>
            <a:off x="2123728" y="2564904"/>
            <a:ext cx="2088232" cy="2567406"/>
          </a:xfrm>
          <a:prstGeom prst="rect">
            <a:avLst/>
          </a:prstGeom>
          <a:noFill/>
        </p:spPr>
      </p:pic>
      <p:pic>
        <p:nvPicPr>
          <p:cNvPr id="29700" name="Picture 4" descr="http://t1.gstatic.com/images?q=tbn:ANd9GcQR4rTOiVjgJtjEEMdU-ONGd0AwlJRaj6fn1xhl8kCuL8suZaNNDw"/>
          <p:cNvPicPr>
            <a:picLocks noChangeAspect="1" noChangeArrowheads="1"/>
          </p:cNvPicPr>
          <p:nvPr/>
        </p:nvPicPr>
        <p:blipFill>
          <a:blip r:embed="rId3" cstate="print"/>
          <a:srcRect/>
          <a:stretch>
            <a:fillRect/>
          </a:stretch>
        </p:blipFill>
        <p:spPr bwMode="auto">
          <a:xfrm>
            <a:off x="5220072" y="2852936"/>
            <a:ext cx="2290676" cy="2067298"/>
          </a:xfrm>
          <a:prstGeom prst="rect">
            <a:avLst/>
          </a:prstGeom>
          <a:noFill/>
        </p:spPr>
      </p:pic>
    </p:spTree>
  </p:cSld>
  <p:clrMapOvr>
    <a:masterClrMapping/>
  </p:clrMapOvr>
  <p:transition>
    <p:wheel spokes="8"/>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935596" y="1484784"/>
            <a:ext cx="7704856" cy="738664"/>
          </a:xfrm>
          <a:prstGeom prst="rect">
            <a:avLst/>
          </a:prstGeom>
          <a:noFill/>
        </p:spPr>
        <p:txBody>
          <a:bodyPr wrap="square" rtlCol="0">
            <a:spAutoFit/>
          </a:bodyPr>
          <a:lstStyle/>
          <a:p>
            <a:r>
              <a:rPr lang="es-MX" sz="1400" b="1" dirty="0"/>
              <a:t>5.- Planeación del producto</a:t>
            </a:r>
          </a:p>
          <a:p>
            <a:pPr marL="342900" indent="-342900">
              <a:buAutoNum type="alphaUcParenR"/>
            </a:pPr>
            <a:r>
              <a:rPr lang="es-MX" sz="1400" dirty="0"/>
              <a:t>Especificaciones de las cantidades de los componentes.</a:t>
            </a:r>
          </a:p>
          <a:p>
            <a:pPr marL="342900" indent="-342900">
              <a:buAutoNum type="alphaUcParenR"/>
            </a:pPr>
            <a:r>
              <a:rPr lang="es-MX" sz="1400" dirty="0"/>
              <a:t>Estableciendo la secuencia y el ciclo de producción.</a:t>
            </a:r>
            <a:endParaRPr lang="es-ES" sz="1400" dirty="0"/>
          </a:p>
        </p:txBody>
      </p:sp>
      <p:pic>
        <p:nvPicPr>
          <p:cNvPr id="28674" name="Picture 2" descr="http://t2.gstatic.com/images?q=tbn:ANd9GcScWdOgUPUksHE4uO8-2ykhN6K6UwWliw49N5lvsehcVv7OUx6i"/>
          <p:cNvPicPr>
            <a:picLocks noChangeAspect="1" noChangeArrowheads="1"/>
          </p:cNvPicPr>
          <p:nvPr/>
        </p:nvPicPr>
        <p:blipFill>
          <a:blip r:embed="rId2" cstate="print"/>
          <a:srcRect/>
          <a:stretch>
            <a:fillRect/>
          </a:stretch>
        </p:blipFill>
        <p:spPr bwMode="auto">
          <a:xfrm>
            <a:off x="2915816" y="2564904"/>
            <a:ext cx="3744416" cy="2811145"/>
          </a:xfrm>
          <a:prstGeom prst="rect">
            <a:avLst/>
          </a:prstGeom>
          <a:noFill/>
        </p:spPr>
      </p:pic>
    </p:spTree>
  </p:cSld>
  <p:clrMapOvr>
    <a:masterClrMapping/>
  </p:clrMapOvr>
  <p:transition>
    <p:wheel spokes="8"/>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CuadroTexto"/>
          <p:cNvSpPr txBox="1"/>
          <p:nvPr/>
        </p:nvSpPr>
        <p:spPr>
          <a:xfrm>
            <a:off x="971600" y="1340768"/>
            <a:ext cx="7920880" cy="954107"/>
          </a:xfrm>
          <a:prstGeom prst="rect">
            <a:avLst/>
          </a:prstGeom>
          <a:noFill/>
        </p:spPr>
        <p:txBody>
          <a:bodyPr wrap="square" rtlCol="0">
            <a:spAutoFit/>
          </a:bodyPr>
          <a:lstStyle/>
          <a:p>
            <a:r>
              <a:rPr lang="es-MX" sz="1400" b="1" dirty="0"/>
              <a:t>6.- Administración de la información</a:t>
            </a:r>
          </a:p>
          <a:p>
            <a:pPr marL="342900" indent="-342900">
              <a:buAutoNum type="alphaUcParenR"/>
            </a:pPr>
            <a:r>
              <a:rPr lang="es-MX" sz="1400" dirty="0"/>
              <a:t>Recogida, almacenamiento y manipulación de la información.</a:t>
            </a:r>
          </a:p>
          <a:p>
            <a:pPr marL="342900" indent="-342900">
              <a:buAutoNum type="alphaUcParenR"/>
            </a:pPr>
            <a:r>
              <a:rPr lang="es-MX" sz="1400" dirty="0"/>
              <a:t>Análisis de los datos.</a:t>
            </a:r>
          </a:p>
          <a:p>
            <a:pPr marL="342900" indent="-342900">
              <a:buAutoNum type="alphaUcParenR"/>
            </a:pPr>
            <a:r>
              <a:rPr lang="es-MX" sz="1400" dirty="0"/>
              <a:t>Procedimientos de control.</a:t>
            </a:r>
            <a:endParaRPr lang="es-ES" sz="1400" dirty="0"/>
          </a:p>
        </p:txBody>
      </p:sp>
      <p:pic>
        <p:nvPicPr>
          <p:cNvPr id="27650" name="Picture 2" descr="http://t2.gstatic.com/images?q=tbn:ANd9GcREEGwcBEHAop6KkWCwme_deA76_6eSQ5PFV4vp_gNr_utdAfLsZg"/>
          <p:cNvPicPr>
            <a:picLocks noChangeAspect="1" noChangeArrowheads="1"/>
          </p:cNvPicPr>
          <p:nvPr/>
        </p:nvPicPr>
        <p:blipFill>
          <a:blip r:embed="rId2" cstate="print"/>
          <a:srcRect/>
          <a:stretch>
            <a:fillRect/>
          </a:stretch>
        </p:blipFill>
        <p:spPr bwMode="auto">
          <a:xfrm>
            <a:off x="2339752" y="2564904"/>
            <a:ext cx="2304256" cy="3000892"/>
          </a:xfrm>
          <a:prstGeom prst="rect">
            <a:avLst/>
          </a:prstGeom>
          <a:noFill/>
        </p:spPr>
      </p:pic>
      <p:pic>
        <p:nvPicPr>
          <p:cNvPr id="27652" name="Picture 4" descr="http://t2.gstatic.com/images?q=tbn:ANd9GcQtkir_m2NiMwACHcL0vjcvXtEiKz-O4dIkv7Equ7Ph2m1bOjN2QDg5OcJnyw"/>
          <p:cNvPicPr>
            <a:picLocks noChangeAspect="1" noChangeArrowheads="1"/>
          </p:cNvPicPr>
          <p:nvPr/>
        </p:nvPicPr>
        <p:blipFill>
          <a:blip r:embed="rId3" cstate="print"/>
          <a:srcRect/>
          <a:stretch>
            <a:fillRect/>
          </a:stretch>
        </p:blipFill>
        <p:spPr bwMode="auto">
          <a:xfrm>
            <a:off x="5436096" y="2537178"/>
            <a:ext cx="1944216" cy="2791695"/>
          </a:xfrm>
          <a:prstGeom prst="rect">
            <a:avLst/>
          </a:prstGeom>
          <a:noFill/>
        </p:spPr>
      </p:pic>
    </p:spTree>
  </p:cSld>
  <p:clrMapOvr>
    <a:masterClrMapping/>
  </p:clrMapOvr>
  <p:transition>
    <p:wheel spokes="8"/>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539552" y="1844824"/>
            <a:ext cx="8208912" cy="1169551"/>
          </a:xfrm>
          <a:prstGeom prst="rect">
            <a:avLst/>
          </a:prstGeom>
          <a:noFill/>
        </p:spPr>
        <p:txBody>
          <a:bodyPr wrap="square" rtlCol="0">
            <a:spAutoFit/>
          </a:bodyPr>
          <a:lstStyle/>
          <a:p>
            <a:pPr algn="just"/>
            <a:r>
              <a:rPr lang="es-MX" sz="1400" b="1" dirty="0"/>
              <a:t>Costo total</a:t>
            </a:r>
          </a:p>
          <a:p>
            <a:pPr algn="just"/>
            <a:r>
              <a:rPr lang="es-MX" sz="1400" dirty="0"/>
              <a:t>El costo total es un aspecto de suma importancia en la integración del sistema logístico. La importancia de esta integración e interdependencia entre el coste total y la logística radica en la minimización de dicho costo como un concepto global y no particularizando los costos por cada actividad individual dentro de las gestiones de la empresa.</a:t>
            </a:r>
            <a:endParaRPr lang="es-ES" sz="1400" dirty="0"/>
          </a:p>
        </p:txBody>
      </p:sp>
      <p:sp>
        <p:nvSpPr>
          <p:cNvPr id="3" name="2 CuadroTexto"/>
          <p:cNvSpPr txBox="1"/>
          <p:nvPr/>
        </p:nvSpPr>
        <p:spPr>
          <a:xfrm>
            <a:off x="777400" y="3140968"/>
            <a:ext cx="7416824" cy="1384995"/>
          </a:xfrm>
          <a:prstGeom prst="rect">
            <a:avLst/>
          </a:prstGeom>
          <a:noFill/>
        </p:spPr>
        <p:txBody>
          <a:bodyPr wrap="square" rtlCol="0">
            <a:spAutoFit/>
          </a:bodyPr>
          <a:lstStyle/>
          <a:p>
            <a:r>
              <a:rPr lang="es-MX" sz="1400" dirty="0"/>
              <a:t>Dentro del costo total podemos encontrar algunos factores que comúnmente son independientes como son:</a:t>
            </a:r>
          </a:p>
          <a:p>
            <a:endParaRPr lang="es-MX" sz="1400" dirty="0"/>
          </a:p>
          <a:p>
            <a:pPr>
              <a:buFont typeface="Wingdings" pitchFamily="2" charset="2"/>
              <a:buChar char="Ø"/>
            </a:pPr>
            <a:r>
              <a:rPr lang="es-MX" sz="1400" dirty="0"/>
              <a:t>Costo de distribución y transporte.</a:t>
            </a:r>
          </a:p>
          <a:p>
            <a:pPr>
              <a:buFont typeface="Wingdings" pitchFamily="2" charset="2"/>
              <a:buChar char="Ø"/>
            </a:pPr>
            <a:r>
              <a:rPr lang="es-MX" sz="1400" dirty="0"/>
              <a:t>Costos de inventario.</a:t>
            </a:r>
          </a:p>
          <a:p>
            <a:pPr>
              <a:buFont typeface="Wingdings" pitchFamily="2" charset="2"/>
              <a:buChar char="Ø"/>
            </a:pPr>
            <a:r>
              <a:rPr lang="es-MX" sz="1400" dirty="0"/>
              <a:t>Costos de calidad.</a:t>
            </a:r>
            <a:endParaRPr lang="es-ES" sz="1400" dirty="0"/>
          </a:p>
        </p:txBody>
      </p:sp>
      <p:sp>
        <p:nvSpPr>
          <p:cNvPr id="26626" name="AutoShape 2" descr="data:image/jpeg;base64,/9j/4AAQSkZJRgABAQAAAQABAAD/2wBDAAkGBwgHBgkIBwgKCgkLDRYPDQwMDRsUFRAWIB0iIiAdHx8kKDQsJCYxJx8fLT0tMTU3Ojo6Iys/RD84QzQ5Ojf/2wBDAQoKCg0MDRoPDxo3JR8lNzc3Nzc3Nzc3Nzc3Nzc3Nzc3Nzc3Nzc3Nzc3Nzc3Nzc3Nzc3Nzc3Nzc3Nzc3Nzc3Nzf/wAARCACkAHcDASIAAhEBAxEB/8QAHAAAAQUBAQEAAAAAAAAAAAAAAAMEBQYHAgEI/8QAPhAAAgEDAwEFBgMGBQMFAAAAAQIDAAQRBRIhMQYTQVFhFCJxgZHBobHRByMkMkLwFjNScuElU5JDdJSi8f/EABkBAAMBAQEAAAAAAAAAAAAAAAABAwIEBf/EACURAAIDAAMAAgEEAwAAAAAAAAABAgMRBBIhEzFBBSJxsVFhof/aAAwDAQACEQMRAD8A3GiiigArlpFU4J58qbSzt3oQZVQxUn1xkU2W47+4CorqdjAOy8E8H7GgB7LNgptH8xIJPhwT9qSN5GpwZUzTURSpJE8s5fDDgKAOcj70ssEO7csSDnPSkANqEIOO93HyQZ/Kufb1zzHcBPFmQgU74UgY4PFIXDAKoOcZLNj/AEjk/YfOkPwRvZr0oRpyRd4CN3fkgDI9PHp9aV0uWQwIt0wM4UByFKjPPgfhSU6yxwhll2yDLONuck+H2r1zPCitsWQnmUA859KBYSdFRq3SsEld2jjztUNxlun9/OnscoYdePOtAK0UUUAFFFFABRRRQAxvQUlVx04Yn/ac/kTXMzYKyA8K3Hz4+9OL9QbZmP8AR73y8fwzTNff08kn3guTnwK8/mKAFLgFYMjplTn5ilguFBpK9k22cjbcqi5+lElxFEgZ5BgHHPFLQxiu7JpozGa7KIcqnUjpx/z+VcvqlrHLMiyo0kSbmiDjcB6jqK8tJ1js2uXxkgsQPHngD1P5mlqHjF2BaYRrzswzEefh+v0r2U4woPvsfp5mvY2EMLzOw8WkYdM4r2Fcu00gwzdAf6R5femINisgjKDYABg88Un7PJAP4Ztw692/2PhTjocjzrrODkdKAEYLxC3dsHjl/wC3IME/Dzp2sgamtzBHOhWVc+IPiD6Gm+o3y2FqCWQyn3Y0kkCb28smloPCVophpl817B3jQSw4YrslGG4op6A/ooopgeMARgjIPWoW2mGbi1dCSjlD6g8frU3VY7Qpc2st9PZFRLPa5Td0Dpn7EVmWpeGoLXgjqF8kejKJ7vuZJosJkjOfLng/81E9ou0sFjKLRrRZu77ssZNuAW8cHnAHjimOo2zajpun3JMhZQyMWI6bgwzgeajoR9Kc6xCkskdxlmzAMAMccZ9fUfSpes6oximtOtO1mbW2dZIe4t42PtDY5YLg8eh8/Kn0ev21xZRX0sUsdsHAjjAy0rEe7wCR0JPp49KidMUroG9lcSXpGFHXBxwPT9aX1GziuPZtOU4jQYK4yCepJz14zRjE+ukxDqcGoLFdC5EdiQMbxje+fdAJ5Pw+FSaaiFkKyD+HRNxnLDb6jrxiqR2htxKEhgKJb2ylEAI6kc/Xp4Hk4IzTDSNZvdL3xzt7RbNtVQWLE8e8SfjnA9cDgUJtA6uy1GqxSLMNyfy+B86UJGMVWdPu45SPYJDF3cWz2LhVXHAwMe75ZGRx6VMWuoRuI4Z9sNw6bhEzAt69OvxFUUkznlBofnGMk1VtRE2qaz7HNbyRxjcqSKDwmBknOVYEjpwRxU/PdxW7QK6yt30gjBjjLAEgnLEfyjjqeKdxBWJA5x1rWE2gtIEt4I4oxtVFCqPICil6KYwooooAKjddUC0WUjPdyL+J2/f8KkqQv4zLZTxrjcyELnzxx+NGaNeMosi9zZ3kRKqkUi92N2ABxgGmd6Wu49JtIxJG9wnGOQu3G4H5E/Su76N7ifVIH5t7vTVeP3c4b3gR+IOKNJb/AKHZmJ3aQRdxDIcFtzEZOfTAPyNUjBJFezObrVxbwajqTIPZbImC2A/9WTAz/wDbI+tAvhZJC8xY3mosxhRuqLtzz5dPxFeG3ja7jgJYadpceXLHO+Q+PrgZ+ppjZz2mqTTapeyBZlJ7gnGYlHQenmfiaqoJoNIS/wBUnuLxIEjDmEZc5wqnPU+fH40503Tbm5uAylljChtqe8HXyGenP9+NdQSQarbSwzrHBOCVWaFeHweuPE/DpU5o9tNZlWQlk4wWO4MPE5GB8sVzzpafp1fNFR/aPtM0f2W/WYxttKlt2RkN64P5Zzjw6VNXd3BZRCa6YhM4UgEnOMZGOfpSSzxFQTIoz4edQd/dvqd9DDbcRqxSEHne/ix/2/PnwqPxtP053LsW7TfcgRY7hrjnG9yCT8SPL7VMIu1QKjtE0+KytI0jHCjGfFj4k/GpOtxTIyzQooorRkKKKKACvD0r2g0AUi/gW21aJtvvK8sC4PAVveUfQAUxkzZW0KWagun8LapjjvfFj6Dn6Hzqf1hAuqllweAwHX94QV/Ac1AajqNvp0MF028MA8FsWXO0nO6Qj1x8fStKz3C0YtorOsdobfTtUs9ASUuiN/GzsMFpCMDP1yflTmy023muXimYhDzjOM/396a9m+xdlqKvfavOt53jsdiEhR5sx4JPw458an7zTbDRoRLa2JEcTbX/AHrEoCODyTwDj4ZNdanBftj9iFb82ml2iXcUIdIozEirgYB6gfHFIdm7N/318I5Y0usNHbykYVfDp58Y8cY9csbbVWeKMTWolgEv7tiOAfPPj18qtkM6PArE7cDNKWpeiGGqnbFGsGRJJkKR0UDqT8Kfdl9KQyd+EdONqq39C59OpPXNdwp7QndugKucupGQQTwMVZrG2FvCFIG48t8ahN+YJscAYGB0r2iipGAooooADxXmaZa47JpVw0bFWAGCpwRyKqAvLodbmf5yH9aaWibwvtcSyLHEzucKoyfhVG9vmA5upifSQ/rUD2k1LVoYReafcyGW2PeKksjNG/oy55p9Rdi5tDNdTuxQhmaTOfDHB+yj51n2pGfVta7mS3EBIEKxSZ/dqM9R8OSPmDVq7L9tNM1qwt5GnS3umAEkR90LJ/UAT658flVilS2uSGlVRKOFlC8+mT5enpUs91F67ktIqxs4dMsUtoQAEXk4zkj++fWhotwYSoGEgwyHx56Z/D6mn91bdygZi0iAjDgcgfemqBnbYo46HrhRnn8vzrPaSelFjXhA3PZ2CQWwgGEtSe7TnAzz4UvbWiRXaG4lwpH7qLd/mEeNTM+IVYyFAEU7mz1Hn+VQ6XNpE76xqxEcKHYgwTjw4A61eN7a9MSWelr0m1H+aw4B49TUtmsc7QdrIbrVozot9dpbCEKy73jG8FvDjwxzUdpvaTUFvmiur+7WF2xxcP7h+tSlYlLGcrui3hutFVjsMbgQXq3N1JcYlUq0jlsAr61Z62UCiiigCM7TNImh3bQhTIFBXf0zkVn0bztGgm4cAZw2fnnA6/AVouuqG0m4B6ED8xVMSJPBRTRmQyEkQjMgZgFTc4ZSGX4jryc4HiMHxpxJYmVGEnA6HFKtDEuzuXkhKMW/dEKCSecjGD8cZ5NMo4LgXUk0rqo2BFMIA3DHGcjPryxz+Fa1ixGe31t/h/tE9uDtt7o74+eFf/n9K1G37XaQ0QEolRggZm2Yy2BkDAzVS7VaC2uacFRi0q/5crptLDzPAxn4DwqlDsr2sUdz7RKqDp+85xjPnmoyi1LYmer3Ys1uPt1BBPtjt5jbnqWIz8l/5qwWGoabrY3aXdxiVR70OcMo+HUeFYXD2D1adv43UJPXMjH71LaX+z86fcpd22pXENynKyREqw+Y8KFGX5NRcov1mj63Fey3cWnwxurSEM7t0wD5/iflWadtO19jfXwsbKVpLSxJiQRgne44Zvw4Pz8a0O41TULnRptOu5O8mlTu/alG1tp4PTxx4jFUi67CafLBut/3Zx7u3wp9epub+RYyrQzTOQ8VnO6tyG4A+tPre01W6h72OxVF3YPeyYOPE0jPputdn5SYw08OecDOR6inlnrpvrU2lnFIlxM2xucqg8SB4UOpTnr+ibqrUfr00/8AY5JJJY6sZZGk23SqrE+AQVodUv8AZfp66dpd3GucNMDk+e0VdKpJpvw1BZHAooorJoYa4caVcfAfmKp8X8wqf7f6i+kdj9T1CONZGgjDBGOA3vCsy0D9oeialsjnlNlOcDZOcAn0bp9cU0Jl27tGHI5pOSBh/LzSkUiuisjBlPIIOQRShZVBJIwAT59Bn7UzJGzoWQqS65GNyMVI+BFcIkwCATM7ZO6RyOQfMAYJz48efpT4wK2ShKnOD4iu0i2jMi/Er0oH9EZHMXZ5JLeZAWC7Hx7vHByB0yecFsYGPGncKrIiuoO1hkZGKfm3jdMMFZTzgjIr0oqikgIDtHcR6fpM9znD7diYBPvHgH+/KonslePeW8qHLJHjaSOmc8fhVg1K2gv2ENxEssae9tbpn/8APzpvNd6RoVsBcT29lF4AsFz8upqcotzT0tGUVW1np3LAjgiRQV8QRURDokEF5JMkMQLdCi4NMrvtvay7hpVjc3mOspXYgPxPJ+lMo5+0GrE95KtlCf6YRg4+JrRhJmr9ihttLkZ6SD8hVjqnfs109dP0+8UMzs8wZmZsknaBVxpiCiiigBC8tba9tntryGOeCQYeKVQysPUHrUV/hHszz/0DS/8A4ifpT3XLqSx0m5uYdveRpldwyM1md3r2p3hK3F9IEJxsQ7R09K5eRyo0+Nazs4vBnydcXiNBWDs9o0fdRwWFopP+XGiryfQU+msbWSJl9nizjj3BwayOLepiuDE5QsAWGOTu9TVn7c3Gr3t29lp6uLWAASFGALsQDg+mCPrSp5E5xcpRws+DB2quFi/2/wDBKQ9nb6IkxXVuVbOSyjco4wBhceHiD96fJpV2MDdAR/uOR+HPh5eNUDQbXWdOmaaJLiJR7rR54bOOo+dXGJbtGEke8Eck5zg+VRt57raXRsV/6cqpYppkidKuccPFj4n9K4bR7puA8P8A5H9Kl7OVprdWcYfowHmKy3VeyWuWVzEZ+1k0S3c7JFhpSFOC2D73Awp+lepSlat3Dy7G4fjTrU+xfbzUbqbGrabaWjuSqW8jh9ueMnZnOMdCKb6N+yW9tb83GoTWV1kcszszZ8+VqOi03VJ7hbe37VXsszn3Y1WbcfdVicFucBlJ8eRT/TuzOvajcXMFn2tlka2lMUp3TABhyRnNVlxI/bn/AGKPKlnVR/oszdirruljQ2irklhuOPT+ml4+yN6nSS2x/ub9Kmu00UzdmL2GFj33s5UMGxzxzmsjGl65nHfy4/8AcNW+PxldFtySI38qVTUVHTYOz+nT6ZDKlwyEu+4bCT4fCpYVk/Yaz1S37T2rXkztEVcFTMW52nwzWsDpU+RT8M+qem6LnbHs1h7RRRUC5A9uJDF2U1F16iLj6isQF/ORlWycBh8uK+iJwO5fchdQDlQM7vSqrdaQkm+U9n0fDHMZCNuBB6Z+WR6+lc13HVj09Lg86PGi4yjumX2etXbNb2QZe5WQEAqMnJzjPXxNaR2z0bVpbk3+jSSncoEsCNgkjgEDx46/Ckm7LaZO8bHszPFIhBV4rjuwCOegbHX0q8rkqCRg45FOFUuvWTHbzao2xtojn3u/kzDRdL7S3czLdR3McOPeM/u4+APn96tUNvqDsE2yD1bgVZsV7io28FWNPszFv6hK171S/hCNtEYLdUJ3EdT5mq1r/s+tJBBeW03d29wJtqNjfgEbTx0IJzVrxxXm0eQq867MSql1w4oyjr7rSgXGkwXBwZ71F9pN0AojyJckhg23IxwMZxgDNSOipZaC072sdz3cqxqyySF9uwEAjPPOeat21f8ASKNq/wCkfSsdOU/Hb5/CNbT99P8ApBdtJQvZXUfeKu8DbcHnpWSW/aGSCCKJoFcoAC7Sct8eK3hlVhhlBHkRXHcRf9pP/EV63G5MaYdZR087kcaVs+0ZYZd2F1v2/tJbweyonuu28Nk9D6etaqK4WKNTlY1B8wMV2KjyLVbPtFYVoqlXHrJ6e0UUVEuFFFFABiiiigAooooAKKKKACiiigAooooAKKKKACiiigD/2Q=="/>
          <p:cNvSpPr>
            <a:spLocks noChangeAspect="1" noChangeArrowheads="1"/>
          </p:cNvSpPr>
          <p:nvPr/>
        </p:nvSpPr>
        <p:spPr bwMode="auto">
          <a:xfrm>
            <a:off x="0" y="-547688"/>
            <a:ext cx="828675" cy="11430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6628" name="Picture 4" descr="http://t3.gstatic.com/images?q=tbn:ANd9GcTn79Xk08NGAMb3jzQpzDXEsGjNisxHTfUUea5oLiFXgwUEJplDN1OjMpyDPA"/>
          <p:cNvPicPr>
            <a:picLocks noChangeAspect="1" noChangeArrowheads="1"/>
          </p:cNvPicPr>
          <p:nvPr/>
        </p:nvPicPr>
        <p:blipFill>
          <a:blip r:embed="rId2" cstate="print"/>
          <a:srcRect/>
          <a:stretch>
            <a:fillRect/>
          </a:stretch>
        </p:blipFill>
        <p:spPr bwMode="auto">
          <a:xfrm>
            <a:off x="5004048" y="3703724"/>
            <a:ext cx="2664296" cy="1644477"/>
          </a:xfrm>
          <a:prstGeom prst="rect">
            <a:avLst/>
          </a:prstGeom>
          <a:noFill/>
        </p:spPr>
      </p:pic>
    </p:spTree>
  </p:cSld>
  <p:clrMapOvr>
    <a:masterClrMapping/>
  </p:clrMapOvr>
  <p:transition>
    <p:wheel spokes="8"/>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539552" y="1556792"/>
            <a:ext cx="8136904"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 CASOS PRÁCTICOS DE ACTIVIDADES </a:t>
            </a:r>
            <a:r>
              <a:rPr lang="es-E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ELOGÍSTICAS EN UNA MICRO, PEQUEÑA Y MEDIANA EMPRESA</a:t>
            </a:r>
            <a:endPar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CuadroTexto"/>
          <p:cNvSpPr txBox="1"/>
          <p:nvPr/>
        </p:nvSpPr>
        <p:spPr>
          <a:xfrm>
            <a:off x="467544" y="2636912"/>
            <a:ext cx="8280920" cy="738664"/>
          </a:xfrm>
          <a:prstGeom prst="rect">
            <a:avLst/>
          </a:prstGeom>
          <a:noFill/>
        </p:spPr>
        <p:txBody>
          <a:bodyPr wrap="square" rtlCol="0">
            <a:spAutoFit/>
          </a:bodyPr>
          <a:lstStyle/>
          <a:p>
            <a:pPr algn="just"/>
            <a:r>
              <a:rPr lang="es-MX" sz="1400" dirty="0"/>
              <a:t>Una empresa es un ejercicio profesional de una actividad económica planificada, con la finalidad o el objeto de intermediar en el mercado de bienes y servicios, y con una unidad económica organizada en la cual ejerce su actividad profesional el empresario por si mismo o por medio de sus representantes.</a:t>
            </a:r>
            <a:endParaRPr lang="es-ES" sz="1400" dirty="0"/>
          </a:p>
        </p:txBody>
      </p:sp>
      <p:pic>
        <p:nvPicPr>
          <p:cNvPr id="25602" name="Picture 2" descr="http://t2.gstatic.com/images?q=tbn:ANd9GcSU7l_Z6ZGELkkQvdxPvDj8GIZTqTeOw5bkzR2EG0O261ZHqW5Ejg"/>
          <p:cNvPicPr>
            <a:picLocks noChangeAspect="1" noChangeArrowheads="1"/>
          </p:cNvPicPr>
          <p:nvPr/>
        </p:nvPicPr>
        <p:blipFill>
          <a:blip r:embed="rId2" cstate="print"/>
          <a:srcRect/>
          <a:stretch>
            <a:fillRect/>
          </a:stretch>
        </p:blipFill>
        <p:spPr bwMode="auto">
          <a:xfrm>
            <a:off x="2483768" y="3517851"/>
            <a:ext cx="4392488" cy="1747122"/>
          </a:xfrm>
          <a:prstGeom prst="rect">
            <a:avLst/>
          </a:prstGeom>
          <a:noFill/>
        </p:spPr>
      </p:pic>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915816" y="946128"/>
            <a:ext cx="2944204" cy="47705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5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Invasión a Kuwait</a:t>
            </a:r>
          </a:p>
        </p:txBody>
      </p:sp>
      <p:sp>
        <p:nvSpPr>
          <p:cNvPr id="3" name="2 CuadroTexto"/>
          <p:cNvSpPr txBox="1"/>
          <p:nvPr/>
        </p:nvSpPr>
        <p:spPr>
          <a:xfrm>
            <a:off x="971600" y="1846429"/>
            <a:ext cx="3713636" cy="1815882"/>
          </a:xfrm>
          <a:prstGeom prst="rect">
            <a:avLst/>
          </a:prstGeom>
          <a:noFill/>
        </p:spPr>
        <p:txBody>
          <a:bodyPr wrap="square" rtlCol="0">
            <a:spAutoFit/>
          </a:bodyPr>
          <a:lstStyle/>
          <a:p>
            <a:pPr algn="just"/>
            <a:r>
              <a:rPr lang="es-MX" sz="1400" dirty="0"/>
              <a:t>Al amanecer del 2 de agosto de 1990, las tropas iraquíes cruzaron la frontera de Kuwait con vehículos armados e infantería, ocupando puestos estratégicos en todo el país, incluyendo el palacio del emir. El ejercito de Kuwait fue rápidamente aplastado, aunque lograron dar el tiempo necesario para que las fuerzas aéreas de aquel país lograron huir a Arabia Saudita.</a:t>
            </a:r>
            <a:endParaRPr lang="es-ES" sz="1400" dirty="0"/>
          </a:p>
        </p:txBody>
      </p:sp>
      <p:pic>
        <p:nvPicPr>
          <p:cNvPr id="78850" name="Picture 2" descr="http://t0.gstatic.com/images?q=tbn:ANd9GcQjwhsryEX9KT7GD7wN6xPmIzR46FrOEu7JcDDOYExYPtNF0HV4"/>
          <p:cNvPicPr>
            <a:picLocks noChangeAspect="1" noChangeArrowheads="1"/>
          </p:cNvPicPr>
          <p:nvPr/>
        </p:nvPicPr>
        <p:blipFill>
          <a:blip r:embed="rId2" cstate="print"/>
          <a:srcRect/>
          <a:stretch>
            <a:fillRect/>
          </a:stretch>
        </p:blipFill>
        <p:spPr bwMode="auto">
          <a:xfrm>
            <a:off x="4932040" y="1628800"/>
            <a:ext cx="2784309" cy="2088232"/>
          </a:xfrm>
          <a:prstGeom prst="rect">
            <a:avLst/>
          </a:prstGeom>
          <a:noFill/>
        </p:spPr>
      </p:pic>
      <p:pic>
        <p:nvPicPr>
          <p:cNvPr id="78852" name="Picture 4" descr="http://t0.gstatic.com/images?q=tbn:ANd9GcRmB0zbweK9Fmp-XeLUR2lOvp8bhgJZmo33AsfGlqCz3cgTALtzBA"/>
          <p:cNvPicPr>
            <a:picLocks noChangeAspect="1" noChangeArrowheads="1"/>
          </p:cNvPicPr>
          <p:nvPr/>
        </p:nvPicPr>
        <p:blipFill>
          <a:blip r:embed="rId3" cstate="print"/>
          <a:srcRect/>
          <a:stretch>
            <a:fillRect/>
          </a:stretch>
        </p:blipFill>
        <p:spPr bwMode="auto">
          <a:xfrm>
            <a:off x="2051720" y="3922650"/>
            <a:ext cx="5400600" cy="1783684"/>
          </a:xfrm>
          <a:prstGeom prst="rect">
            <a:avLst/>
          </a:prstGeom>
          <a:noFill/>
        </p:spPr>
      </p:pic>
    </p:spTree>
  </p:cSld>
  <p:clrMapOvr>
    <a:masterClrMapping/>
  </p:clrMapOvr>
  <p:transition>
    <p:wheel spokes="8"/>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755576" y="1484784"/>
            <a:ext cx="7488832" cy="738664"/>
          </a:xfrm>
          <a:prstGeom prst="rect">
            <a:avLst/>
          </a:prstGeom>
          <a:noFill/>
        </p:spPr>
        <p:txBody>
          <a:bodyPr wrap="square" rtlCol="0">
            <a:spAutoFit/>
          </a:bodyPr>
          <a:lstStyle/>
          <a:p>
            <a:r>
              <a:rPr lang="es-MX" sz="1400" b="1" dirty="0"/>
              <a:t>Clasificación de las empresas</a:t>
            </a:r>
          </a:p>
          <a:p>
            <a:r>
              <a:rPr lang="es-MX" sz="1400" dirty="0"/>
              <a:t>Existen diferencias entre unas empresas y otras. Sin embargo, según en qué aspecto nos fijemos, podemos clasificarlas de varias formas.</a:t>
            </a:r>
            <a:endParaRPr lang="es-ES" sz="1400" dirty="0"/>
          </a:p>
        </p:txBody>
      </p:sp>
      <p:sp>
        <p:nvSpPr>
          <p:cNvPr id="3" name="2 CuadroTexto"/>
          <p:cNvSpPr txBox="1"/>
          <p:nvPr/>
        </p:nvSpPr>
        <p:spPr>
          <a:xfrm>
            <a:off x="1187624" y="2663913"/>
            <a:ext cx="4824536" cy="954107"/>
          </a:xfrm>
          <a:prstGeom prst="rect">
            <a:avLst/>
          </a:prstGeom>
          <a:noFill/>
        </p:spPr>
        <p:txBody>
          <a:bodyPr wrap="square" rtlCol="0">
            <a:spAutoFit/>
          </a:bodyPr>
          <a:lstStyle/>
          <a:p>
            <a:r>
              <a:rPr lang="es-MX" sz="1400" b="1" dirty="0"/>
              <a:t>Actividad económica que desarrolla:</a:t>
            </a:r>
          </a:p>
          <a:p>
            <a:pPr>
              <a:buFont typeface="Wingdings" pitchFamily="2" charset="2"/>
              <a:buChar char="Ø"/>
            </a:pPr>
            <a:r>
              <a:rPr lang="es-MX" sz="1400" dirty="0"/>
              <a:t>Sector primario.</a:t>
            </a:r>
          </a:p>
          <a:p>
            <a:pPr>
              <a:buFont typeface="Wingdings" pitchFamily="2" charset="2"/>
              <a:buChar char="Ø"/>
            </a:pPr>
            <a:r>
              <a:rPr lang="es-MX" sz="1400" dirty="0"/>
              <a:t>Sector secundario.</a:t>
            </a:r>
          </a:p>
          <a:p>
            <a:pPr>
              <a:buFont typeface="Wingdings" pitchFamily="2" charset="2"/>
              <a:buChar char="Ø"/>
            </a:pPr>
            <a:r>
              <a:rPr lang="es-MX" sz="1400" dirty="0"/>
              <a:t>Sector terciario.</a:t>
            </a:r>
            <a:endParaRPr lang="es-ES" sz="1400" dirty="0"/>
          </a:p>
        </p:txBody>
      </p:sp>
      <p:pic>
        <p:nvPicPr>
          <p:cNvPr id="24578" name="Picture 2" descr="http://t2.gstatic.com/images?q=tbn:ANd9GcRlFNUr_3JcM8MLs0yxlWU_dh0pINEEcOWrncOg7tw01CGxULuw"/>
          <p:cNvPicPr>
            <a:picLocks noChangeAspect="1" noChangeArrowheads="1"/>
          </p:cNvPicPr>
          <p:nvPr/>
        </p:nvPicPr>
        <p:blipFill>
          <a:blip r:embed="rId2" cstate="print"/>
          <a:srcRect/>
          <a:stretch>
            <a:fillRect/>
          </a:stretch>
        </p:blipFill>
        <p:spPr bwMode="auto">
          <a:xfrm>
            <a:off x="3851920" y="3140967"/>
            <a:ext cx="3960440" cy="2171996"/>
          </a:xfrm>
          <a:prstGeom prst="rect">
            <a:avLst/>
          </a:prstGeom>
          <a:noFill/>
        </p:spPr>
      </p:pic>
    </p:spTree>
  </p:cSld>
  <p:clrMapOvr>
    <a:masterClrMapping/>
  </p:clrMapOvr>
  <p:transition>
    <p:wheel spokes="8"/>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185924" y="1196752"/>
            <a:ext cx="6879846" cy="1815882"/>
          </a:xfrm>
          <a:prstGeom prst="rect">
            <a:avLst/>
          </a:prstGeom>
          <a:noFill/>
        </p:spPr>
        <p:txBody>
          <a:bodyPr wrap="square" rtlCol="0">
            <a:spAutoFit/>
          </a:bodyPr>
          <a:lstStyle/>
          <a:p>
            <a:r>
              <a:rPr lang="es-MX" sz="1400" b="1" dirty="0"/>
              <a:t>Dimensión</a:t>
            </a:r>
          </a:p>
          <a:p>
            <a:r>
              <a:rPr lang="es-MX" sz="1400" dirty="0"/>
              <a:t>Los principales indicadores para establecer el tipo de empresa son: el volumen de ventas, el capital propio, numero de trabajadores.</a:t>
            </a:r>
          </a:p>
          <a:p>
            <a:endParaRPr lang="es-MX" sz="1400" dirty="0"/>
          </a:p>
          <a:p>
            <a:pPr>
              <a:buFont typeface="Wingdings" pitchFamily="2" charset="2"/>
              <a:buChar char="Ø"/>
            </a:pPr>
            <a:r>
              <a:rPr lang="es-MX" sz="1400" b="1" dirty="0"/>
              <a:t>Microempresa.</a:t>
            </a:r>
          </a:p>
          <a:p>
            <a:pPr>
              <a:buFont typeface="Wingdings" pitchFamily="2" charset="2"/>
              <a:buChar char="Ø"/>
            </a:pPr>
            <a:r>
              <a:rPr lang="es-MX" sz="1400" b="1" dirty="0"/>
              <a:t>Pequeña empresa.</a:t>
            </a:r>
          </a:p>
          <a:p>
            <a:pPr>
              <a:buFont typeface="Wingdings" pitchFamily="2" charset="2"/>
              <a:buChar char="Ø"/>
            </a:pPr>
            <a:r>
              <a:rPr lang="es-MX" sz="1400" b="1" dirty="0"/>
              <a:t>Mediana empresa.</a:t>
            </a:r>
          </a:p>
          <a:p>
            <a:pPr>
              <a:buFont typeface="Wingdings" pitchFamily="2" charset="2"/>
              <a:buChar char="Ø"/>
            </a:pPr>
            <a:r>
              <a:rPr lang="es-MX" sz="1400" b="1" dirty="0"/>
              <a:t>Gran empresa.</a:t>
            </a:r>
            <a:endParaRPr lang="es-ES" sz="1400" b="1" dirty="0"/>
          </a:p>
        </p:txBody>
      </p:sp>
      <p:pic>
        <p:nvPicPr>
          <p:cNvPr id="23554" name="Picture 2" descr="http://t1.gstatic.com/images?q=tbn:ANd9GcSLUp6PdYA5R9YdKvZSjoz6xHzYjWUyNwl363whUENFvPp9oFjSAg"/>
          <p:cNvPicPr>
            <a:picLocks noChangeAspect="1" noChangeArrowheads="1"/>
          </p:cNvPicPr>
          <p:nvPr/>
        </p:nvPicPr>
        <p:blipFill>
          <a:blip r:embed="rId2"/>
          <a:srcRect/>
          <a:stretch>
            <a:fillRect/>
          </a:stretch>
        </p:blipFill>
        <p:spPr bwMode="auto">
          <a:xfrm>
            <a:off x="5610384" y="2168716"/>
            <a:ext cx="2168220" cy="1638218"/>
          </a:xfrm>
          <a:prstGeom prst="rect">
            <a:avLst/>
          </a:prstGeom>
          <a:noFill/>
        </p:spPr>
      </p:pic>
      <p:pic>
        <p:nvPicPr>
          <p:cNvPr id="23556" name="Picture 4" descr="http://t0.gstatic.com/images?q=tbn:ANd9GcRvppiFJTQtXI8fGj_2jDtJSSL_A1_4JG6FHY-yoP_DzhJkxhgRqA"/>
          <p:cNvPicPr>
            <a:picLocks noChangeAspect="1" noChangeArrowheads="1"/>
          </p:cNvPicPr>
          <p:nvPr/>
        </p:nvPicPr>
        <p:blipFill>
          <a:blip r:embed="rId3"/>
          <a:srcRect/>
          <a:stretch>
            <a:fillRect/>
          </a:stretch>
        </p:blipFill>
        <p:spPr bwMode="auto">
          <a:xfrm>
            <a:off x="1331640" y="3457849"/>
            <a:ext cx="1910016" cy="2060821"/>
          </a:xfrm>
          <a:prstGeom prst="rect">
            <a:avLst/>
          </a:prstGeom>
          <a:noFill/>
        </p:spPr>
      </p:pic>
      <p:pic>
        <p:nvPicPr>
          <p:cNvPr id="23558" name="Picture 6" descr="http://t0.gstatic.com/images?q=tbn:ANd9GcRSau6YgWIlglWHCBgFBlSoHhvSEu7q2Kc4NuQ1E8lcWhwLcf-5"/>
          <p:cNvPicPr>
            <a:picLocks noChangeAspect="1" noChangeArrowheads="1"/>
          </p:cNvPicPr>
          <p:nvPr/>
        </p:nvPicPr>
        <p:blipFill>
          <a:blip r:embed="rId4"/>
          <a:srcRect/>
          <a:stretch>
            <a:fillRect/>
          </a:stretch>
        </p:blipFill>
        <p:spPr bwMode="auto">
          <a:xfrm>
            <a:off x="5776872" y="4243616"/>
            <a:ext cx="1119206" cy="1275054"/>
          </a:xfrm>
          <a:prstGeom prst="rect">
            <a:avLst/>
          </a:prstGeom>
          <a:noFill/>
        </p:spPr>
      </p:pic>
      <p:pic>
        <p:nvPicPr>
          <p:cNvPr id="23560" name="Picture 8" descr="http://t1.gstatic.com/images?q=tbn:ANd9GcSi10ytUzJv5dU7KW1gKJf1g9y53b0fbf8bUb4EC9lVjiIjFCuyLQ"/>
          <p:cNvPicPr>
            <a:picLocks noChangeAspect="1" noChangeArrowheads="1"/>
          </p:cNvPicPr>
          <p:nvPr/>
        </p:nvPicPr>
        <p:blipFill>
          <a:blip r:embed="rId5"/>
          <a:srcRect/>
          <a:stretch>
            <a:fillRect/>
          </a:stretch>
        </p:blipFill>
        <p:spPr bwMode="auto">
          <a:xfrm>
            <a:off x="3700990" y="2314465"/>
            <a:ext cx="924857" cy="2286768"/>
          </a:xfrm>
          <a:prstGeom prst="rect">
            <a:avLst/>
          </a:prstGeom>
          <a:noFill/>
        </p:spPr>
      </p:pic>
    </p:spTree>
  </p:cSld>
  <p:clrMapOvr>
    <a:masterClrMapping/>
  </p:clrMapOvr>
  <p:transition>
    <p:wheel spokes="8"/>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539552" y="1196752"/>
            <a:ext cx="7416824" cy="1600438"/>
          </a:xfrm>
          <a:prstGeom prst="rect">
            <a:avLst/>
          </a:prstGeom>
          <a:noFill/>
        </p:spPr>
        <p:txBody>
          <a:bodyPr wrap="square" rtlCol="0">
            <a:spAutoFit/>
          </a:bodyPr>
          <a:lstStyle/>
          <a:p>
            <a:r>
              <a:rPr lang="es-MX" sz="1400" b="1" dirty="0"/>
              <a:t>Ámbito de actuación</a:t>
            </a:r>
          </a:p>
          <a:p>
            <a:r>
              <a:rPr lang="es-MX" sz="1400" dirty="0"/>
              <a:t>En función al aspecto geográfico en el que las empresas realizan su actividad, se pueden distinguir.</a:t>
            </a:r>
          </a:p>
          <a:p>
            <a:endParaRPr lang="es-MX" sz="1400" dirty="0"/>
          </a:p>
          <a:p>
            <a:pPr>
              <a:buFont typeface="Wingdings" pitchFamily="2" charset="2"/>
              <a:buChar char="Ø"/>
            </a:pPr>
            <a:r>
              <a:rPr lang="es-MX" sz="1400" b="1" dirty="0"/>
              <a:t>Empresas locales</a:t>
            </a:r>
          </a:p>
          <a:p>
            <a:pPr>
              <a:buFont typeface="Wingdings" pitchFamily="2" charset="2"/>
              <a:buChar char="Ø"/>
            </a:pPr>
            <a:r>
              <a:rPr lang="es-MX" sz="1400" b="1" dirty="0"/>
              <a:t>Regionales</a:t>
            </a:r>
          </a:p>
          <a:p>
            <a:pPr>
              <a:buFont typeface="Wingdings" pitchFamily="2" charset="2"/>
              <a:buChar char="Ø"/>
            </a:pPr>
            <a:r>
              <a:rPr lang="es-MX" sz="1400" b="1" dirty="0"/>
              <a:t>Nacionales</a:t>
            </a:r>
          </a:p>
          <a:p>
            <a:pPr>
              <a:buFont typeface="Wingdings" pitchFamily="2" charset="2"/>
              <a:buChar char="Ø"/>
            </a:pPr>
            <a:r>
              <a:rPr lang="es-MX" sz="1400" b="1" dirty="0"/>
              <a:t>Multinacionales</a:t>
            </a:r>
            <a:endParaRPr lang="es-ES" sz="1400" b="1" dirty="0"/>
          </a:p>
        </p:txBody>
      </p:sp>
      <p:pic>
        <p:nvPicPr>
          <p:cNvPr id="22530" name="Picture 2" descr="http://t1.gstatic.com/images?q=tbn:ANd9GcRAzjqfHcK2CpYpoakoyxYBHfRzkwwqWr7xNDHxmx-EmkMFh2PW"/>
          <p:cNvPicPr>
            <a:picLocks noChangeAspect="1" noChangeArrowheads="1"/>
          </p:cNvPicPr>
          <p:nvPr/>
        </p:nvPicPr>
        <p:blipFill>
          <a:blip r:embed="rId2"/>
          <a:srcRect/>
          <a:stretch>
            <a:fillRect/>
          </a:stretch>
        </p:blipFill>
        <p:spPr bwMode="auto">
          <a:xfrm>
            <a:off x="2915816" y="2049086"/>
            <a:ext cx="1945368" cy="1208176"/>
          </a:xfrm>
          <a:prstGeom prst="rect">
            <a:avLst/>
          </a:prstGeom>
          <a:noFill/>
        </p:spPr>
      </p:pic>
      <p:pic>
        <p:nvPicPr>
          <p:cNvPr id="22532" name="Picture 4" descr="http://t2.gstatic.com/images?q=tbn:ANd9GcRJhUt53rBuQuCQUspw2pAZipahPRtsAxXJaVcFmcemnNQAWVFW"/>
          <p:cNvPicPr>
            <a:picLocks noChangeAspect="1" noChangeArrowheads="1"/>
          </p:cNvPicPr>
          <p:nvPr/>
        </p:nvPicPr>
        <p:blipFill>
          <a:blip r:embed="rId3"/>
          <a:srcRect/>
          <a:stretch>
            <a:fillRect/>
          </a:stretch>
        </p:blipFill>
        <p:spPr bwMode="auto">
          <a:xfrm>
            <a:off x="6184325" y="1787853"/>
            <a:ext cx="1895623" cy="1277333"/>
          </a:xfrm>
          <a:prstGeom prst="rect">
            <a:avLst/>
          </a:prstGeom>
          <a:noFill/>
        </p:spPr>
      </p:pic>
      <p:pic>
        <p:nvPicPr>
          <p:cNvPr id="22534" name="Picture 6" descr="http://t1.gstatic.com/images?q=tbn:ANd9GcQKyBQJwoMGNsLUwIYzzGBLlyA4znEaOjWZxVW76S7tJI3-WPHO"/>
          <p:cNvPicPr>
            <a:picLocks noChangeAspect="1" noChangeArrowheads="1"/>
          </p:cNvPicPr>
          <p:nvPr/>
        </p:nvPicPr>
        <p:blipFill>
          <a:blip r:embed="rId4"/>
          <a:srcRect/>
          <a:stretch>
            <a:fillRect/>
          </a:stretch>
        </p:blipFill>
        <p:spPr bwMode="auto">
          <a:xfrm>
            <a:off x="5172239" y="3352795"/>
            <a:ext cx="1922884" cy="2631685"/>
          </a:xfrm>
          <a:prstGeom prst="rect">
            <a:avLst/>
          </a:prstGeom>
          <a:noFill/>
        </p:spPr>
      </p:pic>
      <p:pic>
        <p:nvPicPr>
          <p:cNvPr id="22536" name="Picture 8" descr="http://t0.gstatic.com/images?q=tbn:ANd9GcTKwwJ6H6nhybMxo0vQX03nhrQg-alMyNPdqni2OWNeLdEBdQLOxA"/>
          <p:cNvPicPr>
            <a:picLocks noChangeAspect="1" noChangeArrowheads="1"/>
          </p:cNvPicPr>
          <p:nvPr/>
        </p:nvPicPr>
        <p:blipFill>
          <a:blip r:embed="rId5"/>
          <a:srcRect/>
          <a:stretch>
            <a:fillRect/>
          </a:stretch>
        </p:blipFill>
        <p:spPr bwMode="auto">
          <a:xfrm>
            <a:off x="1239873" y="3644231"/>
            <a:ext cx="3351886" cy="1933252"/>
          </a:xfrm>
          <a:prstGeom prst="rect">
            <a:avLst/>
          </a:prstGeom>
          <a:noFill/>
        </p:spPr>
      </p:pic>
    </p:spTree>
  </p:cSld>
  <p:clrMapOvr>
    <a:masterClrMapping/>
  </p:clrMapOvr>
  <p:transition>
    <p:wheel spokes="8"/>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331640" y="1340768"/>
            <a:ext cx="7848872" cy="1754326"/>
          </a:xfrm>
          <a:prstGeom prst="rect">
            <a:avLst/>
          </a:prstGeom>
          <a:noFill/>
        </p:spPr>
        <p:txBody>
          <a:bodyPr wrap="square" rtlCol="0">
            <a:spAutoFit/>
          </a:bodyPr>
          <a:lstStyle/>
          <a:p>
            <a:r>
              <a:rPr lang="es-MX" b="1" dirty="0"/>
              <a:t>Titularidad del capital</a:t>
            </a:r>
          </a:p>
          <a:p>
            <a:endParaRPr lang="es-MX" dirty="0"/>
          </a:p>
          <a:p>
            <a:r>
              <a:rPr lang="es-MX" dirty="0"/>
              <a:t>Empresa privada.</a:t>
            </a:r>
          </a:p>
          <a:p>
            <a:r>
              <a:rPr lang="es-MX" dirty="0"/>
              <a:t>Empresa publica.</a:t>
            </a:r>
          </a:p>
          <a:p>
            <a:r>
              <a:rPr lang="es-MX" dirty="0"/>
              <a:t>Empresa mixta.</a:t>
            </a:r>
          </a:p>
          <a:p>
            <a:r>
              <a:rPr lang="es-MX" dirty="0"/>
              <a:t>Empresa social.</a:t>
            </a:r>
            <a:endParaRPr lang="es-ES" dirty="0"/>
          </a:p>
        </p:txBody>
      </p:sp>
      <p:pic>
        <p:nvPicPr>
          <p:cNvPr id="21506" name="Picture 2" descr="http://t3.gstatic.com/images?q=tbn:ANd9GcT8PCPfdr-z1iK_HBRHx4obeLNT-5tHIMZtyGdQJxabGDWUsR59"/>
          <p:cNvPicPr>
            <a:picLocks noChangeAspect="1" noChangeArrowheads="1"/>
          </p:cNvPicPr>
          <p:nvPr/>
        </p:nvPicPr>
        <p:blipFill>
          <a:blip r:embed="rId2"/>
          <a:srcRect/>
          <a:stretch>
            <a:fillRect/>
          </a:stretch>
        </p:blipFill>
        <p:spPr bwMode="auto">
          <a:xfrm>
            <a:off x="5148064" y="1628800"/>
            <a:ext cx="2582706" cy="1516642"/>
          </a:xfrm>
          <a:prstGeom prst="rect">
            <a:avLst/>
          </a:prstGeom>
          <a:noFill/>
        </p:spPr>
      </p:pic>
      <p:pic>
        <p:nvPicPr>
          <p:cNvPr id="21508" name="Picture 4" descr="http://t0.gstatic.com/images?q=tbn:ANd9GcTwQyQPJxUKyqp8SaeLkbJMCtLDrYUnTwBaL6rH0qw6rtqlkQvw"/>
          <p:cNvPicPr>
            <a:picLocks noChangeAspect="1" noChangeArrowheads="1"/>
          </p:cNvPicPr>
          <p:nvPr/>
        </p:nvPicPr>
        <p:blipFill>
          <a:blip r:embed="rId3"/>
          <a:srcRect/>
          <a:stretch>
            <a:fillRect/>
          </a:stretch>
        </p:blipFill>
        <p:spPr bwMode="auto">
          <a:xfrm>
            <a:off x="1331640" y="3501008"/>
            <a:ext cx="1612456" cy="1729902"/>
          </a:xfrm>
          <a:prstGeom prst="rect">
            <a:avLst/>
          </a:prstGeom>
          <a:noFill/>
        </p:spPr>
      </p:pic>
      <p:sp>
        <p:nvSpPr>
          <p:cNvPr id="21510" name="AutoShape 6" descr="data:image/jpeg;base64,/9j/4AAQSkZJRgABAQAAAQABAAD/2wCEAAkGBhQSEBUSExQWFBUUFRQXGBYXGBYYFhwXFRQaFxcYFxcXHCYgHhojGxcUHy8hIycpLCwtFx4xNTEqNScrLCkBCQoKDgwOGg8PGjEkHyUsLDApKSwpKTUtLC0sKiwpLCwqLCwvLikqLC4qLCowKSopKTAwLywsLCwsLCksKSwpLP/AABEIAHsBUQMBIgACEQEDEQH/xAAbAAEAAwEBAQEAAAAAAAAAAAAABQYHBAMBAv/EAE0QAAIBAwEEBQcGCgkCBwEAAAECAwAEEQUGEiExEyJBUWEHMnGBkaHRFCNSVZKxFyRCU1RiZIKiwRUWM0Nyk7LC0rPxNURzg6Ph8CX/xAAaAQEAAwEBAQAAAAAAAAAAAAAAAQMEAgUG/8QANREAAgECAwUFBgYDAQAAAAAAAAERAgMEITESQVGBkRRhcaGxE2KSwdHhBRUiQlLwMnKiI//aAAwDAQACEQMRAD8A3GlKUApSlAKUpQClKUApSlAKUqM2h2gjs4TLIfBVHnM3Yo+PZQ5qqVKl6HVqGpRwRmSVwiDtP3DvPgKp8+2N1cgmyiEcI53NxhU4HmoPD7/QKgdZu93F1qPzkrDMFkCQiL2NL3Dw5nHHuFR1naKa6OZX6o82NeEagcgqjhy7edctnkYjGtZad2/m93hr4Fru7uAn8b1SeY9qW4YIPDPmn2CuNJNJz596p+lkdnoqnUqDzXiW/wBq5y/VmkadFkj5Bqrb3ZDcZ4+HW4eoLU1a7bzW7iLUYeizwWdOMZ9OM49XsFY7Vl0TbR416C5Hym2bgUfiyjvRjxBHd7MVMmizjIf8erXNPTkbfFKGUMpDAjIIOQQeRBHZX7rO9A1T5BLHH0nS2FzxgkP92xPmN3ceB9vDrVobNgZ7q6Pds3VcXfv/ALw4GeX2p3c97dLDdLbw25QEuBug4CniR9INzrx6a7+uLb7SfCoSe6//AJd1N23d5j0qh38+2qbXMnh3cQ6Xvc5/5Pe38jTemu/ri1+0nwp0139cWv2k+FZlSokp7W+D+Ko03prv64tftJ8K/UTXjMFXV7YkkAAFCSTyAG7zrMKsXk+sek1GAHkhMh/cUkfxbtTJZbxLrrVMPN/yqLLFcaibqa3N8q/J0DvIyqEGQDjO74+417dNd/XFr9pPhUPc3ubXUrj9IuEiU+AcuR9kYqlUkm5f2I1cz+58XHkab0139cWv2k+FOmu/ri1+0nwrMqVElXa3wfxVGm9Nd/XFr9pPhQS3f1vbe1PhWZVKbL2PTXsEeMhpVz6FO8fcDSTqnFOqpJJ5+9UaJodxerqi2s1z0yrEZHCqAMEYUeaDzKmr/VK2PPTalf3HMB1hU+CcOHqVautdI9zCr9Dc73E8NBSlKk1ClKUApSlAKUpQClKUApSlAKUpQClKUApSlAKUpQHncXCxozud1VBZieQAGSazO51gNvarcLlQSllA3aR/eEe/Ph4LVh25lad4NPQ4Nw29KR2Qocn2kH7NZptjrQnuN2PhDCOiiUcgq8Mj0kZz3Yrlnk42/s8tPH7erIm/v3mkaWRizuckn/8AcAOQFT+j7LxiIXV65hgPmKP7WX/COxfH7udeeyukxlXu7kfi8GOr+ckPmxj3E+kdma0LZrZxp3F9eAGRgDFCR1Ik5rwPbjj4c+fKEYMNh3ce082+Pq/kt5F6ZcTYH9H6Ykadks+N5h38SD7yK75X1jBLRWso+h/3I++rxSuoPaWGhRtPlCXSDKLnT7a9cwND/R97+Sp4ROewcB2+A9G9VGv7B4ZGikUq6HBB/l3g8wa3XarZlLyEr5si8Y5O1WHLj9E8M+3mKzfaYm6sUuXGLi2f5Pcd5H5LH1+8tUNHl4vDRL36zxW+e9eaOTY+cTpJp8h6swLRE/kTqMgjwIGD/wDdXjTdpWbR5nc4mgSSF8898DdQn05X15rJLO6MUiSKcMjKwPipyPuq37W3HRy3ESDqX620yj0tk/xA1BXh77pob4ZdZjo/U5dpx0en6fB3pJMfS7ZH+o+yq7pdp0s8UX5yRE+0wH86n/KLL+OdEOUEMUQ7uC7x97e6vPyd2nSajD3KWc/uoSP4t2hRXTt31R3pdMiy6lb2aXUltDphuDEFLFHb8pQeXHvx6q8/kkf1JL9t/hU55P8A5y4vrn6c5UHwXJx71q7V1B7FvDq5Tt5KW/206T4GW/JI/qSX7b/CvSK/+SrJLFpMkLdG4Mm+xCqRkk5XkMA+qtOqseUi86PTpcc33EHjvMMj7IakE3MP7Ol1qrRfxp+hmurjo9KtI+2aSaZvUdxT7MVWlUk4HM8B6TVl28O7LBAP/L20KH/EV3j7itR+ydj019BHjIMik/4V6ze5TXJ4l2nauqhdy+XqXPUbG0gnFqmnG5kWJHcq7A5PA5HHwOf1q8/kkf1JL9t/hU7skel1PUJ+xWWIfu8OH2BV1rqD2reHVxOpQlLj9NOiccDLfkkf1JL9t/hXRYS9BIJYdGlSRc7rb7HGQQea9xNaVSkFqwkOVV/zT9CreTrSpIbQmVSkkksjsG4NzwM+wn11aaUqTTboVulUrcKUpQsFKUoBSlKAUpSgFKUoBSlKAUpSgFKUoBSlKAUpXldzhI2c8lVmPoUE/wAqB5Ga6pqpDaje54jFnCe48nIPYRz9dZuBngKtOuSFdLtFPnTyTzt4nO6PcfdXBsXZiW/t0PLpAx9CAv8A7a4Pl783LlNPH1qz+Zd9M0UPdQWJGYrKMSzDseeTjg9+M+4itGqpeT8b/wAruDzmupOP6sfBfvarbXSPewtKVG0t/povIUpSpNQqjalod9FeTy2iQtHcdGWEhGN5RxO735yfXV5pQquWlcSnKOBQfk2rfmLP2LUNeWV1Lqlkl2sStkECPl0cbb5z7D761es/1C8zq9zMeVnZN9orve3rsKiDFfsKlKam81q+fyM42iu+lu55PpSvj0BiB7hVp8lFoWnndeawlVzy3nPD/TVGJpXJ4du7sXfaNSapomzuqWsfRxPbBSxY5ySWOMnOPAVIdBrP5y19h+FY3imKSaqcZTSoSfxfY2TodZ/OWvsPwqu7SG+ee1tLtomEsqMBGO5t3J4dzGs+SPJA7yB7eFaheADV4x+TZWZY9w3Y2/5p7Kktpu+2pjNZpZ1Try4Iom1t50t9cPzBkYD0J1V9yip7yUWe9etJj+yiYj/E2FHu3qpjuWJJ5kkn0njXyoMFF3Zu+0anOTVNJ2c1O26QRPbjpHLtvZJyfHFSHQaz+ctfYfhWN4pikmqnGU0qEn8X2Nk6HWfzlr7D8K4bvWNSt7i2imeAieUINxcnG8AeeO+spx3CtYmtR/Smn245W9tvEehCB71FSaLV93V+ltZr906vwL/SlK6PcFKUoBSlKAUpSgFKUoBSlKAUpSgFKUoBSlKAUpSgFRe1L4sbkj8xL/0yKlK4tbtuktpoxzeKRR6WQgffQ4uKaWlwMa2uOIbBewWin2uc/cK/Xk2/8Ri/wyf9M192lXfsNPmHH5uSI+lGGP8Ad7KjNldSEF7BKeCrIAx/VbqsfUGJ9VcHzTeziKan7vojWfJpj+j07+kmz6elb+WKtNUzYqfoLq6sW4ESNNF4pJjOPR1faauddI+gwz/80uGXTIUpSpNApVF2g1dru4NvDMYYLYF7i4U4wQDhARz7ff3cYPpbT63uf/k+FRJjqxaThLLjKXqatWQ3l5m21O4/P3CwqfAMWI+yBXVqNqi2Ul1FqVzIFO4oyyhpDjC8cd+TjsBqF1f5vSbRO2aWaZvHB3FPs3ahmLE33WtIhN6p6/p3eJVqvI2f0+3tbaS7M/STpv4jPDsPLHDgy1SYYi7Ko5sQB6zitbaAPrUEI4rZ23Ls3iuPuZD6qhGHCW1VLjekp7/sip40b9r91MaN+1+6ti6Idw9gp0Q7h7BXUHq9i/1+H7mQ202jo6uPlRKsGGRwyDkZr9z6uJRql4ucSLFCmeBw5CH+BfdWsT7qozEDCgnkOwZrFL+XGlqTzuruWT92Mbv+otUMzYi27K3aN5KN0Lf3lZq8W2ztjDYwXF4Zt6fewIz2ZJXhj6O77apCqScDmeA9JrWNQsw2padaY6tvD0hHZ1VwvvQe2oRiwlCq2m1OiU8WysY0b9r91MaN+1+6ti6Edw9gp0Q7h7BXUHrdi/1+H7mPxtoysG/GuBB7Ow5qy7K6kt5q1xcpncWBEXeGDxK54elXq99EO4ewV9VAOQxSCyjCulrNRM5KPmfqlKVJuFKUoBSlKAUpSgFKUoBSlKAUpSgFKUoBSlKAUpSgFDSlAZRd6UTDfWGOvbym5hHaY24sF/dPtNZ/W0bbafJG8eoW4zJBkSL9OHtB9HH1HPYKz7arQkK/LrXrW0pywHOJzzRgOQzy9OO4nlnzuMsNPLd6bny0fIkdJ1D5bHEokEN/bACGQnAlQco2P0uY8cnvNWm08o4i+avopLeUcCd0lD4jHHHoyPGseBqx6ft/dRqEZlnQclmXf9/A++ok5sYx06uH1T8Vx70aRN5T7EDIkZz3KjZ9+BUbf61eXkbbqfILXHXnlOJCvbujhjPhz+lVS/CPMv8AZwWsTfSSLDe9jUFquuz3JzNKz45Anqj0KOAqZLrmPlQ3PclHnm+hI69ryGIWlqCtuhyWPnyv9N/DlgeA8AIrStLe4mSGMZZzjwA7WPgBxr86dpsk8giiQu57B95PYPE1eNN0sw5sbNhJdSDFxcDzIU7URu/vPPPjygxUUVXqtqrT+5L+97I/anDQ9DAfxay3U3vzlxI3WPjw3z/3Fcu3jBZLe3H9xaxKR+sw3j7itWzarRkhjsNPi5SXClj2tjAZz49b3VRNsbzpb+4fmOkKj0J1R7hQ0YlOhVJ65L5xyyPXYex6XULdewPvn0Rgv96geutE2K+dv7+55/OCJT4Ln+SrVR8mSBJbi5PKC3c58Tx+5TV48mNoVsFc+dM8kh9bbv3Ln11KL8BR/j4t9Ml6stlKUro9wg9t73otPuG74yo9MhCD/VWUbXjcjsoPzdqrkfrTMXb7vfWgeVCQm3igHOeeNcd4Gf5lazjbe4D382OSMIx6IlCfepPrrlnifiNebXgvV/JHhsnZdNfW8eMgyqSP1V6ze5TV6utSmh1ae4+R3Ey7giQqj4wAu8Qd0ggkHl31m+n6jJBIJImKOM4YYyMjB5+Gal/6+X36Q/sX4VBhsX6LdEOZmco4d5on4QJ/q26+y/8Awp+ECf6tuvsv/wAKzr+vl9+kv7F+FP6+X36S/sX4VMmv8w959KTQLnykyRqXk0+4RRjLMGVRk4GSUxzIFXDTrvpYY5Su70iK26TkjeGcE+uswvr+efSrdJXLvd3WATjzFO7jh+sM1qsUYVQo5AAD1DFSj0cNcrrqcuVC3Lf4dx+6UpUm0UpSgFKUoBSlKAUpSgFKUoBSlKAUpSgFKUoBSlKAUpSgFUbVdlprSRriwAdHz01q3FGHbuj28OzsyOFXmlCq5aVxZ8nwMWudLsbhj0chsZs9aGcHow3aFf8AJHp9grx/BxdEZj6KVexklUj31r+p6Bb3H9tEj+JHW9TDjUDL5LbInIWRP8Mh/wB2a5g8yv8AD23on4OPKGuhnw8m172oijvaRAPvr6my1tDxu7yPh/d2/wA458N7kp9NX1PJXZcN7pXx9KT4AVMadsfaQEGOBAR+URvN7WzSCKfw/PRc236JepT9Ksp7hOisofkNq3nTNkzyDwPM+3Hj2Vd9C0CK0i6OFcD8pjxZj3se37hUlSpg9G1Ypt56v+6LcUXWrtG1uAO6qtvAzZdgF33DADj28UPqqqS+T/eYsb6zyxJPznaTk1peo7G2k8hllhDu2MkluwADke4CuN/JxYH+4x6Hcf7qQZLuEruNyk829X9O4p76ethpd0onilknaNB0bBuGeI7+Rf3Vo+g2fRWsMf0IkHrCjPvqIXycWAIIh4g58+Ts/eqzUSL8PYqtuXCyhQ+9sUpSpNhRtrbhW1WxjdlVY96ZixAAIyVyTw4lMeuqrdbBb7s5vrTLMzf2n0jmtL1TZK1uZOkmiDtgLkluQzgcD4n21yfg8sP0dftP8aiDzbuEquVNtJ58XwS4Gdfg7/brT/Mp+Dv9utP8ytF/B5Yfo6/af40/B5Yfo6/af41EFP5f7q6v6Gdfg7/brT/Mp+Dv9us/8ytF/B5Yfo6/af40/B5Yfo6/af40gfl/urq/oVqK2Rr/AE61jdZFtYS7MhDLvgHjkfrKPtVpFRGlbKW1s5khiCMVK5yx4EgkcT4CpepR6Fi06E9rV8PCBSlKk0ClKUApSlAKUpQClKUApSlARmt7RwWihp3C72d0cSxxzwo++uLQtuLW7fo4nO/gkKylSQOeOw4qnQxDUNdkEg34oN4bp5YiO6AR3b5Jqfm2OSC+bUN9UijVmMapjgsZBPA47zyqDz1fu11bVKWynHLey5UrMLjbfUJIXvIkijt0fdwRljxA7Tx5jJGKktd2/mjtbSSJE6W5BJUgsOrgYABB4swxSSztluG88s9NVMZF9pWbXG2OoxXy27xws0gG7EucdbOCXznIxk9mAa7NmNq7t9Re0uRGd0MTuDzSoBGDniOOOPGkkrF0OrZh6xpvLTFtJA10bUMTMoJK4OBgA+dy7RUpWY6ZtgAb296CH5shUZVKu5lchd98nI3VBOK+f121GMQXDpG8M+SERSTugjPEElTx4ZJpJXTjaUpqz8FumMy96ntHBBLHFIxDykBFAJzlgo5cuJro1XVY7eJppW3UUesnsAHaT3VUZ9VE2trB0ULCIA9IyEyLurv9Vs4GGYdlRGr7SXF8JpIYYGt7UlsyqGJwD1gG4ZIBOAOAPPjSSasVCqji0suGpoOi6yt1H0qJIqHzS67u8O8DPLxqQrPrnygyrpcVyFQSvKY8YJTqZyQM5HADtrmO21/HdWyTRxqJ+i6gHErI27nOchufDs4UkntlFKScvTdxNKqt3nlCs4pGjeUhkYqw3GPEc+IFWGaUKpY8AoJPoAyaxrY7VrMTTzXoBMhBVWQuOszMx5HGOAo2Tib7t1U00tKZzZqeh7TwXe90DFtzG91WGN7OOY8DUrVE1TauG2hi+QQoZLs9Tqbo4NuAlRgk7xwPXX50Tam8TUVsrsRtvgnKDzeoXHEdnDHEdopIpxVKapqzeWaWWehfai9I2kguXkSFixiOG6pAHEjmefEGqTNt3eTPPLbJH8mtvO3ubLxGc55nBIA5ePbwbJ618g02W5K78k824gPI7i+ccdgJfl3UkreNpdajTOXG5cOZrNKzddr9QguLdblYilyVwijrBWYDsOQw3hwOa9dY8oVwl9LbwRLMEyqqFYuXCjOd08g29yHZ2c6SWdstpS5WcaGh0zWeNtVqEz9BBGiPFGDNJICq74A3wN7gACSO3lmvXZ7beWaxu5Zgu9Ah3WUYDFlbAxyzkDl30klYuhuM9+7hqWrRto4LouIWLdGQG6pAyc44nnyNSlUjyTWG5ZNIecsjHPeqAIPeHr02u2rnS6jsrMKZXAJZuIGckDuHAFiePDFJFF+LKuXN/Dv0J+72kgjuEtmY9LJulVCk+cSBkjgOR9lSdZToN5JLq8lxdYU2kUhk3eKgxJ0Zx7Xaumfbi/khe8iSKO2jcLhhljkgDnz84Zxj3Ukqoxqhupb3ELOFvZp1Q+t7V29oyrO5UuCQApPAHHZXvs9qhuLWKcrumRASByB5HHhwrN9stRibWk6c/MwdGG4bwOAZCMDnksFNGy3EX9i2qqd8RPeXfT9vbSeVYo5CzucAbjDszzI7ga7tH2kgumdYWLGM4bqsBxJHMjjyNQNrq1g0M89rGga3jZt4R7hBKMBgkdvEeuq3sprI0/TJLkrvSTTFUB4A7q8z4A79JKliaqWtpprNtrgvuatSs2/rhqFvPbi5WIpcFSEUdYKxA7DkEbw55rr13bO5e5lt7JUxbqzSO/6nnYzwGDw7yQeQpJZ2y3Ew54RmXi7u0iQySMFRRkseAA8a+WV8kyCSNg6HOGXiDg4PvBrKtoNsbi50tSyoqvK0chGQSU3ZF3Vzw8efqzXUdp7nTba0t9yPeYMxXBY7jON0cG88kufWKSV9up2vdhOe9miavrMVtH0szbq5C5wTxPIYHrros7tZY0kTirqGU4xwYZBwfCs117am4aGJZ7aLfmnfdiljY7qKFVDgkEsS7cfA8BUprm1dwLn5FYrGDDHl2YdUbqAkKOQAGBxzxOOFJOu10y3uyyjOWXi5uFjRnY4VFLE+AGTXJouuRXUZkhYsoYrkgjiACefpFUeDbySXSp5ZUjZ1dYgCp3H38Zyufo72cHsr7cbVva2VqkEUSz3Q3wqKQgDnqkLnmcrzPYaSO2UzK0idM9YRctY2jgtmRZWKmU4UAEknIHZ4kVKVkkj3Fxq1tDdhN+AgtueaVA6bPpxj2VJ3u2d/KJ5rdI4oICeMg6zDs87mSMcB3gZNJOacYpqdSymEozyWcmkVwa1rkVrGJJm3VLBQcE8SCcYHgD7KqP4Q3XS1umRemaQxqOO4SOJfGc4AB4Z5+mqxtPd3s5tra6CAysrrucDiTCAMByI63tpJN3G0qn9GbhbuOkmh/wBe7X6T/wCW/wAKVJ/0LF9BfYKUL4vcV0+5m3kx1OKNrueaRVbCniQCQSzPug8+O7wHh316Xm11xc6ZdSSKioWjiTdBByz5bJLHOF3R+9XRr2ylsLzdEWAxBIDOBlic4Abh6qul5oEHyM2/Rr0QXggyOI4g5BznPHOc1BgtWbuw7c5JPm3xM61udY9FtLdGDPMwcqpyeZbkP1ig9NdE9jvatZWnZbRQhu7KKZWPt3alNitmLYTGTogWjOVJLHB7DgnGfGrNbaBCt49yE+dYHLbznmAPNJ3RwA5Cgt4eqtKpx+1cl9WVHSPxjaCaTmsCsB+6BH95ao7Zu+/8Tv8A9Rwh8ZWJX2YT21e9L2dgiM7IhDSht877knJYniWOOJPLFeMGylstpJAsZEbuGZd+TiRu4629nHAcM4qYLOz15OVrU+b0KRodxbQaWsdyrsL2SQgpgEdEUQHLHAwcEek17bKyy2WqCxWUTROTkA9Xihbex+SwwMirXruzNubFYzH1YQTH1nyuefWzk58TX42M2dt4oTIkYDspUtli2O4Enq+rFRBxTh61cpSjJLPu3rmyoaLdlm1S+HZHIqnuMrEKR6Aor5a3KQaA4DDfuJSMZG9jeCnhz82P31oGkbM28UEkKR4jlyHUs7Z6uObEnl3VU9A2StTdkGIEKSQCzkcDwyC3H10g5eHrphSpaa5t69CFv7AldMsTwLASOP8A15efqUNU3N+MbRKOa26j+BCf9b+6rdLoMLXi3JTMqgYbefAwpHm53eRPZTTNBhjuZZ0TEkm9vMWc5y2TwYkDkOQpBasK0+a6UrI8tu77otPnPaybg/8AcO59xNQvk82ahawSSWFHaRnbLKCcZ3V59mFz66s20GlR3EPRyrvLvA43mXiM44qQa6tOtFiiSNBuoigKMk4A8Txqd5pdravbdWkQZjtFpyXGspa7wgjijVQVwu6Ahl6vYDvNX40aK3je7nheeV7aCUB5NwoWYFFIYHPZw8Ksu32z8EhWVowXOFLAsMgcsgHB9NTel7O28do0KRARyKd8ZJLZGDlic8vHh2VEGNYZu7Vpq3Pp0M0tLpIdDkAYdJcTbuARvbqbueHdhT9uvuuWXzWmWZO4GUOx7jPIMnj3ZarHo+xFnJCS0OT0jDO/IDgcAMhuVTO2mgwS26l4wTGAqHLAgd3AjI4DnSCvs1bttuNEvOX1KppOi2o1NYhLcTPbnpN47hjHRgNjOc8DgcO2unyaNvy3t63aTx8CWkb3BasWyuzsEdqxSPdMqMHOW3iMYxvE5A9GKktA0OG3haOJN1GYkglmySoB4sSeQHCpgvtYZp01Zb3106GaXGqPfQXNzcXBSOPqxW6sFDOw6gYdoGRnmTg8sV8/sNA8bq49e6h+Mf8AFVi0zYqzaS4Uw5CkBevJwG8DwO9w5fyqdvtlbaSCGFoyY4s7i78gxnxDZPrzUQU04a5UnU2phqZe9/Q7dlLHobGCPtESk/4mG8feTVG0i/Q63d3ErKqwrLgkgeZuxjGf1QfbWnKuBgchVJutkrWS/l34s7yFz1nHWYHLYDcD2+njUs2X7dUUKnc/kU3TJT/R+oXPHMzpFnwd95x7Gx66/L6NbRWlu8k8zNcDe6KIoQCe9WPeQPTWnWezNuto9uIx0TliVLOcnhxyTnPVXt7Kr2x+y9sLh36IFo2yhJY4OeBwTjPiaiDE8JUnTS4cqN/GX4lz0uyWGCOJc7saKvHGcKMccdtZdspPbTajdT3TRBSX3RKyAEtJwxvnjhV99azKmVIPIgj3eFUz8H9l+ZP+bN/zqWbcRaqqdGzELczn24uraPTJPkvRbs0iRkwlCMqd85KeAx+9Vc2iscRaZZk7gZAzE9jTON4nPdk1eZtjrU28cJiPRq7MF35PObgSTvZPrr7troUMtuGeMEx8FOWBAPZwIyOA4GoKL2HqrVVTjRZc5ZUdP0a1XUliEtxO8Hzm8dxox0a7+Cc5xnC8O01zbIa+ltFeXsgEjvIiBCwBbfYs3f2Enl+TV62L0GCGAPHGFaQYZskkjuyxOB4DhUDb7HWny8p0I3Qchd58ZznlvcvDlSCv2FdOzVTCbb81l4wRO2moi5awRlWESgSspIwokYAFjgDzQTxqQKi42hAHFLZB/AmR7HkHsqxbTbN280sTyR5YFVyGZeqDkDCkDtNdul6DDFcSzImJJN7ebec53m3jwYkDj3CkFvZ63cctap9EVHXPxjX4IvyYAhP7qmU+3qe2ovZjXVilv798M2cKhbBYyyk4HhwX2VoVnoMK3b3AT51gwLFnPPHJScDkOQqrXOyFqdQ3TCN0neK7zgZPE8A3Lw5UOLlm5TVtpqXU/NQuhF7b6ybq0s1WMRG4kZ9wceAPRoc4HPeJ9le+oKp123hYhUto4wMnA+biMg4n90Vc9Q2ct5J4ZGjy0IUR4ZgqhTkAKpC49IqJ2k2at5r6JpIwxcdbrMM7vAZAIHKhNyxXLqbTzp8vqys6VrA+W6hqIAcQo253Euwji/hT31GaxK01iLu5uWkllk3Y4QwCqFY7zFB4AjkMbw55rSLDZS2jgniWLCSjrgs5zgcOLMSMeGKgtG2Js5LclocnpCM78gOADgZDZxxpBXVhrjSplZy9+s69Cu65a7qaXaN1QUWRs8BmaQFs+jiKmHlF1tAm6QyW68wcjMaknH77AeqpzbXQYJTAXTJBCA5YdTu6pFd+h7L21tM8kMe4xUrnecjdLA4AZiBxA5d1ILFhqvabOUTT5LQnsUr7Suj1T//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1512" name="Picture 8" descr="http://t3.gstatic.com/images?q=tbn:ANd9GcQh8Dbhmy54WRoZ1kOZ5Wy3uLTYz0u5uhBQXOUtOw--bfjOvCye"/>
          <p:cNvPicPr>
            <a:picLocks noChangeAspect="1" noChangeArrowheads="1"/>
          </p:cNvPicPr>
          <p:nvPr/>
        </p:nvPicPr>
        <p:blipFill>
          <a:blip r:embed="rId4"/>
          <a:srcRect/>
          <a:stretch>
            <a:fillRect/>
          </a:stretch>
        </p:blipFill>
        <p:spPr bwMode="auto">
          <a:xfrm>
            <a:off x="3643307" y="3714752"/>
            <a:ext cx="1778434" cy="1802480"/>
          </a:xfrm>
          <a:prstGeom prst="rect">
            <a:avLst/>
          </a:prstGeom>
          <a:noFill/>
        </p:spPr>
      </p:pic>
      <p:pic>
        <p:nvPicPr>
          <p:cNvPr id="21514" name="Picture 10" descr="http://t1.gstatic.com/images?q=tbn:ANd9GcRNsTkpAchX17chR91PBQBIPa7Mo1g1L-UXq0Za_y1KBVpwabQI"/>
          <p:cNvPicPr>
            <a:picLocks noChangeAspect="1" noChangeArrowheads="1"/>
          </p:cNvPicPr>
          <p:nvPr/>
        </p:nvPicPr>
        <p:blipFill>
          <a:blip r:embed="rId5"/>
          <a:srcRect/>
          <a:stretch>
            <a:fillRect/>
          </a:stretch>
        </p:blipFill>
        <p:spPr bwMode="auto">
          <a:xfrm>
            <a:off x="6500826" y="3714752"/>
            <a:ext cx="1675896" cy="2234528"/>
          </a:xfrm>
          <a:prstGeom prst="rect">
            <a:avLst/>
          </a:prstGeom>
          <a:noFill/>
        </p:spPr>
      </p:pic>
    </p:spTree>
  </p:cSld>
  <p:clrMapOvr>
    <a:masterClrMapping/>
  </p:clrMapOvr>
  <p:transition>
    <p:wheel spokes="8"/>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Rectángulo"/>
          <p:cNvSpPr/>
          <p:nvPr/>
        </p:nvSpPr>
        <p:spPr>
          <a:xfrm>
            <a:off x="1835696" y="1268760"/>
            <a:ext cx="6027997" cy="47705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5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1.5.1 CARÁCTERÍSTICAS DE UNA EMPRESA</a:t>
            </a:r>
          </a:p>
        </p:txBody>
      </p:sp>
      <p:sp>
        <p:nvSpPr>
          <p:cNvPr id="4" name="3 CuadroTexto"/>
          <p:cNvSpPr txBox="1"/>
          <p:nvPr/>
        </p:nvSpPr>
        <p:spPr>
          <a:xfrm>
            <a:off x="1435623" y="1981321"/>
            <a:ext cx="5987002" cy="1661993"/>
          </a:xfrm>
          <a:prstGeom prst="rect">
            <a:avLst/>
          </a:prstGeom>
          <a:noFill/>
        </p:spPr>
        <p:txBody>
          <a:bodyPr wrap="square" rtlCol="0">
            <a:spAutoFit/>
          </a:bodyPr>
          <a:lstStyle/>
          <a:p>
            <a:r>
              <a:rPr lang="es-MX" sz="1400" b="1" dirty="0"/>
              <a:t>Una empresa combina tres factores que son:</a:t>
            </a:r>
          </a:p>
          <a:p>
            <a:endParaRPr lang="es-MX" sz="1400" dirty="0"/>
          </a:p>
          <a:p>
            <a:r>
              <a:rPr lang="es-MX" sz="1400" dirty="0"/>
              <a:t>Factores activos: empleados, propietarios, sindicatos, bancos.</a:t>
            </a:r>
          </a:p>
          <a:p>
            <a:r>
              <a:rPr lang="es-MX" sz="1400" dirty="0"/>
              <a:t>Factores pasivos: materias primas, tecnología, conocimiento, contratos financieros.</a:t>
            </a:r>
          </a:p>
          <a:p>
            <a:r>
              <a:rPr lang="es-MX" sz="1400" dirty="0"/>
              <a:t>Organización: coordinación y orden entro todos los factores y áreas. </a:t>
            </a:r>
          </a:p>
          <a:p>
            <a:endParaRPr lang="es-ES" dirty="0"/>
          </a:p>
        </p:txBody>
      </p:sp>
      <p:pic>
        <p:nvPicPr>
          <p:cNvPr id="20482" name="Picture 2" descr="http://t1.gstatic.com/images?q=tbn:ANd9GcTputWChz7XIo659SLfyqYOAkSpcodTIi7zDNdFVysbDPk9ieJR"/>
          <p:cNvPicPr>
            <a:picLocks noChangeAspect="1" noChangeArrowheads="1"/>
          </p:cNvPicPr>
          <p:nvPr/>
        </p:nvPicPr>
        <p:blipFill>
          <a:blip r:embed="rId2"/>
          <a:srcRect/>
          <a:stretch>
            <a:fillRect/>
          </a:stretch>
        </p:blipFill>
        <p:spPr bwMode="auto">
          <a:xfrm>
            <a:off x="2355748" y="3534759"/>
            <a:ext cx="2232231" cy="1851118"/>
          </a:xfrm>
          <a:prstGeom prst="rect">
            <a:avLst/>
          </a:prstGeom>
          <a:noFill/>
        </p:spPr>
      </p:pic>
      <p:pic>
        <p:nvPicPr>
          <p:cNvPr id="20484" name="Picture 4" descr="http://t0.gstatic.com/images?q=tbn:ANd9GcTtmUkDzXjKrPT5qLg3Wi6IprNAUV3Lh2sUL7W9RDW5UqAYJZix"/>
          <p:cNvPicPr>
            <a:picLocks noChangeAspect="1" noChangeArrowheads="1"/>
          </p:cNvPicPr>
          <p:nvPr/>
        </p:nvPicPr>
        <p:blipFill>
          <a:blip r:embed="rId3"/>
          <a:srcRect/>
          <a:stretch>
            <a:fillRect/>
          </a:stretch>
        </p:blipFill>
        <p:spPr bwMode="auto">
          <a:xfrm>
            <a:off x="5508104" y="3609567"/>
            <a:ext cx="2159100" cy="1667755"/>
          </a:xfrm>
          <a:prstGeom prst="rect">
            <a:avLst/>
          </a:prstGeom>
          <a:noFill/>
        </p:spPr>
      </p:pic>
    </p:spTree>
  </p:cSld>
  <p:clrMapOvr>
    <a:masterClrMapping/>
  </p:clrMapOvr>
  <p:transition>
    <p:wheel spokes="8"/>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3017023" y="1158522"/>
            <a:ext cx="3181961"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1.5.1.1 FACTORES ACTIVOS</a:t>
            </a:r>
          </a:p>
        </p:txBody>
      </p:sp>
      <p:sp>
        <p:nvSpPr>
          <p:cNvPr id="3" name="2 CuadroTexto"/>
          <p:cNvSpPr txBox="1"/>
          <p:nvPr/>
        </p:nvSpPr>
        <p:spPr>
          <a:xfrm>
            <a:off x="539552" y="1823531"/>
            <a:ext cx="8136904" cy="584775"/>
          </a:xfrm>
          <a:prstGeom prst="rect">
            <a:avLst/>
          </a:prstGeom>
          <a:noFill/>
        </p:spPr>
        <p:txBody>
          <a:bodyPr wrap="square" rtlCol="0">
            <a:spAutoFit/>
          </a:bodyPr>
          <a:lstStyle/>
          <a:p>
            <a:pPr algn="just"/>
            <a:r>
              <a:rPr lang="es-MX" sz="1600" dirty="0"/>
              <a:t>Personas físicas y/o jurídicas constituyen una empresa que realiza, entre otras actividades, aportaciones de capital, estas personas se convierten en accionistas de la empresa.</a:t>
            </a:r>
            <a:endParaRPr lang="es-ES" sz="1600" dirty="0"/>
          </a:p>
        </p:txBody>
      </p:sp>
      <p:sp>
        <p:nvSpPr>
          <p:cNvPr id="4" name="3 CuadroTexto"/>
          <p:cNvSpPr txBox="1"/>
          <p:nvPr/>
        </p:nvSpPr>
        <p:spPr>
          <a:xfrm>
            <a:off x="827584" y="2780928"/>
            <a:ext cx="6768752" cy="2062103"/>
          </a:xfrm>
          <a:prstGeom prst="rect">
            <a:avLst/>
          </a:prstGeom>
          <a:noFill/>
        </p:spPr>
        <p:txBody>
          <a:bodyPr wrap="square" rtlCol="0">
            <a:spAutoFit/>
          </a:bodyPr>
          <a:lstStyle/>
          <a:p>
            <a:r>
              <a:rPr lang="es-MX" sz="1600" dirty="0"/>
              <a:t>Participan, en sentido amplio, en el desarrollo de la empresa:</a:t>
            </a:r>
          </a:p>
          <a:p>
            <a:pPr>
              <a:buFont typeface="Wingdings" pitchFamily="2" charset="2"/>
              <a:buChar char="Ø"/>
            </a:pPr>
            <a:r>
              <a:rPr lang="es-MX" sz="1600" b="1" dirty="0"/>
              <a:t>Administradores.</a:t>
            </a:r>
          </a:p>
          <a:p>
            <a:pPr>
              <a:buFont typeface="Wingdings" pitchFamily="2" charset="2"/>
              <a:buChar char="Ø"/>
            </a:pPr>
            <a:r>
              <a:rPr lang="es-MX" sz="1600" b="1" dirty="0"/>
              <a:t>Clientes .</a:t>
            </a:r>
          </a:p>
          <a:p>
            <a:pPr>
              <a:buFont typeface="Wingdings" pitchFamily="2" charset="2"/>
              <a:buChar char="Ø"/>
            </a:pPr>
            <a:r>
              <a:rPr lang="es-MX" sz="1600" b="1" dirty="0"/>
              <a:t>Colaboradores y socios.</a:t>
            </a:r>
          </a:p>
          <a:p>
            <a:pPr>
              <a:buFont typeface="Wingdings" pitchFamily="2" charset="2"/>
              <a:buChar char="Ø"/>
            </a:pPr>
            <a:r>
              <a:rPr lang="es-MX" sz="1600" b="1" dirty="0"/>
              <a:t>Fuente financiera.</a:t>
            </a:r>
          </a:p>
          <a:p>
            <a:pPr>
              <a:buFont typeface="Wingdings" pitchFamily="2" charset="2"/>
              <a:buChar char="Ø"/>
            </a:pPr>
            <a:r>
              <a:rPr lang="es-MX" sz="1600" b="1" dirty="0"/>
              <a:t>Accionistas.</a:t>
            </a:r>
          </a:p>
          <a:p>
            <a:pPr>
              <a:buFont typeface="Wingdings" pitchFamily="2" charset="2"/>
              <a:buChar char="Ø"/>
            </a:pPr>
            <a:r>
              <a:rPr lang="es-MX" sz="1600" b="1" dirty="0"/>
              <a:t>Suministradores y proveedores.</a:t>
            </a:r>
          </a:p>
          <a:p>
            <a:pPr>
              <a:buFont typeface="Wingdings" pitchFamily="2" charset="2"/>
              <a:buChar char="Ø"/>
            </a:pPr>
            <a:r>
              <a:rPr lang="es-MX" sz="1600" b="1" dirty="0"/>
              <a:t>Trabajadores.</a:t>
            </a:r>
          </a:p>
        </p:txBody>
      </p:sp>
      <p:pic>
        <p:nvPicPr>
          <p:cNvPr id="19458" name="Picture 2" descr="http://t2.gstatic.com/images?q=tbn:ANd9GcSeGAGHS3Lrau9Ehel_CFwHeX35bPPjFKbbsD7ikDPg_EdjwUQ"/>
          <p:cNvPicPr>
            <a:picLocks noChangeAspect="1" noChangeArrowheads="1"/>
          </p:cNvPicPr>
          <p:nvPr/>
        </p:nvPicPr>
        <p:blipFill>
          <a:blip r:embed="rId2"/>
          <a:srcRect/>
          <a:stretch>
            <a:fillRect/>
          </a:stretch>
        </p:blipFill>
        <p:spPr bwMode="auto">
          <a:xfrm>
            <a:off x="5292080" y="3212976"/>
            <a:ext cx="2379684" cy="2295064"/>
          </a:xfrm>
          <a:prstGeom prst="rect">
            <a:avLst/>
          </a:prstGeom>
          <a:noFill/>
        </p:spPr>
      </p:pic>
    </p:spTree>
  </p:cSld>
  <p:clrMapOvr>
    <a:masterClrMapping/>
  </p:clrMapOvr>
  <p:transition>
    <p:wheel spokes="8"/>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690968" y="260648"/>
            <a:ext cx="372082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1.5.1.2 FACTORES PASIVOS</a:t>
            </a:r>
          </a:p>
        </p:txBody>
      </p:sp>
      <p:sp>
        <p:nvSpPr>
          <p:cNvPr id="3" name="2 CuadroTexto"/>
          <p:cNvSpPr txBox="1"/>
          <p:nvPr/>
        </p:nvSpPr>
        <p:spPr>
          <a:xfrm>
            <a:off x="395536" y="1052736"/>
            <a:ext cx="8352928" cy="1846659"/>
          </a:xfrm>
          <a:prstGeom prst="rect">
            <a:avLst/>
          </a:prstGeom>
          <a:noFill/>
        </p:spPr>
        <p:txBody>
          <a:bodyPr wrap="square" rtlCol="0">
            <a:spAutoFit/>
          </a:bodyPr>
          <a:lstStyle/>
          <a:p>
            <a:pPr algn="just"/>
            <a:r>
              <a:rPr lang="es-MX" sz="1600" dirty="0"/>
              <a:t>Todos aquellos que son usados por los elementos activos y ayudan a conseguir los objetivos de la empresa, como la tecnología, las materias primas utilizadas y los contratos financieros de los que dispone.</a:t>
            </a:r>
          </a:p>
          <a:p>
            <a:pPr algn="just"/>
            <a:endParaRPr lang="es-MX" dirty="0"/>
          </a:p>
          <a:p>
            <a:pPr algn="just"/>
            <a:r>
              <a:rPr lang="es-MX" sz="1600" dirty="0"/>
              <a:t>Proporciona eficiencia dividiendo el trabajo en áreas especializas, coordinadas y dando los procedimientos estándar a seguir. La organización debe de adaptarse a los objetivos de las empresas, y por lo tanto pueden ir cambiando con el tiempo para adaptarse.</a:t>
            </a:r>
            <a:endParaRPr lang="es-ES" sz="1600" dirty="0"/>
          </a:p>
        </p:txBody>
      </p:sp>
      <p:sp>
        <p:nvSpPr>
          <p:cNvPr id="18434" name="AutoShape 2" descr="data:image/jpeg;base64,/9j/4AAQSkZJRgABAQAAAQABAAD/2wCEAAkGBhQSERUUExQWFRUWGBwXFxgYGRoYHBgaHhoYHBgfHRodHSYgGB4jGhgZIC8hJCgpLCwsHR4xNTAqNScrLCkBCQoKDgwOGg8PGiwkHyQvKSwpLC4wLCwpLCwsLCwsLCwsLCosKSwsLCwsLCwsLCwsLCwsKSwsLCwsLCksLCwpLP/AABEIALYBFAMBIgACEQEDEQH/xAAcAAACAgMBAQAAAAAAAAAAAAAEBQMGAAIHAQj/xABCEAACAQIEAwUFBgQFAwQDAAABAhEDIQAEEjEFQVEGEyJhcTKBkaGxI0JSwdHwBxRi4TNykqLxQ1OyFRZz0iQ0gv/EABoBAAIDAQEAAAAAAAAAAAAAAAMEAQIFAAb/xAAvEQACAgEDAgQFBAIDAAAAAAABAgARAxIhMQRBEyJR8DJhgZGxFHGhweHxM0LR/9oADAMBAAIRAxEAPwCv5cYY0hjF4YwuRGJ6VEjHusa1MZiDNTTthfmKN8N9GBczTxZwCJCmJ61HAbUsOatLAVSjhJ8cMrRWyY9C4Jq0b4U8QytQOHV9KmARPPrGxwm/l7Qy7xkuJMLhqMFapnz2Pyj5YkXiBW1VSP6hsfd+k+mLhvWVIjCgN8V7tb7dP/Kf/I4sOUcMCVII8v3bFf7XDxU/RvqMD6n/AIT77y2L45XzjzHpx6qEnGLVmo5NcNeG8JqVFlVMT0322w34F2auGcSehIt7id8OBxigjFVZ3AMkqghdtmLDXz2HK0740+n6YIbyHntM3L1ZJK4hdRblux7R44H+4/IwMC5rg1KkQGzCrP8AQWIjeQpMYsfFuIDStSmw7uSoLR4n6hZ8QWRYgbHYxiv8Z4WVRW1IwPhsQG+8wJSxAKkGAIErhnJp4RfrA4XyPu7Vfb/dxXmMtSCylbUeQ0MvzJtgjJcFWrGitT1HZXlWmJIgT03Eg+W2FcwcF5RQzLIJvNjBt53j1vhRPMePzHmBC7H8f4jvLcAripD3EGDKwfQSCflgXiGVIPMRIMyLyeXK2L32Rr1alO4OoQAZPjtzmJmOR87TgvP9jqT38cg+NVJ0850gS077C5tAMxpKyoNJmevUENTzlVOs3eKNRidpP0wRmGMHcXHP088WXjPZgUgaigFZA1KCCDPImTEc4Ek+gZLmsnpkHxEb3KjYW9YxKqaMbXIrUREdQmRc79TgRTbDesgGwFvIH4GJwvoOBta3zxm50phZ9Yyh2g5U9MEcOYAtPT88SLfb4xtt+/fjEEezhXRTAiXJhlLMCb26f3x62Z5ATf5YEWngimvLDABgiYZRvfBKJgfJhdhvzwzy2XnB8aXKEzyjQJ2w5yPDuuJ8jkQBJwWz8sa2HAF3aKs9zBAtPzxmIy2Mw1By5Z7hgXCTNQMWziVHUQB8b4W1eAt0nGVgzgAazKEUZWXUkWwE7Hni3pwZo2wqz/DQoJbwgCSTaBhwZlfYGSDEc2xBUQRJsOuwwNVzTvPc+BP+4wuQdiqmIHRm35A4X1Msobxy7f1y5+EaRv0HpiSCYcCbcQ4tRQSXBvELDH4DYYW1c8tWWSdC+EGIkkST9BgqvSVxpZFjzJPvGkjTjzK5OnT1JpKq14YyNQ5q3mPp7sI5MeTX20/zDLpA+cDp5Ro1C4PIbgC9vOxFgd8b08yRbraD1v7rCMENw1lMoZ2sbExMCdiLmxjED1vu1FMxc7Ha585ItvilVLXc9y9NTdSabbjp+o+mB+M5SpUClo8MgMBYzG5G23TE9PLEk6CD5HkY/IN/bG1KuymLjeQegA+pDbxyxUqGWjOujYlZq5Nl9oEDry+OLH2PyNEVqTZgsKRcBivtBbyRHKdyLwDFxix0Mzl40EaGEy63SF38H372sRJIvBMAcXNMsO5QU6QAEg6rRBJUeybDa3rhYYkxHmQ7u4oCS9p+HUBmKtPLOxy5I0sZkgquoBmFwDqEkSRz6hcBz9JHekmWWqLKrK5i4hyZXxkqSACQqmTffCjPZuqtKCQy1NUEEnSuogi5kTHMc8D8E45Uy+s0wssumWAaOcgG025g47xV1KN+Oe8GML6WO3yHaXTL9mzKmsr+EAQr6g3rEQu/hG9r2vN2r7TU1otlzFRiCum32ZiNRJB0sOXP64qGV7UZlyQ2adPC0TcGfukAbESLgxhYdVRiSSxm7E7+84I3UFxSDmAXo2LhszccAXU9/lwKYfUpJYqFuSIAkn8I8Qjeb7Rg3hykAspgCAZO+qY9bKcF8N7NFhqeQp9nSussZAsAY5k3IEKbyRLnhvCEX23kGNVo56gsNsfCB1EmMXwYWU2YbN1KKKu5bOBO3d0tZKvABmdUqDBvvIE3/KcPDltUCZ5RPV1BmBzm/W2K9w3NKzgAWNrBrC28rF5tuBf0w1z1TQoNMMxJYwKbfjBuekiIub7GRg+QbzGo7++ZtnMm2gjkdE3ib9Ijb6c+dM7TcHNIswgqTI8VxK9BcXtMRddiYxcalSaRLE2VTqghd9wWvHmfL0wBxzJU6srUmRq0EC91WYOkgE2MGLAxfEo5ELiY4234nKszPoPhgGjlIu3w5/2xaeMcJ7mdRm5KnkVPsmOu4i8ee+K+FJ3thTqEBabeNwVsTRr2G3liSnTxKKeCFoxvv0/Xp6fTEJi3syS0GWn1sMbq0H9/PEopk/ryGNTTj9TgnhytzZBpIIxauHkaQRzvit5KuAw1CR5/WMWehhrAADBvGCtjznjEGNoxpReYMZj3GYmp06h/KSVOGdFQBgFG8P7Pz54IoVbY8i9kQiUGhPcr5eeOdcXpDPVGcgDKU/YBFqzKfFUcDdARCr9435HFi7bcSZaC0aZK1My4ogixVd6hsbQvPAwQBFRVhUAgcgdktz0qNXrpwx04OMa/Xj9vX+oV6JoSm5/KHlYTtIMGLjeQ141bchYeKv1MjsIgRtsOW+9/3ytfM1lAxsCNwBaYsbAkhjcT1E9AAozXDg91EztyJPmSNQG/lfytt4c+1GLURKe+RMwt/hYX5gdZxNRhRpYD4SPn/bDfOZPQxBcGDeDbmOYGqJvMc+VyBnhsALz6/OwP76YZIDCxLBoKMtzQ6fI7fqMa1YiKqW67j48sR62kGI6T03mPQfubT0s9128+f6/TC5xS9wP/ANKuTTaLczt5Ajabb4HrZtl8NRd9pH9Q2IsQB0w0aghup0E9Nvh+mIM4zKD3ihl6i4PqP364VyLpG0IGuK8xpWmrK25JK7kKCAPTUwYxayg4HpZ+DuR7jG9/cBHwwX2hyaopAJHdt3ZB2s9Qm33YYnmeeEGrGczaWhwLEdDPU29uxPMWPv5HEFfIo3sspnoQD/pJv7pwvRjyn3YkpVSDv8RP1GJ1g8idVQvLdn3qAlZOldRCwYUFRe9t/PE+XppTzDUnUlaZYMFBJJQGbGDEj0wTwTLVGPh0hZBYMCVaDI1Ab9YOLJR4YA7Oy02d2LWG0gKQLyfM+e2DohFFdolm6gKSGPaRfzuvN01HiRKWu9gjNAU+GfuQvlqMYeUWXSVLJB0kiNzAgz+cYX08rRViwpKpNvCQJA2v8OQG2JVSkJfu30iJYm17DYiSTAjzGGRtzMjIoagvaNMswVlII9sGPCAb7E3gTHLDNKoJAlCATsZk6gd8J6Ggf9FLHmtYW9RU/tgoZmlF8tQPSSwIt/Vv8cDYk71IXYVfv7SfO1QFbxp7BsDuQJ/DvI+d8afzEsQSrSZjcwVjeb2PMYxKmWIGrLwecAPz/wAxO375YKy5yq7BKf4iFKGLWJIuJ/YxGquxlyL7iVftpkJpUqgE6CabNH4pZb8ohhHnigd2S0DHZ+0HCv5jLNpeme7IdVVlZfCDIgHVLAm5G8e7l7ZYVPYBA3jriuMeIaE0unOlKMCSnG3+rp6fr9MTplLXsPmcEpRA3EnpyGMep7z1Ow9P36Y0lwhRvLlieINWAURHuwvqtfz+mCqzf89cCOcJ5jZ2hUE9TFh4RxIWV7QDDE/LFfpjr8MGUsWwTnl2ptIkGRvINo9doxrTqBhKkEHYgyOmKt/MOVCSSs2X1O3nfYYsHB8g9NTr53C7kep5T0xogxcw1cZjaMe4vKzp9C6+fu/S1se5Y3/fX54my1Lwn1/X99cbU6PiP76Y8eWG4htJFSt9o6JfOZeB7FNzIixYqAYPOJvEY0ZYUTOokvytJ0iQTMaV5Db5ueIUftlPmvpc9PjgLidIggSIgQsW5kxYyfzHxaR7Cr797y+nkxLU1aT7RG0jSQLXB33HLmI5xMObEAsRuCQfDJEgeKR4iDsDfoYwQ7GIGqRBBCkACNpYxGxiI8yTaDUJOoKCdvFLX0xdRLTEiTflyw2pgzE1bh5qOX2E7AEXmTMiIvM3va98K+IcKKAAk3sou2rnAAVWNr3t5gYf18yWptTpwGuJYyqyZ8RABLEnSQJ0/ebqG1QKsuUYx4mAUCxkiRP3tgbkyYnD+PI0DwZXRSteLiQDHuNh4v7898DtT5wT6COnoLenvw2p0WbpckwCGM+4yTIix5GY2xJVpwDqRgTsSCRzO8W+fuw2W7SwaIe7Im8dfpyxrmc2dYFosLi82ny5+WD6y3sJmdp5+6R+/PAOepeJj6/Keov6YV6hRxDIZB20Ve8zER4cw62tbvHiQPXfniqnF07f5YLVqFZipoqHpL3MQIInoTG02xTIxg5RvG8ZtbhnBELV0A6n/wATjs3ZLgVNPE/i8jce+ccz/h5wJsznqaA6BDkt5BTMdcfR/COz9OgoCiSObQT/AG+uO8YYko8mCyoXNCKeK1eH0qZLU8u7ACKYWmHM3FoBWxmTsMVfLcM7+ahy6dwKkAKzUjoIb2XkTp8EGBJPrHSsxkadT26aNH4lVvqMRcQ4aKiBRClSrKRaCpBG0QLYSTIQeT95d8QqwAT+051kuy+VZKpNSsUpKrK6ElmVlmGpOhIdRpkgx4ptBwNU/g+cw5rJnKiI4QoO7BYqACpJV7Tcjne4xZanZis5qlgoaoIYqWAYAypchpa+8dBgt+yznSBXZUCaCnj07gyq64EwBeffgz5GqtVwKBLsLUrifw0zCAAV6dQjmwZSb2nwmYHxxDU7F5xdl1f5ag/MjHUwcJ8zxqpTqsj5eowLKKT0xqVp/Ef+mQZk7AfOV63IPSUbocbbzmdfgGbQXo1xHRSw5/hBwNV71RDBwb2YEHlyIxeOOdq8yGFOll2ouYaX0uxEnYCVUEgiSdumBeIdrarUK1KqoSoyoqaTKvLRVi9vDeN4m+GsfU5GryxbL0SIpIbjecjzHamt31ZBpILFKZKiVKgqsah95tMjbfacIcvnSkaZXoVYjGV3is3eSftW16YUnxnVEjwneJGIVaST+e+Jxubu5oJjVRQHpHGTqO8mWYaZMxI8UC43mD8MS1G6+4YY8GpCnRLHmYH+VfCPi2s+/CzMkFjG042BYQXAGtW0FeTiEiMT1GxARhR4QTKYwwytItty3PIeuIKGXtLWHzPphllqLVBYaKY5/p1Png2EVuZRzJ8og1aEksQfEBcdIHIfXFkp6gg1xri8bYh4dSSnTUqNwDJuT78SO84eXfeAmpbHmIKj3x5idUmp2vKrbbn5+fuxuFv+/LHmWX9/2xKB+/h8MeLJ3mgy3UXcUozG1wRz3Fx8p38/cLxOlKq4E8jBixPPY7yPnyw5zGW1oQDDbqeQbkfMdR0JwDQbUpDAiTBHNHFyPO8EHnvsbkR9v2nFe0qrUYMATyJjew5Tvbf/AJArO91Nlhj4RoN3lFWoATGgyxhTIFxth7m+GFDHutKzflfxRabjrhbUpKYDEKkCSSBa1je2o+YHL10VcHeKN5ZWOIKfCFF+XdgrC3jaCLSYHhhhtOF2YyrNEm45kkrfeOQi1x5eRxcKuWXUBrTxA2Ol7QxMgnzm4tfywrr8YopUI71CdFSWVSBqEQJU8iCSRANve/j6mhQEX3PESplSD7akxcg6pO4kC55gEDcC4xvUpOLXnebjVztJ8Q+nuwfT7RsSx0CpaArXG+5uYswEC27Xm01DiKtJrZIFJu1JvED1hQFqQLyB0xc9Q67lZIUyuV6ZA1Ekhb8xt+cx8fPAmbyZEKwgxcdTufz3x0gdk0rgVMsxqU0hypH+IQAUUG11nUQRvAtGK5x7JS0upTqDIbf/AJ68sQM6ZztCC1lc7V5Qvk6OYFwEShV5lXQkJ6ahNh5finFLSnfHRMrWTu3yrkEVNLgbgkEAg8gYEjb2CRfFBqeF2UNqCsVB6wSJ98TjPzJoaHxPdrOg/wAHac8TTyo1D/4jp5/XHaeJ551elSp6e8qloZhIRUEu0SNRuoAndpNgccQ/hDmtHECxvFF/m9IfTHc62Xo5hFLolRZldSgwbgxI8J3B9+M/qvjB7VDIeREmY43WpuKa1ErSWbvFovV0UwNJDpR+8awZQRAhWkSLz5ntBUpstPu6bVSgcDW1HvZLeCkHU6qgCyVJWJHqD24FR16wGRoVfs6lSmNKzpGlGCkCTaIueuIa/ZtG1faVQrOaoUMpVKhJOtZWZDeIAkqGgxbC9rLUZGvaZXfTTpVKh8RGju/YV9GvxOtmcOF5kITtienxqk5qqWKGiitWDeHuwykiWHhBABmDa2AqPZFUqah3LpKwlSiHZFRVVFSpr8IAWdjcseeBH7HO2oNUDLU7vvLFS5DO1VjvJJdgq7LIMkosd5ZXeN+FZgIlNe8NSm4XuqjSSdQlQxI5iNJMTtvEn5vNrSRnqEKiiWP/ABuegFycZmcotRCjAFSIj6fDl0xXe03DAUermcwe7X/CRQFAYiAT+Npk/wBpGKgWZfgSv1eOvWrVqpZhSkKiGLCB8DYmP6sc87ecfcVaIptpKE1Z8xZZ6/etzxa+J58RCDSOQEfO2/XHLe0eY1Zh/wCmFHuF/mTjfOPwcFdzE08+QkwCvmWdtTQTAHTZQB74AxPk1JYRfp5nZfixAwPTpkm2LD2U4ZrqzyQaj7oj/eyn3HAcC2wjLEKIz4u+imF3gBfWBGEk6gOZNvOfdhlxak1SoEE7xb6Acz5YtnZfskjOFCliQDMi8xEmfCLgwLxjUzOFFmJltI+cptLgVRhqKNEgbcztf3HGZjgxpCWueQ3H98dt4bwxURFpt3moMgcXIZTDLEnStoP5WAJTsNQWH0r3vUbAk3McjvcD9cZn6zHyfpIXxSaqcSynBG9qsCBuF2Pv6Yi7S8RKoyoIAUbf5hi29pRdoOzEW8iQeXligdoWs+235gfljSevAYj0P4hMe7C5aeDv/wDj0f8A4k/8Rg57DC7gX/61H/41+mNeK8QCrGCpk0YQT6D8ShW2Igmd4jDRjMVfNZ0ljjMY7dabjQxT6xpJGJVTFQzH8SKC27nMsR0pi3++2JuHfxAWrURBlsyutgup1AAki5vMYzm6fLV6YQZE9ZYF4vTvc2MG3nGB+IZeYq0oDx4lbwiqo2BJHhImzctjY4HagWJJZZ6EGCB+Ic/7YjqPmCPCcvKiBdhI9SDHrf0O2K6ADawRyngxbxXtKyOafdAhdM6m0sCVDQWUkc+WK3nOKLU1B6cqREBg24AadS+VosB62H41r/mKiyXPeMWcgdT4VW1gPCGJJFrXkCV8q7KSmgeFgS3IwApA0mwkmDvbbGljRVUECZr9Q2qiZLW7HUWp60TXrUGziQT4jbawgGf74GbswVMKhNhFvlff4D3bE9VqRIiQu3mI2tAvaY54JocRq0iGWoxtB3MzB3JtcNtG+++GkbRuKlT1N8yHL9lnpgNUAQC8CxI8xboeXwvgjhvDa+bJXL+GkDDZgwVFxIp/9xreai8kkY9r8V1t9qiuu5Rp0GOZRSA+w9qRbyw0btjmAITuFAsB3bxHS1S2B5M+YjYC/wCBLJmxcsY54d2FpUdPd1K9PTBOhyociTLDmep588UvtolagwSvoqKdemqYFYrIiXCgNFrEDfnuHQ7bZz7q5Zv9an4M4xXM/wAZrcSzVTKu1FXpAVKWgmGbaojPLXsGETtfySxI+PLryd42udMi6VvaULi1ZkGpT4l0srdIYRHL435HCHNVg1RnUaQx1BZmJuQPKZjyjFh7QN9mykEMpgjmCGEg8wQbGw9/KsThrqR5h+0Yx8XLB2O4oaNZ2H/b02/zKfyxesp2oqappVHpMYLQx0sRsWXYmLbbRjm3Aqqq76mCyoiSBN8WjLFT7JDehB+mOx4hlWjKudLWJ0jhfafPO4hkqrIkQiyJvBgEWxdeE8S79CxRqZV2QqxBupvBFj09xxz/ALMuQBbTi9cPrtIuNMGQd5tBHwMjzHS6PVdOMR8spj6gltLRjOPZxoHx7OEY1cyrmFRSzEKqiWJIAA8zyxyztT2kbO1dK2oU2lREFrRqYdTeByBvcmLt26QHI1JMeJInYnvFt58zA6Yq2Y4bTymWFUkFnMU9iT+Jt4AAHrJHXDnSY1ZraDyOQKErde0k8gTy5An6D1mMc0pUS51NckzG8kmTtyxeu1Gb05aoZu8J/qPi/wBobFIp8RIN1V/86z6SRDHlaY6zjY6thqAMDiBqxLTw/ha0oj2rcogiffeYIO9/QdC7NcCVsq1ZxdmhT/QtiD1Got8BjlGX7S1dY0qCvhGiBJtFoAAkmwA6D17XxHNJlcpTph7IqqStyYHiixuWnfzwo+WwAm28VON1Yu/pKDmMmO/YbTOhlgaSN9jdri0xGq2H/ZivWArBjAXQFhKWlgwGplEHWV0nwQfW5OFSVFcSHWGJMx4h79xG/K59MerkE73Wq633lmYkBATMzYKpY2IiepGGcya1oxfH1NNLVX4JRcju6wFUfa+GzNr2KtAMypIiPIKNiMn2jqUKnc52oIgaKpBE3sGsAot7exMyetMyfaNa1fLvANZRoAcKKasCxptIcMZW8GRLEzAsdxtv5ippKd19mXKjVU1jUZKkiB4pOkXjzFsxcerY/eamquT9J7/EGg1Kv3hE0q0MpH4ggVgTyJA1A/eBPQ45TxrNKdY2aLCJ3M/Q4t+ey7KmjvT3anUKeo6VJkExdVO+8c/PHN81V1M7bSdunQYcfI+HBoYeo+kvjVWa5d8hnwmUo9e7GEHEeIFziCnmyaSL0UDEfd4Dl6g5FCjihLKgBJkJXGYmNPGYU0wty+UuJGN74e8P4kbRJgz6XW56/XFTyy4sHCxYSIkj3XHPnj1/UKtTByNpG0t+W7VtqVQF0reox5nYLPqQSesYsuTz6kRqE2uf359ccm4BXrVAzsV8T+C1gQQsAA2W0BZmcHCnmDWL99pVR4VQkkGPwkAM3tQTMGLYwsnSK24hhlKtpYiXvOZKip1VKIvcuLyfNt5PngSplMm0wunlYkfphcudLKQxn4+RBMRN8BFbn6Dfrv8A88r45MB7kwDZFPAEfvVyv4D6y3p1xoeK5dbimCSCPENQvvYzzHTCJEOqVk+UXIvf1+tsY9zIMnykczvbmetvTF/069yZHi+gEsAzGVc3pBT5W+h3x43Bss48Dsm9iAwj5GPPCnup2N4kf338vpgqi357c9rYocVfCTI1g8qJKeyrgeBlYf0mD8G/vjl3EewuZyaKxkMCbrII03lTa4A1WvEnkY6d/MspsfdP9/354V8b7Q1KdKu1Syg02XUVOo95TlQJk+EtaNpwJkbk0YbA6hqTa/rOR57iNWoWaqdRf2jAGo2kyOZgT1OAapQgFQVvBkyPda2Lh2sr0Kncigp8Sa3JRVBYxIUqqhlXY23GK9SplZi3paf1wVcJYbHb8TTVhUWATglMmsAl6ckTDEg8/wCmPngxn6qp9VB+cTgatltRJ9nawFrWti/g6dxvLarh/DzXQ/ZVCP8AJW0/LWMWfhHa3iNFhqqZhk2MqKsDqCUaY6Yo44edwflgjKirTYMhIKmRDEYNWoUy/wBwTKD3nX8h27zRiXpODsTSN9wdisXEXA5jlgrOfxWGWUmuKTGxCU3IdukIZI6yYHn14m3EMwAF11NAjw62IIuT4Zi5N+uBxmo9pA3UlBfxSbx+G2M51B20V85RMDg34hqXHin8R/5uqzVVraJOhZVtCnkANIFuYEnnOC8526pZiorVXYBQFVe7KqoGwVVlVGKL/O0z/wBJecwzLztz6Y976kfu1B6Mp+q/ng+HGiLsQYy1mPO1vFkqimtNw4GpmibGwWZ53bFbU4mqBCpKu0iLMoG8/eB8umNKVHVzURFyY9PfY/DE5S2R7MhVCipZuw2S7zOUp2Q963/83X/fpxd+1XFNWmIIkg+oM+cGCN8V3sPlDSSrVMS0KCCD4Vkm4PMn5YAzOYLszFjBJI3sJi1+o2xwHnF9ol1O4O8ednssKuYFLUF7wHSTO4kkCB7RE+sRbF+pcDorTegUqHWNLt4lZgd4KwI8gI3uSTjkNJoIliIvuQR8Dy/TElHO1A0d/UsJ/wAR/l4rWxOUF9r2imLTj37zotHsKqAMzO2m41xT8U30hFBPiAN5noYuzrZujRszqDALLuSYhiadO8zPtt0mcc1o513EGqxtBlzpYf1S0HpffbByOEgLAWAFHSBAHu254r4ZPxGdk6n5bwztJx2lVAoUKaJWqMURj4Avh1kFKYi4AWCSb8hjkXFaBSo6aleD7S3Bm/u325YtPaivlhckPVSmF0jUJLSZN+pLG8yR1kUqDjP6nIfg/uavRgldR/ke9o5yFCUU+X5nBq5TBnCcl9lTm0qDt1w2pZMR/afztjSw9GxUGS+UAyv/AMjj3Fmp5AEf8frjMM/oTB+NPKdObdcOjpVRBgTI8rREbEc5sb4TZRCSD0xaeBcODV6ZrkrRBBsRckeAE8gZw71LhRZ7TIKl3CA8xbSZPDpKhRyEdQR5fng6gmmNUFhPi21CQQSBYEA6ZWJidycWriXCu7zFEJWhGdgsbn7NjpkWJmDbp5YQ8YXL0K2abM944ppSdFVgjNrKrUfzKEzG0TOMo9apFgQ36V70gzb+YUe1EX6X+fzxNSyb6SNN+fiBk8yFJ3IvHLqcVpajKsatQFgQIB5THmL+/wB2G2VzrlQTqvf3W/M4uWPaLEaYyWmdJJgNeJOxjwzHLb93xAGTVJgAg2lmiejR4vUnE9DhdetZJ9dhbeTyt85wyodi2F6lVRa+kFj84GAtmVTuZK48jjyiKKuZUCR4+UEkfAgEgwbenwmp1CTOkQP7+uG7ZTK0jcs7RzIE3PIR0xBU7R06c93SUQJJ0i3nNziA7NuoMscRAp2A/MUccV6dJ6jKSkEKJKyx9gAxEki4PIk/dgo+P8FXO0lYMKa5ZmasHB7wKwUK+gSNJI6gidgJxaMx2qdh09Y62seh+mObcb4hWTNVVNRyalIlJ3Zu8plZG1QhgbkXg2xxxZCLb5bRjphiLUvIvea8eVKFGlRBl+8dlB9pEMhgYJC6itN9O6nUDvivM2GuerIajPUAIaSEC6kAuFAJYEAQLdMC1KFPY6dVoADLc+gjY/HDqIygx5dhAVOJFXBSZJDzOqYgOLDr4o/YxIOHRB1NcE+xqje0jc4KqGWJkYp/v9748qN0jElXKODp1Uy22kStzyvjBkanJQ3+UhtudwLYPfaUgzJ5Y1FPBDUGBuj/AOmY5cp+GNAwmNiOsiPiLYoQDJuR9wOcfv1xpUya9B9Png2moOxHxGPXT3Yv4YI4kaiIup0AsgAX632nr6nEdfLhgAAFvJjntE+l9upwa6Y0Wlhd8II01Lhu86h/D3IIOHoDoYzUnUoudbdQeUYsWYyFGmEH8uGkW00qZG0geKmJMHYC3Prio9hcwf5Z1XdXk3IsyrF+XiX/AJxaqNPvWC1JlVEENAgsQFOoEGNQgryMHzzsuPSflFGJ1H1hWWylOpOmnTG4EUaYMxadK3+P0xlLKCTCoCPCIUiLdbybNtO0E74LyvDCFZPbDTYmZBBkWUQJm/0xLQpOJUIxM8589z+ZnCpb0l6JAuFHhxCardYHSRHl0/U4ErVNA1FiNiTeANjsf+IPScGijUA2aDyEGI+Zwj7W8ZbKUARTJqOxWmTsvPUZg2F4/FpE88BU3tClbIoTmObr1My7VqjHUdhEC2wHUDz3JO+J04Ux2n1k/l+/hgrI5VUQSoVgLXF5HxNiPj6YZ5WmArW58wPxE8ifLz9MejwhcSAAbwWTISYtHCGN7nf97A+ltsb0skZNgDAtO3u298zhwCJ5b8o6fKcDJBaG222Ft/O09IwTxGMFZgwoHzHunGYmqC5jr1xmJ1GRcRJQKm+97e7F84fkSy0274eCmgUookSpIJ1N0EaisSPcK1nckN9zyxLw3tCaQCgcwJ5gT5nCvUK2YArFxQbzSy5nhBevldVeo4JcENUVQPs7R3QEEwYg9ca8b7GDMMq02orTCGmwlnIYMxO4N/EDfptg3J12qJUIVWqKylNXW43MRbUPrGK7V7YZ2QRQRFiCd/H49Ni8bU9o54x9OQMQseCqwEnzfYs0CCar5gMB9kgCOI9ooW1Stx4Y574d9nWy2jTTolWp2IqiX9ZO4m3KIi1sVUjMU6i5jMsGqvRZ6UKLVNkFtlhh4Ra8nngv/wBSzNYlVaKlOjULHSv+KHdAFJU6CQvIc8F8HIy6idpzhV2A+svLcQI3sALnaN5PpHPAnEa32b3vEfP4b+7Ff/8AcLg65BQ09IGkXrd2H3APMxG1sC8Z7U93TFFAtavCiqbKgN9SgqR4gYBiwg3nYfhFCLEhSXFCK+L1yaqxBJUAAkC8tzJAHOxwCM/0+Mbfpc4GqZ1njvR4wonaILvpt92No9DucD1ae+mJi0k7iSJPSYmMbuNfKLiGRRqIMLbOjxEsAFBJJIWwKqTfe7Cwv5YrVTMCvXNdTdfs1U2sANLe9i5jkFvgPPmo+kViZWSRaJmxAAAFjANzGHXCMtTSjUViodlV6Z1EBSWAuwRrhSRBESd7YG4Y+YigPv7Edw4Vx7jc/wARXxGiLEpqadwJsAIuCQdwOtiOuA2cKQ5J1GXMkxuYkcrgn4bYc8QyrFYEDT4mJvqGmRBU9CeXPlGFni0hVgxJa8bsAIne2kW6nBWWzGVO0iWlp5knTEQttQHSJsY5TghaRWVGksWCiJUbmbmecXxq6m0IXIALMFDQ0zc9dhfpbEjUwtWFHjBF/HBYwJnYyxNzb4YkLXE4meU81UCgKWJknwtsABHtQOTHywR/MMAPCCSp1fZg7kyCVEi2nnjzK5RTU7tHJJLU7kNHItFpOmTy54MyeSJBCtdlkFlgALLt7O58PkJ54IFrcyhImn80FfuQBJKAwzgnYCJJESx29MEZfMhiEEiNRJDI8gKSQfCPw9eeCMtw59GlYLatROooAoAAjeTraLeR64Kp8O0hSKYJhu8ZQtpYgAsxWSUm17T54gso7ypg6Zek6mVUKqDUGpASSYJlXNyTNhPriYcFy7sT4Ep64kPURoABAusE9ZPPfbG5ylOmmlEIDUl1lVcwT4o1LMEMJgG23XE1enTV/wCWFUrFVRJYM4J0rBDRPK1r4GW9CZWL27KaisNoDMATrp1dQJAtDkiOu3wxp/7Oe5JZQoLHXSbkyixAhvaFt8OU4gCq0pgU+8liFfUJZogMgBBkb+eIcrx77QKoW6ut1NMhijRAUtBmPFIPriNWTtLXCeyOXNHvl7xfEoYFFm9NhIIIY7Vl88OVmrKEssgajIBUK3hYApfSQGHKwvvNfyHEajVk1zfWglnazIWgargTSXAXGOPM000JFO4YiJY8xtZb36394nwFybg6tp0T/wB6UlBVAKlUEq8EaVceYMmYsBffCbifbCuKVR2dgEGrTT8E7QNVzBNtV7ekYpPDc6UqgsSFPhneByAFgYGwkdBbdjxHJmrRdAAJgg35GRPrb3zfCn6ZUB23kuW1CztF+d7aZqspDALJ8LoamoGeRZzIO0R0jBFLiDHLuuYaoWV0qUnG6yVVgQsaRpBubE2iYwTw/gyqRqS0QGJEztA0mw6kb9SMDLxCpc0KzhZJAV9BAP8AlbU1tJmW5dDgoxINgd/nLgqTsIameqSZPeKIkn2oJYA6hETpJBI92+D6GapspCsxaZ0qoci53Ci4k73v1vKen2iq66YCCo6DZgJ7zbUQo1OALDVfbbSMeU1zFVpYFSTqAsouBcKIjwzc7+kSzZOx29/t/wCSGQR2czsIexgnTINpmQcSUKomT8f3y/PG2T4f3mpSpVxY2YapIEiLTM/etvsZBNLgzltIECYJIm/ut6R+mK+KnBMERIDfa492Mw2q5OnQhHHiib3O56GOWMwMdQDwJFGBVMrzOK3mKIUkbQd/p+WL9XyU4rPaHJFTr+6RpPry/T4YrgygmoPqMRG8f8O4nTo6zUbQCQVUSSd5gAX+EYA4XwYZypWqPqSg7zoUwSwuLxAiSSRNzGwtLw7LUmzIasJXuhps0FlZTBABgAVJjY+7FmpcSogQGgCIARxA8ho/tjNyMyuStzQwIugGB8aydNgmtf8ADIZACRsBYwbgwJHOBhOgSi1Sooh6ranJM3HMDYbk9Pyl41xmmRCt/sf/AOv7jFezHFUNy09BpaBty04d6fCxWjcXyeZo04klH/03u6akvULFUViW1KD3jQL6RTWY8wOeKpXqimhC8wJPvn3DBA4yEYOjkOAwBCsbMIP3fn1wmrZgMsTyG6sJv6RhrD05TIWbf0hAfLX3iri+a1NCkjwrseYJI94ODl4wRmGR1hQQNW0WFzP3SZMjqN8A5ukoq3EjSBE6TseY2v7sNH4Yf5cMATSBlXaFZBNwQdwLyAZG8RfDTgAgsagnCmhUU5nN/wAzWGhYEBVnncwT0326YeZhO6060YX8OtLaV8I0hljlJ9fjvw3hVFiQpLx7QUHnO7GIEzMA7RIwXwnJd/m6iM70xSFFLEqS1WqAAEWJOklRyBIJsMLZcoxgA7yUIZtC9otzRo1NIUFNVId4biTqPMaVX2dwBIAsLjEidl4WNT+NVY7NpWZAHhIjYyenvLmnww1FLU6xYg1QNQpVFLUkBVVLLsofSzghRpYj2lnzN0q5ou4NJl0IRV0PT0qytqcKrGVRUkSJOoKBMgB/UhRt/cKceTtKtncn3M0y0vIZjpI0iCQpEzImTEjYXjE9PKsqBJXVqLMoYxdVCwYInedtxjWjkamZZqrv46pOka1U1CoBZUTu7nYb3JCiTbBdXguYqVCyNqLktAFN1A16I1pUNw5CxE+WHceQUNRoydBktGnCppUFjqLEaCy+KFuDJ8AtYgAkWnBS0adDSRTCs1M6iFYRqLagSBAOjSIBEe/Cd8hmabKrhJMFQ2umSJI++otII9QcSvVzFIj7I3GoFKiNINgRpMkGLWxJAPeUKmPKuYp0VZATJpoSS8kSFe07Xjkbc+eI89UZNdFWJYugDuFjwyPZUAwS/UkRbEHC81KVXr0anh7tVNSlJgltQUnlCxb88D8SzOX/AMcd2aneAajKyQNYlZAJmJMe/A1Xevd7SKktfMtpFIFWqCq1zqprBCrYy0GVm42jY2xA+feKaoNTeLUqMBB1MwPiCz4Yk7jEOUrJesGJfveTkpICtZbm5O02jliHK5MowcuzCWAUhbWI35m8iw2wULU7aG1KqaUK0QGCeJlVSQxDap0yxJBM+u+BcilJalNgrL4hBioAZIFiwKxyn1xIyMAsuh1THhYWFhJ1G/oOXPE2cqOGUiJNNSRrMkgDqI95PScTxIkVOoqVBpedFQSNQMeMKeUjwseZ92AuLoVqN/xPL34Z8Q8VV1ZXgk+IFGIBEyBqJH+npgPj131DZgG6bif3OJWSIpbMdem0fvr8sbZXOvTP2dQr/Sbi/lEbxsMaMp2+W/y5YNyq93AUaqh5A7dYPJfPngeTCHMLYjLKZ/OAeJFqaj9+A3PzBI8ip6C2HHc1MwlMKniDTUQsmoLZSVvIBPMQNiemElFGJANZwSQJWFAvsBubHecPOG8B7xwWrVwBdGlWloJtPOAD6cwcK5MJxDUD94M6eah+QRNJjQFMaSAdA0ztqgg+yobcALe+CZ3iSLCCT6Labz9DsMHtwmKYF2qXJaAO+6iIs8HpfaW5AaLmQCT1Mb2v1J+Pl1WDBt4u9ySjVK6SpiNt4226eRECfrZsgwI17BjqPKLnfaYECfKYvirkbQb+g223gRtv5nzwPxbjRpUmy6e3V6fcU2bp4mnT/q57hzLY2l8N6qi/iHFqmZqvVXVoJhB+FQAFFgeVz5k4zDLhmQ00wOY3uBfHuGVxqoAJMOc2/Evv8vIxXuP5cEFI9oR+/Q3xYeB1S9zf6YH41lbnGbjYrkoxl0DLcqJpVBVy4WCAZqCQpHgAJBBuuliwG8xblibP5laaqrG7AkLJuFidlMXYGOe94wxqZVCKTlgGpgQdQG6lSDfoT6dbmUPH6La0qSGVKbACLqWg7/eHv8umG8du8WKhVqIc9nVYki481PReq/v34Bq1xfc+cN+kfPrjerHl/qty6npgWvTA/f6+nzx6FFA4gAJGKgIsDO/Tr6YhqWM3Hz685vtj01NO3TntvgdzJkkfLFcjAbQwE271iTpqBYsBOk+/SPPqcTUHq0yWWpTk2IYswbeJMTPQj02wqa7E/vbEoUDFlx61kMBwYVVp02swctEn7QtfcmVo3np54fdmKas1Oi9MnvSRqdWa40/ddADv03MmdsJ8hw4swB26fr0EYsnCMuEzOUCgACsB4Y56P1wn1WNVU9zUEcoU6RL/AEexuU9k0FUaDZGdPaI1L4Cq6TAkc4vhb2k7P5ejlazipVUFVRFLK6sUBWkul1MgSbExEnDPM8cy9PVUNRWKxTbQwcrJJA0q28g+dukxz3ifFKudq62k0gDoTSdemYPisCb3PLYTucDEuRzSkxoAf9oXk+EVEFNlq0vAPCalK8MzOV1I40DU7EMoDCYBgRj2twzNyDFKoUYMs1ahIKKwpT3oM6Hc1I1XY8rYIy2aJhhEMoj2iZ5joI25mZ6YIo8TBNmBN7SJt8+l4i+NjSYDxXleHC8wjo38tW+zp92hRkqaSYDOIaS3jr1J/GychgvOcSAVg6VaevXTJq0a3hQkpTkCVNOnR0sEuQ4YxfVh0M8xgkGD1sVtzve/T+2Mq8aKrznot/n88cQzEbe/5kjMw7Sv1ONZUOjA0Le0oAimq+OqqMFQvqC00QsCQWqCWs2F2azHeMhYTSp0tdVUqFw9SAQid4X8X2tGkWjfUeRxZauaWpKuocWsyq289R5HC+pwjKv/ANBBPMDRyP4SPPF/DI4lxmB5EXjs/SqOlFKZUmsKbT3bIrCmortIRSFWu1NAxJ1SQBIErqOSpCiWditNWARgKimWJBYIHJbUyOFDR4UdjB0gt24HSBGh6tO4jTVYeJTKkAzcG4OPKfA2GvRmqo1xJK03MqCqkEiVIUlQVggHfFPCyjgwniIYNU4BXNOmAzASFQ6j9otR/A+p6KqQRDQW1BCCQIMePwyu6IUemYRQtkc1dWsypR5stNiREAL0vg6pwisQftqZJUoW7gKxBTu5LI0lu7GmfM8zOPc7kK7UdA7n2TTBDVFhGFJSACpg93SWnM7FtyTiQcw7yNWKK84KwdHZFCHQmorVWWEBgp06W2MQbwYx5xrKMlOmG9pQFPS1voBth0mVmq7d0EDuKhPeB9OlWVFWFXSEVmVbW1EyCqjAPaOoIAG/p8rcsGxM5Pmg20ggLK7liNVyLCR9NoHI4n4bWUlyT4idIBnbcAGOf5Yh2I85Ez8OXuwXwQgowgBg0Hz6ehF/T44bnHiFliCFC6mMb3FiItsxJFpBiBY8rDksxVpOpqU4BufCnimxIKRqImYN99iZxW64KkOPiI8JH038tt8MMlnalULTUsbzLtq5RuFGlY9T1JwHMmrtt3MG3E6GK2pGKABqdyFmFKiRyBAImPKcKs6FWoYNj4wFvZgDsTyJMDaOu2NKvBQyl9bIwEh1JViNtO4mWIAN9+ewB7R9oadBgnt1kAXQCfCdIkuYIFztGq0x0xBStQMqVLVU84rxYZemZguwIRYvq/GL2Ck3J6kXOFPZXIlqq1ajS7AkFjcmOZncAAhekbWGA8pkXr1O+r3mI3HoAvJRq+vOcWvgdH7ZZG036WPMmYME2jf3YYC6QXb6QgGgaRz3j3LZU6f2PzxmGeRHhO2/r0xmEWzG5OiO8jkhTUAYU8YffGYzCmA6nszQybLQlTz9cxEsPQnoeUjCjM1lNis/eEgNYzzIkWOwxmMx6LAomY8BFNfwLgTNosGFGMxmH5AizM6R90fAYVZvnH6fLljMZhc94wsiojB1Aj1/f98ZjMP4/gEE/MkHE2RgVVbX8UkbRtOBKvFa1erl1Zgq96AQgImWUGby3oTG+MxmEeqQMQD74hEUA3W8t2ayNKmqzq21SIkgAkiLAbbDy907ZshXM+DSCoCCVuBJkw06haBF+l/MZiiIqgUIAsWFmY1UioFKqNM+YuWhgLDVt6S2+CUzZVV7yNWksdI6EAwSZ5jGYzFqsCV7wVs+XuDpBhgIuBeQTJmY6Y9p1dQBE3E385xmMwWgJImQ3i0lRYQdMmQbzcSI22jEX8uZJDAXBHh5Rcb3Pn7r4zGYjvOueVHdRbSxk9VjoOc+tvTBKPb99Jx5jMXndprxLPd1Td4kIZI6jc/v0xDkOLd8giV1ANyMS0DnfGYzAL89fKWoaL+cCXjzcriSATaYMXF8LMzXNR77n+35HpjMZhlVHMkCCMsiRY2IP02jqPniEZvuitYey3hZduU8iAfyxmMxXJtxCL6S0ZDMBgGF562sY6H5YdZbNd2SFu2oKSQAJJ8t9xuLXscZjMDyC9jAEb1Fmf7VVKoKoTTphoNzrqP93W/JQeSgemB8hwVUYa4Zjfa0ySb9bG8ScZjML+Eik0IcmhtHVJYgiOu3KPgLzy+mG/Z+mDUNgCqmCPWG5/8APwAzGYBn+Aygltycld/3AxmMxmMVuYef/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8436" name="Picture 4" descr="http://t3.gstatic.com/images?q=tbn:ANd9GcQchMlkTb8oG18blYooXZTmWoxkiWxhxTfyanNrXrdiYUwC1w6W"/>
          <p:cNvPicPr>
            <a:picLocks noChangeAspect="1" noChangeArrowheads="1"/>
          </p:cNvPicPr>
          <p:nvPr/>
        </p:nvPicPr>
        <p:blipFill>
          <a:blip r:embed="rId2"/>
          <a:srcRect/>
          <a:stretch>
            <a:fillRect/>
          </a:stretch>
        </p:blipFill>
        <p:spPr bwMode="auto">
          <a:xfrm>
            <a:off x="4643438" y="3929066"/>
            <a:ext cx="3181355" cy="1847850"/>
          </a:xfrm>
          <a:prstGeom prst="rect">
            <a:avLst/>
          </a:prstGeom>
          <a:noFill/>
        </p:spPr>
      </p:pic>
      <p:pic>
        <p:nvPicPr>
          <p:cNvPr id="18438" name="Picture 6" descr="http://t2.gstatic.com/images?q=tbn:ANd9GcRqvc5cBko0Zbwkj6L_D8YrsER5VfLUpSr2FXFlH3EiRnQVdQq3EII0N30"/>
          <p:cNvPicPr>
            <a:picLocks noChangeAspect="1" noChangeArrowheads="1"/>
          </p:cNvPicPr>
          <p:nvPr/>
        </p:nvPicPr>
        <p:blipFill>
          <a:blip r:embed="rId3"/>
          <a:srcRect/>
          <a:stretch>
            <a:fillRect/>
          </a:stretch>
        </p:blipFill>
        <p:spPr bwMode="auto">
          <a:xfrm>
            <a:off x="1071538" y="3714752"/>
            <a:ext cx="3286148" cy="2133602"/>
          </a:xfrm>
          <a:prstGeom prst="rect">
            <a:avLst/>
          </a:prstGeom>
          <a:noFill/>
        </p:spPr>
      </p:pic>
    </p:spTree>
  </p:cSld>
  <p:clrMapOvr>
    <a:masterClrMapping/>
  </p:clrMapOvr>
  <p:transition>
    <p:wheel spokes="8"/>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662919" y="979567"/>
            <a:ext cx="3746154"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1.5.2 ÁREAS FUNCIONALES</a:t>
            </a:r>
          </a:p>
        </p:txBody>
      </p:sp>
      <p:sp>
        <p:nvSpPr>
          <p:cNvPr id="3" name="2 CuadroTexto"/>
          <p:cNvSpPr txBox="1"/>
          <p:nvPr/>
        </p:nvSpPr>
        <p:spPr>
          <a:xfrm>
            <a:off x="395536" y="1628800"/>
            <a:ext cx="8280920" cy="1969770"/>
          </a:xfrm>
          <a:prstGeom prst="rect">
            <a:avLst/>
          </a:prstGeom>
          <a:noFill/>
        </p:spPr>
        <p:txBody>
          <a:bodyPr wrap="square" rtlCol="0">
            <a:spAutoFit/>
          </a:bodyPr>
          <a:lstStyle/>
          <a:p>
            <a:r>
              <a:rPr lang="es-MX" sz="1600" dirty="0"/>
              <a:t>Dentro de una empresa hay varios departamentos o áreas funcionales, una posible división es:</a:t>
            </a:r>
          </a:p>
          <a:p>
            <a:endParaRPr lang="es-MX" dirty="0"/>
          </a:p>
          <a:p>
            <a:pPr>
              <a:buFont typeface="Wingdings" pitchFamily="2" charset="2"/>
              <a:buChar char="Ø"/>
            </a:pPr>
            <a:r>
              <a:rPr lang="es-MX" sz="1400" b="1" dirty="0"/>
              <a:t>Producción y logística.</a:t>
            </a:r>
          </a:p>
          <a:p>
            <a:pPr>
              <a:buFont typeface="Wingdings" pitchFamily="2" charset="2"/>
              <a:buChar char="Ø"/>
            </a:pPr>
            <a:r>
              <a:rPr lang="es-MX" sz="1400" b="1" dirty="0"/>
              <a:t>Dirección y recursos humanos.</a:t>
            </a:r>
          </a:p>
          <a:p>
            <a:pPr>
              <a:buFont typeface="Wingdings" pitchFamily="2" charset="2"/>
              <a:buChar char="Ø"/>
            </a:pPr>
            <a:r>
              <a:rPr lang="es-MX" sz="1400" b="1" dirty="0"/>
              <a:t>Comercial.</a:t>
            </a:r>
          </a:p>
          <a:p>
            <a:pPr>
              <a:buFont typeface="Wingdings" pitchFamily="2" charset="2"/>
              <a:buChar char="Ø"/>
            </a:pPr>
            <a:r>
              <a:rPr lang="es-MX" sz="1400" b="1" dirty="0"/>
              <a:t>Finanzas y administración. </a:t>
            </a:r>
          </a:p>
          <a:p>
            <a:pPr>
              <a:buFont typeface="Wingdings" pitchFamily="2" charset="2"/>
              <a:buChar char="Ø"/>
            </a:pPr>
            <a:r>
              <a:rPr lang="es-MX" sz="1400" b="1" dirty="0"/>
              <a:t>Sistemas de información.</a:t>
            </a:r>
          </a:p>
          <a:p>
            <a:pPr>
              <a:buFont typeface="Wingdings" pitchFamily="2" charset="2"/>
              <a:buChar char="Ø"/>
            </a:pPr>
            <a:r>
              <a:rPr lang="es-MX" sz="1400" b="1" dirty="0"/>
              <a:t>Pueden estar juntas o separadas en función del tamaño y modelo de empresa</a:t>
            </a:r>
            <a:r>
              <a:rPr lang="es-MX" b="1" dirty="0"/>
              <a:t>.</a:t>
            </a:r>
          </a:p>
        </p:txBody>
      </p:sp>
      <p:pic>
        <p:nvPicPr>
          <p:cNvPr id="17410" name="Picture 2" descr="http://t3.gstatic.com/images?q=tbn:ANd9GcRJFEZdnW9k3AIL6Ono-8RaJ0RCBgFHHSRtWqpFyQV4Cjdpt0mjIg"/>
          <p:cNvPicPr>
            <a:picLocks noChangeAspect="1" noChangeArrowheads="1"/>
          </p:cNvPicPr>
          <p:nvPr/>
        </p:nvPicPr>
        <p:blipFill>
          <a:blip r:embed="rId2"/>
          <a:srcRect/>
          <a:stretch>
            <a:fillRect/>
          </a:stretch>
        </p:blipFill>
        <p:spPr bwMode="auto">
          <a:xfrm>
            <a:off x="3203848" y="3789040"/>
            <a:ext cx="3797044" cy="1786844"/>
          </a:xfrm>
          <a:prstGeom prst="rect">
            <a:avLst/>
          </a:prstGeom>
          <a:noFill/>
        </p:spPr>
      </p:pic>
    </p:spTree>
  </p:cSld>
  <p:clrMapOvr>
    <a:masterClrMapping/>
  </p:clrMapOvr>
  <p:transition>
    <p:wheel spokes="8"/>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1619672" y="1203634"/>
            <a:ext cx="6552656"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1.5.3 ADMINISTRACIÓN EMPRESARIAL</a:t>
            </a:r>
          </a:p>
          <a:p>
            <a:pPr algn="ctr"/>
            <a:r>
              <a:rPr lang="es-E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EFICIENTE</a:t>
            </a:r>
          </a:p>
        </p:txBody>
      </p:sp>
      <p:sp>
        <p:nvSpPr>
          <p:cNvPr id="3" name="2 CuadroTexto"/>
          <p:cNvSpPr txBox="1"/>
          <p:nvPr/>
        </p:nvSpPr>
        <p:spPr>
          <a:xfrm>
            <a:off x="467544" y="1916832"/>
            <a:ext cx="8568952" cy="2523768"/>
          </a:xfrm>
          <a:prstGeom prst="rect">
            <a:avLst/>
          </a:prstGeom>
          <a:noFill/>
        </p:spPr>
        <p:txBody>
          <a:bodyPr wrap="square" rtlCol="0">
            <a:spAutoFit/>
          </a:bodyPr>
          <a:lstStyle/>
          <a:p>
            <a:pPr algn="just"/>
            <a:r>
              <a:rPr lang="es-MX" sz="1400" dirty="0"/>
              <a:t>Las prácticas administrativas empresariales correctas varían en cuanto su detalle y aplicación país a país. Básicamente su objetivo es generar confianza ante accionistas, empleados, actores económicos y sociedad en general.</a:t>
            </a:r>
          </a:p>
          <a:p>
            <a:r>
              <a:rPr lang="es-MX" sz="1400" dirty="0"/>
              <a:t>Algunos elementos esenciales de una adecuada administración empresarial son:</a:t>
            </a:r>
          </a:p>
          <a:p>
            <a:endParaRPr lang="es-MX" dirty="0"/>
          </a:p>
          <a:p>
            <a:r>
              <a:rPr lang="es-MX" sz="1400" dirty="0"/>
              <a:t>Transparencia informativa.</a:t>
            </a:r>
          </a:p>
          <a:p>
            <a:r>
              <a:rPr lang="es-MX" sz="1400" dirty="0"/>
              <a:t>Informes y auditoría de cuentas.</a:t>
            </a:r>
          </a:p>
          <a:p>
            <a:r>
              <a:rPr lang="es-MX" sz="1400" dirty="0"/>
              <a:t>Códigos éticos.</a:t>
            </a:r>
          </a:p>
          <a:p>
            <a:r>
              <a:rPr lang="es-MX" sz="1400" dirty="0"/>
              <a:t>Gestión de riesgo.</a:t>
            </a:r>
          </a:p>
          <a:p>
            <a:r>
              <a:rPr lang="es-MX" sz="1400" dirty="0"/>
              <a:t>Protección del patrimonio.</a:t>
            </a:r>
          </a:p>
          <a:p>
            <a:r>
              <a:rPr lang="es-MX" sz="1400" dirty="0"/>
              <a:t>Planificación estratégica.</a:t>
            </a:r>
            <a:endParaRPr lang="es-ES" sz="1400" dirty="0"/>
          </a:p>
        </p:txBody>
      </p:sp>
      <p:pic>
        <p:nvPicPr>
          <p:cNvPr id="16386" name="Picture 2" descr="http://t0.gstatic.com/images?q=tbn:ANd9GcQ9C2w-WhIwxl8hZQBoS0sUjDAXdu9ZLk8taYU8oRhOzhCgQp-GkA"/>
          <p:cNvPicPr>
            <a:picLocks noChangeAspect="1" noChangeArrowheads="1"/>
          </p:cNvPicPr>
          <p:nvPr/>
        </p:nvPicPr>
        <p:blipFill>
          <a:blip r:embed="rId2"/>
          <a:srcRect/>
          <a:stretch>
            <a:fillRect/>
          </a:stretch>
        </p:blipFill>
        <p:spPr bwMode="auto">
          <a:xfrm>
            <a:off x="5220072" y="2925205"/>
            <a:ext cx="2305396" cy="2403498"/>
          </a:xfrm>
          <a:prstGeom prst="rect">
            <a:avLst/>
          </a:prstGeom>
          <a:noFill/>
        </p:spPr>
      </p:pic>
    </p:spTree>
  </p:cSld>
  <p:clrMapOvr>
    <a:masterClrMapping/>
  </p:clrMapOvr>
  <p:transition>
    <p:wheel spokes="8"/>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1475656" y="1240842"/>
            <a:ext cx="5872184"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1.5.4 EMPRESA CONTEMPORÁNEA</a:t>
            </a:r>
            <a:endParaRPr lang="es-E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CuadroTexto"/>
          <p:cNvSpPr txBox="1"/>
          <p:nvPr/>
        </p:nvSpPr>
        <p:spPr>
          <a:xfrm>
            <a:off x="467544" y="2115433"/>
            <a:ext cx="8352928" cy="1169551"/>
          </a:xfrm>
          <a:prstGeom prst="rect">
            <a:avLst/>
          </a:prstGeom>
          <a:noFill/>
        </p:spPr>
        <p:txBody>
          <a:bodyPr wrap="square" rtlCol="0">
            <a:spAutoFit/>
          </a:bodyPr>
          <a:lstStyle/>
          <a:p>
            <a:r>
              <a:rPr lang="es-MX" sz="1400" dirty="0"/>
              <a:t>En el ejercicio de su actividad económica, la empresa actual ha producido innumerables beneficios sociales. En general, ha proporcionado al público un abastecimiento oportuno y adecuado y una más efectiva distribución de bienes y servicios. A través de la difusión del crédito, ha incrementado la capacidad de compra de grandes sectores de la población y, por medio de la publicidad, les ha llevado el conocimiento de nuevos y útiles satisfactores.</a:t>
            </a:r>
            <a:endParaRPr lang="es-ES" sz="1400" dirty="0"/>
          </a:p>
        </p:txBody>
      </p:sp>
      <p:pic>
        <p:nvPicPr>
          <p:cNvPr id="15362" name="Picture 2" descr="http://t3.gstatic.com/images?q=tbn:ANd9GcRJr-Je3vUYRZoAWxzPRZ3Gh7xX45pwe-R5MN6y-PXvCwkl-Z4YLQ"/>
          <p:cNvPicPr>
            <a:picLocks noChangeAspect="1" noChangeArrowheads="1"/>
          </p:cNvPicPr>
          <p:nvPr/>
        </p:nvPicPr>
        <p:blipFill>
          <a:blip r:embed="rId2"/>
          <a:srcRect/>
          <a:stretch>
            <a:fillRect/>
          </a:stretch>
        </p:blipFill>
        <p:spPr bwMode="auto">
          <a:xfrm>
            <a:off x="3707904" y="3284984"/>
            <a:ext cx="2183763" cy="2136300"/>
          </a:xfrm>
          <a:prstGeom prst="rect">
            <a:avLst/>
          </a:prstGeom>
          <a:noFill/>
        </p:spPr>
      </p:pic>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3808226" y="980728"/>
            <a:ext cx="1713931" cy="477054"/>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5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 guerra</a:t>
            </a:r>
          </a:p>
        </p:txBody>
      </p:sp>
      <p:sp>
        <p:nvSpPr>
          <p:cNvPr id="3" name="2 CuadroTexto"/>
          <p:cNvSpPr txBox="1"/>
          <p:nvPr/>
        </p:nvSpPr>
        <p:spPr>
          <a:xfrm>
            <a:off x="1475656" y="1628800"/>
            <a:ext cx="6379072" cy="1877437"/>
          </a:xfrm>
          <a:prstGeom prst="rect">
            <a:avLst/>
          </a:prstGeom>
          <a:noFill/>
        </p:spPr>
        <p:txBody>
          <a:bodyPr wrap="square" rtlCol="0">
            <a:spAutoFit/>
          </a:bodyPr>
          <a:lstStyle/>
          <a:p>
            <a:r>
              <a:rPr lang="es-MX" sz="1400" dirty="0"/>
              <a:t>Como respuesta a estos sucesos, el 16 de enero de 1901 una coalición internacional de 31 países liderados por Estados Unidos y bajo el mando de la ONU, inició una campaña militar con el fin de obligar al ejercito invasor a replegarse de Kuwait.</a:t>
            </a:r>
          </a:p>
          <a:p>
            <a:endParaRPr lang="es-MX" dirty="0"/>
          </a:p>
          <a:p>
            <a:r>
              <a:rPr lang="es-MX" sz="1400" dirty="0"/>
              <a:t>Para la batalla, la coalición había logrado reunir un ejercito de 680 000 hombres, 2000 carros de combate y una flota de 100 barcos de guerra entre los que había seis porta aviones, además de un impresionante despliegue aéreo de al menos 1800 aviones.</a:t>
            </a:r>
            <a:endParaRPr lang="es-ES" sz="1400" dirty="0"/>
          </a:p>
        </p:txBody>
      </p:sp>
      <p:pic>
        <p:nvPicPr>
          <p:cNvPr id="60418" name="Picture 2" descr="http://t2.gstatic.com/images?q=tbn:ANd9GcSG5FZ9X8SBBcAapl4_NtVx2BPseyU2AoHXhR8DrzyIebUwU0Xj"/>
          <p:cNvPicPr>
            <a:picLocks noChangeAspect="1" noChangeArrowheads="1"/>
          </p:cNvPicPr>
          <p:nvPr/>
        </p:nvPicPr>
        <p:blipFill>
          <a:blip r:embed="rId2" cstate="print"/>
          <a:srcRect/>
          <a:stretch>
            <a:fillRect/>
          </a:stretch>
        </p:blipFill>
        <p:spPr bwMode="auto">
          <a:xfrm>
            <a:off x="896713" y="3542241"/>
            <a:ext cx="1989302" cy="1875628"/>
          </a:xfrm>
          <a:prstGeom prst="rect">
            <a:avLst/>
          </a:prstGeom>
          <a:noFill/>
        </p:spPr>
      </p:pic>
      <p:pic>
        <p:nvPicPr>
          <p:cNvPr id="60420" name="Picture 4" descr="http://t2.gstatic.com/images?q=tbn:ANd9GcRzYjA4ZIr1C6ufZzWrzvmfmtoejC0JspBf175mWbE-UUeJ96wLR_ks7Q"/>
          <p:cNvPicPr>
            <a:picLocks noChangeAspect="1" noChangeArrowheads="1"/>
          </p:cNvPicPr>
          <p:nvPr/>
        </p:nvPicPr>
        <p:blipFill>
          <a:blip r:embed="rId3" cstate="print"/>
          <a:srcRect/>
          <a:stretch>
            <a:fillRect/>
          </a:stretch>
        </p:blipFill>
        <p:spPr bwMode="auto">
          <a:xfrm>
            <a:off x="3661688" y="3614461"/>
            <a:ext cx="2248669" cy="1515587"/>
          </a:xfrm>
          <a:prstGeom prst="rect">
            <a:avLst/>
          </a:prstGeom>
          <a:noFill/>
        </p:spPr>
      </p:pic>
      <p:pic>
        <p:nvPicPr>
          <p:cNvPr id="60422" name="Picture 6" descr="http://t1.gstatic.com/images?q=tbn:ANd9GcT0_2UG3xA3BDN09tjWvJQEmPpXvsgGM1vAeZATJIV0gJWWUVTD7g"/>
          <p:cNvPicPr>
            <a:picLocks noChangeAspect="1" noChangeArrowheads="1"/>
          </p:cNvPicPr>
          <p:nvPr/>
        </p:nvPicPr>
        <p:blipFill>
          <a:blip r:embed="rId4" cstate="print"/>
          <a:srcRect/>
          <a:stretch>
            <a:fillRect/>
          </a:stretch>
        </p:blipFill>
        <p:spPr bwMode="auto">
          <a:xfrm>
            <a:off x="6228184" y="3506237"/>
            <a:ext cx="2040946" cy="1947636"/>
          </a:xfrm>
          <a:prstGeom prst="rect">
            <a:avLst/>
          </a:prstGeom>
          <a:noFill/>
        </p:spPr>
      </p:pic>
    </p:spTree>
  </p:cSld>
  <p:clrMapOvr>
    <a:masterClrMapping/>
  </p:clrMapOvr>
  <p:transition>
    <p:wheel spokes="8"/>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683568" y="1268760"/>
            <a:ext cx="7632848" cy="1323439"/>
          </a:xfrm>
          <a:prstGeom prst="rect">
            <a:avLst/>
          </a:prstGeom>
          <a:noFill/>
        </p:spPr>
        <p:txBody>
          <a:bodyPr wrap="square" rtlCol="0">
            <a:spAutoFit/>
          </a:bodyPr>
          <a:lstStyle/>
          <a:p>
            <a:r>
              <a:rPr lang="es-MX" sz="1600" dirty="0"/>
              <a:t>Una de las cuestiones de carácter social muy importante y polémico a la vez, es el pago de impuestos que debe hacer la empresa al estado. Los impuestos existen no solamente para el sostenimiento de la administración gubernamental, los servicios públicos, la seguridad social y la realización de obras de infraestructura, sino que son uno de los pocos medios disponibles para la redistribución del ingreso. </a:t>
            </a:r>
            <a:endParaRPr lang="es-ES" sz="1600" dirty="0"/>
          </a:p>
        </p:txBody>
      </p:sp>
      <p:pic>
        <p:nvPicPr>
          <p:cNvPr id="14338" name="Picture 2" descr="http://t0.gstatic.com/images?q=tbn:ANd9GcRd28JBmcLxJvxz-XJM2kkaayrVDR-2GjxfbdzHm1CbFd8ACeG-"/>
          <p:cNvPicPr>
            <a:picLocks noChangeAspect="1" noChangeArrowheads="1"/>
          </p:cNvPicPr>
          <p:nvPr/>
        </p:nvPicPr>
        <p:blipFill>
          <a:blip r:embed="rId2"/>
          <a:srcRect/>
          <a:stretch>
            <a:fillRect/>
          </a:stretch>
        </p:blipFill>
        <p:spPr bwMode="auto">
          <a:xfrm>
            <a:off x="2771800" y="2924944"/>
            <a:ext cx="3960440" cy="2195412"/>
          </a:xfrm>
          <a:prstGeom prst="rect">
            <a:avLst/>
          </a:prstGeom>
          <a:noFill/>
        </p:spPr>
      </p:pic>
    </p:spTree>
  </p:cSld>
  <p:clrMapOvr>
    <a:masterClrMapping/>
  </p:clrMapOvr>
  <p:transition>
    <p:wheel spokes="8"/>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1763688" y="1113710"/>
            <a:ext cx="5469894"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1.5.5 FINALIDAD ECONÓMICA Y </a:t>
            </a:r>
          </a:p>
          <a:p>
            <a:pPr algn="ctr"/>
            <a:r>
              <a:rPr lang="es-E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SOCIAL DE LA EMPRESA</a:t>
            </a:r>
          </a:p>
        </p:txBody>
      </p:sp>
      <p:sp>
        <p:nvSpPr>
          <p:cNvPr id="3" name="2 CuadroTexto"/>
          <p:cNvSpPr txBox="1"/>
          <p:nvPr/>
        </p:nvSpPr>
        <p:spPr>
          <a:xfrm>
            <a:off x="422144" y="2251030"/>
            <a:ext cx="8424936" cy="1200329"/>
          </a:xfrm>
          <a:prstGeom prst="rect">
            <a:avLst/>
          </a:prstGeom>
          <a:noFill/>
        </p:spPr>
        <p:txBody>
          <a:bodyPr wrap="square" rtlCol="0">
            <a:spAutoFit/>
          </a:bodyPr>
          <a:lstStyle/>
          <a:p>
            <a:pPr algn="just"/>
            <a:r>
              <a:rPr lang="es-MX" dirty="0"/>
              <a:t>La empresa es la institución clave de la vida económica, manifestación de la creatividad  y libertad de las personas. Esencialmente es un grupo humano al que algunos hombres le aportan capital, otros trabajo, y otros más, dirección, con las finalidades económicas consiguientes:</a:t>
            </a:r>
            <a:endParaRPr lang="es-ES" dirty="0"/>
          </a:p>
        </p:txBody>
      </p:sp>
      <p:sp>
        <p:nvSpPr>
          <p:cNvPr id="4" name="3 CuadroTexto"/>
          <p:cNvSpPr txBox="1"/>
          <p:nvPr/>
        </p:nvSpPr>
        <p:spPr>
          <a:xfrm>
            <a:off x="395536" y="3573016"/>
            <a:ext cx="7992888" cy="646331"/>
          </a:xfrm>
          <a:prstGeom prst="rect">
            <a:avLst/>
          </a:prstGeom>
          <a:noFill/>
        </p:spPr>
        <p:txBody>
          <a:bodyPr wrap="square" rtlCol="0">
            <a:spAutoFit/>
          </a:bodyPr>
          <a:lstStyle/>
          <a:p>
            <a:pPr algn="just"/>
            <a:r>
              <a:rPr lang="es-MX" b="1" dirty="0"/>
              <a:t>Finalidad económica externa: </a:t>
            </a:r>
            <a:r>
              <a:rPr lang="es-MX" dirty="0"/>
              <a:t>es la producción de bienes o servicios para satisfacer las necesidades de la sociedad.</a:t>
            </a:r>
            <a:endParaRPr lang="es-ES" dirty="0"/>
          </a:p>
        </p:txBody>
      </p:sp>
      <p:sp>
        <p:nvSpPr>
          <p:cNvPr id="5" name="4 CuadroTexto"/>
          <p:cNvSpPr txBox="1"/>
          <p:nvPr/>
        </p:nvSpPr>
        <p:spPr>
          <a:xfrm>
            <a:off x="466187" y="4498086"/>
            <a:ext cx="8064896" cy="923330"/>
          </a:xfrm>
          <a:prstGeom prst="rect">
            <a:avLst/>
          </a:prstGeom>
          <a:noFill/>
        </p:spPr>
        <p:txBody>
          <a:bodyPr wrap="square" rtlCol="0">
            <a:spAutoFit/>
          </a:bodyPr>
          <a:lstStyle/>
          <a:p>
            <a:pPr algn="just"/>
            <a:r>
              <a:rPr lang="es-MX" b="1" dirty="0"/>
              <a:t>Finalidad económica externa: </a:t>
            </a:r>
            <a:r>
              <a:rPr lang="es-MX" dirty="0"/>
              <a:t>es la obtención de un valor agregado para remunerar a los integrantes de la empresa. A unos en forma de utilidades o dividendos y a otras en forma de sueldos, salarios y prestaciones. </a:t>
            </a:r>
            <a:endParaRPr lang="es-ES" dirty="0"/>
          </a:p>
        </p:txBody>
      </p:sp>
    </p:spTree>
  </p:cSld>
  <p:clrMapOvr>
    <a:masterClrMapping/>
  </p:clrMapOvr>
  <p:transition>
    <p:wheel spokes="8"/>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442238" y="817575"/>
            <a:ext cx="6768752" cy="338554"/>
          </a:xfrm>
          <a:prstGeom prst="rect">
            <a:avLst/>
          </a:prstGeom>
          <a:noFill/>
        </p:spPr>
        <p:txBody>
          <a:bodyPr wrap="square" rtlCol="0">
            <a:spAutoFit/>
          </a:bodyPr>
          <a:lstStyle/>
          <a:p>
            <a:r>
              <a:rPr lang="es-MX" sz="1600" dirty="0"/>
              <a:t>Las finalidades sociales de la empresa son los siguientes:</a:t>
            </a:r>
            <a:endParaRPr lang="es-ES" sz="1600" dirty="0"/>
          </a:p>
        </p:txBody>
      </p:sp>
      <p:sp>
        <p:nvSpPr>
          <p:cNvPr id="3" name="2 CuadroTexto"/>
          <p:cNvSpPr txBox="1"/>
          <p:nvPr/>
        </p:nvSpPr>
        <p:spPr>
          <a:xfrm>
            <a:off x="395536" y="1301859"/>
            <a:ext cx="8064896" cy="830997"/>
          </a:xfrm>
          <a:prstGeom prst="rect">
            <a:avLst/>
          </a:prstGeom>
          <a:noFill/>
        </p:spPr>
        <p:txBody>
          <a:bodyPr wrap="square" rtlCol="0">
            <a:spAutoFit/>
          </a:bodyPr>
          <a:lstStyle/>
          <a:p>
            <a:pPr algn="just"/>
            <a:r>
              <a:rPr lang="es-MX" sz="1600" b="1" dirty="0"/>
              <a:t>Finalidad social externa: </a:t>
            </a:r>
            <a:r>
              <a:rPr lang="es-MX" sz="1600" dirty="0"/>
              <a:t>Es contribuir al pleno desarrollo de la sociedad, tratando que en su desempeño económico no solamente no se vulneren los valores sociales y personas fundamentales, sino que en lo posible se promuevan.</a:t>
            </a:r>
            <a:endParaRPr lang="es-ES" sz="1600" dirty="0"/>
          </a:p>
        </p:txBody>
      </p:sp>
      <p:sp>
        <p:nvSpPr>
          <p:cNvPr id="4" name="3 CuadroTexto"/>
          <p:cNvSpPr txBox="1"/>
          <p:nvPr/>
        </p:nvSpPr>
        <p:spPr>
          <a:xfrm>
            <a:off x="539552" y="3573016"/>
            <a:ext cx="8136904" cy="830997"/>
          </a:xfrm>
          <a:prstGeom prst="rect">
            <a:avLst/>
          </a:prstGeom>
          <a:noFill/>
        </p:spPr>
        <p:txBody>
          <a:bodyPr wrap="square" rtlCol="0">
            <a:spAutoFit/>
          </a:bodyPr>
          <a:lstStyle/>
          <a:p>
            <a:pPr algn="just"/>
            <a:r>
              <a:rPr lang="es-MX" sz="1600" b="1" dirty="0"/>
              <a:t>Finalidad social interna: </a:t>
            </a:r>
            <a:r>
              <a:rPr lang="es-MX" sz="1600" dirty="0"/>
              <a:t>Es contribuir, en el seno de la empresa, al pleno desarrollo de los integrantes, tratando de no vulnerar valores humanos fundamentales, sino también promoviéndolos.</a:t>
            </a:r>
            <a:endParaRPr lang="es-ES" sz="1600" dirty="0"/>
          </a:p>
        </p:txBody>
      </p:sp>
      <p:pic>
        <p:nvPicPr>
          <p:cNvPr id="12290" name="Picture 2" descr="http://t3.gstatic.com/images?q=tbn:ANd9GcSlupwVc6--1PIrCrsgeqyXjP3JLKSD8qMW0YKD3U4LYwkHr6cY"/>
          <p:cNvPicPr>
            <a:picLocks noChangeAspect="1" noChangeArrowheads="1"/>
          </p:cNvPicPr>
          <p:nvPr/>
        </p:nvPicPr>
        <p:blipFill>
          <a:blip r:embed="rId2"/>
          <a:srcRect/>
          <a:stretch>
            <a:fillRect/>
          </a:stretch>
        </p:blipFill>
        <p:spPr bwMode="auto">
          <a:xfrm>
            <a:off x="3059832" y="2132856"/>
            <a:ext cx="2466975" cy="1276346"/>
          </a:xfrm>
          <a:prstGeom prst="rect">
            <a:avLst/>
          </a:prstGeom>
          <a:noFill/>
        </p:spPr>
      </p:pic>
      <p:pic>
        <p:nvPicPr>
          <p:cNvPr id="12292" name="Picture 4" descr="http://t1.gstatic.com/images?q=tbn:ANd9GcS4UVpa19WJt01IWuy3VAIya2Waj42REk07wxHrKKdi2nX0m7-Njg"/>
          <p:cNvPicPr>
            <a:picLocks noChangeAspect="1" noChangeArrowheads="1"/>
          </p:cNvPicPr>
          <p:nvPr/>
        </p:nvPicPr>
        <p:blipFill>
          <a:blip r:embed="rId3"/>
          <a:srcRect/>
          <a:stretch>
            <a:fillRect/>
          </a:stretch>
        </p:blipFill>
        <p:spPr bwMode="auto">
          <a:xfrm>
            <a:off x="3275856" y="4293096"/>
            <a:ext cx="1829956" cy="1370701"/>
          </a:xfrm>
          <a:prstGeom prst="rect">
            <a:avLst/>
          </a:prstGeom>
          <a:noFill/>
        </p:spPr>
      </p:pic>
    </p:spTree>
  </p:cSld>
  <p:clrMapOvr>
    <a:masterClrMapping/>
  </p:clrMapOvr>
  <p:transition>
    <p:wheel spokes="8"/>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539552" y="2087850"/>
            <a:ext cx="8280920" cy="738664"/>
          </a:xfrm>
          <a:prstGeom prst="rect">
            <a:avLst/>
          </a:prstGeom>
          <a:noFill/>
        </p:spPr>
        <p:txBody>
          <a:bodyPr wrap="square" rtlCol="0">
            <a:spAutoFit/>
          </a:bodyPr>
          <a:lstStyle/>
          <a:p>
            <a:pPr algn="just"/>
            <a:r>
              <a:rPr lang="es-MX" sz="1400" dirty="0"/>
              <a:t>Una cooperativa es una asociación autónoma de personas que se han unido voluntariamente para hacer frente a sus necesidades y aspiraciones económicas, sociales y culturales comunes por medio de una empresa de propiedad conjunta y democráticamente controlada. </a:t>
            </a:r>
            <a:endParaRPr lang="es-ES" sz="1400" dirty="0"/>
          </a:p>
        </p:txBody>
      </p:sp>
      <p:sp>
        <p:nvSpPr>
          <p:cNvPr id="3" name="2 Rectángulo"/>
          <p:cNvSpPr/>
          <p:nvPr/>
        </p:nvSpPr>
        <p:spPr>
          <a:xfrm>
            <a:off x="2752174" y="1336992"/>
            <a:ext cx="3624262"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1.5.6 COOPERATIVAS</a:t>
            </a:r>
          </a:p>
        </p:txBody>
      </p:sp>
      <p:sp>
        <p:nvSpPr>
          <p:cNvPr id="4" name="3 CuadroTexto"/>
          <p:cNvSpPr txBox="1"/>
          <p:nvPr/>
        </p:nvSpPr>
        <p:spPr>
          <a:xfrm>
            <a:off x="683568" y="2924944"/>
            <a:ext cx="7488832" cy="523220"/>
          </a:xfrm>
          <a:prstGeom prst="rect">
            <a:avLst/>
          </a:prstGeom>
          <a:noFill/>
        </p:spPr>
        <p:txBody>
          <a:bodyPr wrap="square" rtlCol="0">
            <a:spAutoFit/>
          </a:bodyPr>
          <a:lstStyle/>
          <a:p>
            <a:pPr algn="just"/>
            <a:r>
              <a:rPr lang="es-MX" sz="1400" dirty="0"/>
              <a:t>Prototipo de empresa social y solidaria, la cooperativa constituye la forma más genuina de entidad de economía social.</a:t>
            </a:r>
            <a:endParaRPr lang="es-ES" sz="1400" dirty="0"/>
          </a:p>
        </p:txBody>
      </p:sp>
      <p:pic>
        <p:nvPicPr>
          <p:cNvPr id="11266" name="Picture 2" descr="http://t3.gstatic.com/images?q=tbn:ANd9GcQ5PthcXJlR7xIujjh48Z6MRgspSldapOOCO7HkDsfc7o6QLuSq1w"/>
          <p:cNvPicPr>
            <a:picLocks noChangeAspect="1" noChangeArrowheads="1"/>
          </p:cNvPicPr>
          <p:nvPr/>
        </p:nvPicPr>
        <p:blipFill>
          <a:blip r:embed="rId2"/>
          <a:srcRect/>
          <a:stretch>
            <a:fillRect/>
          </a:stretch>
        </p:blipFill>
        <p:spPr bwMode="auto">
          <a:xfrm>
            <a:off x="3707904" y="3645024"/>
            <a:ext cx="1712802" cy="1751729"/>
          </a:xfrm>
          <a:prstGeom prst="rect">
            <a:avLst/>
          </a:prstGeom>
          <a:noFill/>
        </p:spPr>
      </p:pic>
    </p:spTree>
  </p:cSld>
  <p:clrMapOvr>
    <a:masterClrMapping/>
  </p:clrMapOvr>
  <p:transition>
    <p:wheel spokes="8"/>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755576" y="1268760"/>
            <a:ext cx="8064896" cy="2677656"/>
          </a:xfrm>
          <a:prstGeom prst="rect">
            <a:avLst/>
          </a:prstGeom>
          <a:noFill/>
        </p:spPr>
        <p:txBody>
          <a:bodyPr wrap="square" rtlCol="0">
            <a:spAutoFit/>
          </a:bodyPr>
          <a:lstStyle/>
          <a:p>
            <a:r>
              <a:rPr lang="es-MX" sz="1400" dirty="0"/>
              <a:t>Tipos de cooperativas.</a:t>
            </a:r>
          </a:p>
          <a:p>
            <a:r>
              <a:rPr lang="es-MX" sz="1400" dirty="0"/>
              <a:t>No obstante que pueden hacer distintas clasificaciones de las cooperativas, es usual la que se hace con relación al objeto que desempeñan. Entre estas se encuentran las siguientes:</a:t>
            </a:r>
          </a:p>
          <a:p>
            <a:pPr>
              <a:buFont typeface="Wingdings" pitchFamily="2" charset="2"/>
              <a:buChar char="Ø"/>
            </a:pPr>
            <a:r>
              <a:rPr lang="es-MX" sz="1400" b="1" dirty="0"/>
              <a:t>Cooperativa de trabajo asociado o cooperativa de producción</a:t>
            </a:r>
          </a:p>
          <a:p>
            <a:pPr>
              <a:buFont typeface="Wingdings" pitchFamily="2" charset="2"/>
              <a:buChar char="Ø"/>
            </a:pPr>
            <a:r>
              <a:rPr lang="es-MX" sz="1400" b="1" dirty="0"/>
              <a:t>Cooperativa de consumo</a:t>
            </a:r>
          </a:p>
          <a:p>
            <a:pPr>
              <a:buFont typeface="Wingdings" pitchFamily="2" charset="2"/>
              <a:buChar char="Ø"/>
            </a:pPr>
            <a:r>
              <a:rPr lang="es-MX" sz="1400" b="1" dirty="0"/>
              <a:t>Cooperativa agraria</a:t>
            </a:r>
          </a:p>
          <a:p>
            <a:pPr>
              <a:buFont typeface="Wingdings" pitchFamily="2" charset="2"/>
              <a:buChar char="Ø"/>
            </a:pPr>
            <a:r>
              <a:rPr lang="es-MX" sz="1400" b="1" dirty="0"/>
              <a:t>Cooperativa de explotación comunitaria de la tierra</a:t>
            </a:r>
          </a:p>
          <a:p>
            <a:pPr>
              <a:buFont typeface="Wingdings" pitchFamily="2" charset="2"/>
              <a:buChar char="Ø"/>
            </a:pPr>
            <a:r>
              <a:rPr lang="es-MX" sz="1400" b="1" dirty="0"/>
              <a:t>Cooperativa de ahorro y crédito</a:t>
            </a:r>
          </a:p>
          <a:p>
            <a:pPr>
              <a:buFont typeface="Wingdings" pitchFamily="2" charset="2"/>
              <a:buChar char="Ø"/>
            </a:pPr>
            <a:r>
              <a:rPr lang="es-MX" sz="1400" b="1" dirty="0"/>
              <a:t>Cooperativa de servicios públicos</a:t>
            </a:r>
          </a:p>
          <a:p>
            <a:pPr>
              <a:buFont typeface="Wingdings" pitchFamily="2" charset="2"/>
              <a:buChar char="Ø"/>
            </a:pPr>
            <a:r>
              <a:rPr lang="es-MX" sz="1400" b="1" dirty="0"/>
              <a:t>Cooperativas de viviendas</a:t>
            </a:r>
          </a:p>
          <a:p>
            <a:pPr>
              <a:buFont typeface="Wingdings" pitchFamily="2" charset="2"/>
              <a:buChar char="Ø"/>
            </a:pPr>
            <a:r>
              <a:rPr lang="es-MX" sz="1400" b="1" dirty="0"/>
              <a:t>Cooperativa de servicios</a:t>
            </a:r>
          </a:p>
          <a:p>
            <a:pPr>
              <a:buFont typeface="Wingdings" pitchFamily="2" charset="2"/>
              <a:buChar char="Ø"/>
            </a:pPr>
            <a:r>
              <a:rPr lang="es-MX" sz="1400" b="1" dirty="0"/>
              <a:t>Cooperativa industrial</a:t>
            </a:r>
            <a:endParaRPr lang="es-ES" sz="1400" b="1" dirty="0"/>
          </a:p>
        </p:txBody>
      </p:sp>
      <p:sp>
        <p:nvSpPr>
          <p:cNvPr id="10242" name="AutoShape 2" descr="data:image/jpeg;base64,/9j/4AAQSkZJRgABAQAAAQABAAD/2wCEAAkGBhMQERQUEhQWFRUVFBcVGRgVGBQXFRIYFBYaFxcUFRUXHSYeHBskGRUYHy8gIycpLCwsGB8xNjAqNSYsLCkBCQoKDgwOGg8PGiwlHyQtLDQ1LC8tNTEzMio0KiwsKjQyLywqKiwqNC4vLzQsKiwvKTQsNDQsLiksLTAsKjQwLf/AABEIAMUA/wMBIgACEQEDEQH/xAAcAAEAAgMBAQEAAAAAAAAAAAAABgcDBAUCAQj/xABPEAACAQMBBAYFBwgGBwkBAAABAgMABBEhBQYSMQcTQVFhcSIygZGhFCNCUmJysRUzU4KSorLBQ2OTwtHSFlSDlKPh8CQlNERzpLPT8Rf/xAAcAQEAAgMBAQEAAAAAAAAAAAAABQYDBAcCAQj/xAA8EQABAwIDBAgFBAAEBwAAAAABAAIDBBEFITESQVFhBiJxgZGhsdETFMHh8AcyQlIWYoLxFSQ0Q1Nysv/aAAwDAQACEQMRAD8AvGlKURKUpREpSlESlKURKUpREpSsc9wsalnYKo5liAB5k6UX0Ak2CyUqG7W6U7SHIj4p2+wMJ+238gail/0u3L56qOOMeOZG95wPhWB1RG3epinwOtnzDLDnl5a+St2lUNc7+X8nO5cfc4E/hArGm1doSarLdt91pz+BrA6tYNykh0YmAu+Ro8fsr9pVFJcbUHJr3/3B/GtmLe7asHNpsf1kWR72XPxry3EIisbujkn8JWHv/wB1dlKqjZ/TBMpxPCj+KEo3uPED8KmGyOkayuMDrOqY/Rl9H3Pkr8a2mzxu0KjqjBqynF3MuOIz9M/JSelfAc8q+1mUSlKUoiUpSiJSlKIlKUoiUpSiJSlKIlKUoiUpSiJSlKIlfCcViu7tIUaSRgqKMljyAqnd8+kCS8JjizHByxyaXxfw+z789mGWZsYzUnh2GS1z7MyaNTw9zyUs3n6Uoocx2oErjQufzSnwx6/swPGqz2rtue7fimkZznQfRHgqDQewVs7A3XmvG9AcKA4aRvVHgPrHwHtxVlbD3VgtACi8T9sjYLezsUeXxqt12LNjyJueA+qt21Q4QNmMbUnn3nd2BQHZO4NzPgsBCp7ZM8R8kGvvxUsseju1iGZS0pAySx4UGO3C408yalVRjeHaTSt1EQ4hxcLY/pX/AEWfqrglz4EdjCq86uqKh1gdkcvdV7EekFQGFxNtwDdSdwvqtWPbkcTYt7aIJ9E44WYa4JYD0eLhbhzzC69wllneLKiuhyrDt5jsII7CCCCOwg1pW2wEWBomy3Hq7DQl9MMvdwkDh7uEc64mzLtrOZo5fVJHGeQBOiTr3KwGG7sfZOdd4bKDs6jz/PzXKufMVET2uqnXDt/9Xbh2HS53jmpY7hQSSAACSToABqST3VGZd8m48JECmdMlgzDUjJxhWYKxCnsGuK+be2k07iCIcQ4uE90rj6JPZGmMse8Y7MN1otgIIDCcni1Z8YYvoesHcQQMDsCga14a1kYBkGq+ySy1D3Mp3WDdTa93cOwfyPcFmEMF0isUSRWGRxKD7DkZBB0I7CDXHv8Ao+tJfVVoj3odP2WyPditfZF61rM0UuilgG+qrH1ZVz9BxjPcfJ6llfS+SB3UcQO1SOH4lKWXY4tcMiL6H80UKttlbR2brayCeIf0R7vCMnT9Rs1Kt29/YbpuqkBgn5GN9OI9yE4yfA4Pga26522N34bpcSpkjk40dfJv5HIqZo8eliOzKLhSMlRFVf8AUt63925HvGjvI81LqVCdn7an2eRHdkzW+cLcYJeLuE45kfa/6E0jkDAFSCCMgjUEHkQe6rnTVUdSzbjNwomopnQnW7ToRofY8Qc16pSlbK1UpSlESlKURKUpREpSlESlKURKUpRErzJIFBLEAAZJOgAHMk91eqrfpV3p4R8kjOrANKR2A6rH7eZ8Md5rHI8MbtFbtDRvrJxEzfqeA3lRrfrfNr6TgjJECH0Ry6wj+kYfgOweJr5uhuaboiWXKwg6dhlI7B3L3n2DvGtufuybyXLZ6pMFz9Y9iA+Pb3DzFWNcbxWlv6BljBUACNPTdQNAOqjBYe6qfiVe/aMcWbt9tyuOI10eHRClp8rDM8PueK6MECooVAFVRgADAA7gK91G5d9QfzVvM/cX4Il/ePH+5WpLvNdt6qwRefWTH8Yx8Krny8hzdl2n8KoE2L0cZ68gvyz9LqX1y5d1rR8ZgTTUYBBGeeqkVGpL26f1rpx4RpCg9hKFv3q15LUt68s7/ennIP6vHw/CsjISz+duy/2UXL0io/6l3cPqVuS7Dt1vREUAjyDglgPzLH1ic4yAcZrpGDZcWQWtV7+OVM/vNns5VGxsSDOepjJ7yiknzJGa2Y7dV9VVXyAH4VsPO1brO07PqVGN6QRx7Vor3N8z5aFdKWbY5AHFbejoOrOcDuHVnloNPAVxxJY/KCcEwcZUcKzseLqVOMKC+M5PdWyWxqa5VxtuBGyPSbllQCfLiP8AjWSFrnXDdo9/2yWxBXVWIuDaWmLiDfIX8TawHapCt7sxQQIWIOedtdNnIwRlk5acuVdAb6WwGAJsDT/w9x2fqVC03ojPNXHsH8jW6m1oSM9YgH2iF+Br5JSkfva7x+y26upxagG1PS7IO+xt4g2Uo/02tu6f/d7j/JX3/TW2/rv93uf8lRf8rQfpY/20/wAa+jacJ/pY/wBtP8aw/LM/q7x+yjf8R1X/AIx5+6lB3xtSCCZcEYINvdYIPYfm60dlb4QWUgRHdrZz6hinDWrHXiTiQZiPav0TqO0VykukPJlPkQayA1s0k3ycm3HfsvkfJem9Kp2gtdGCDuz8e0bj9FO035sD/wCbhH3nVP4sVtQ7z2j6JdQN92WI/g1V3WOSBW9ZVPmAfxqdHSDjH5/ZYR0i4x+f2VspKGGQQR3jUfCvVU5+RoOYijB7wig+8DNZ7S2meRYLWWdZG10nn6uFM4Mrpx8OByC49I6aakblPjLJnhgYbnhY+y3afG2TvDAx1zwsfZW5SsNnAY41VnaQqoBd+Hicgas3CAMnnoAKzVOKeSlKURKUpREpSlESlau0tqRW0ZkmcIg7T2k8lUDVmJ0CgEnsFQTau99xc5EWbaLv0+USDxOoiHgMt4qdK1qiqipm7Uh91q1NXFTN2pDblvKl23d6ILMHrHBk4SViXLSyaaYRcnBOnERgdpFUvJsi6upHlmKxmRizZ9N8k8uFTwgdg9I8uVSOC1VM8I1Y5Y6lnP1nY6sfEkmstVWrxh8ptGLDxPsoP/FlXAHNo7Mvvtd1u/IeHeufa7GVIxGzySINeFmIQk88xphG/WBNbkMCoOFFCgdigAe4VkrDJc+kEVWkkIyI0HE5HLiI5Kv2mIHjUQXvkOZuq5JNU1snXc57j2krNWOe4WMcTsqjvYgD3mujabqzy6zSCFfqRYeT9aVhwjyVT4NXWh2HaWitN1ajq1LtLJmSRVUZY9Y+WAwCcD3VhL2NNr3PAe/tdTlN0bnkF5nBo8T7eai0Ezy/mYZpc9qoVQ+UknCh9jVy9qbwCDKu0KuM+grtNKCPossS8Cn70grk71dIc96SkZaGDlwg4kkHfK41AP1F07y1RNVwMDQeFdQwboHLOwS1x2Af4jN3edB2WPNbBw+ihyaC88ScvKytPdKH8pRs4uHQowV0SKNWXIyDxO0gIOuD4HTSu/LujbxqzzTTsqgsS0vAABzPzISon0absrcWtw8hZQ8qqjKcMphU5YHzlZf1a6V/ulMZBbJdyOrRmRhIWKqFYBcgMc5bw+jVJxWngp8Qmp4ZbNY4jTOw1zA3ZhXHC8IoJY2ueGtOp6t8u3PdxUQ2teJJITErJHyAaSV2I73MjNr4dnxrSqVz9G10vqmJ/JiD+8v8650+5d4nOBj90o38JzW3FU09g1rx4+66TRzUEMYigc0AbrgLi1nsrxoZFdMcSntAIPeCDzBr1cbLmj9eKRfvIw/EVrVtdV44hSPUkbbIgq5thXcN1AsqxoM6MOFfRYesvL/oEVuts+I844z+ov8AhUA6OdtJD1scsiorcLLxkKOLUNgnw4fdVhQXKSDKMrDvUhh7xVOrIXQSuaL23LnWI0hpp3NA6u7s/MlqybCtm9a3hPnFGfxFYX3Uszztbf8Asox+C11Ca+1qiWQaOPio4gHVRfbm5MDQSfJ0MUoXiUxvImq68OFYDXl7aybs7s2t9apMjTxt6rhZpG4XX1hibjGORHgRUkqK7q3XyPas9sdI7j5xB2BscYx7ONf1RVkwKoD5DFN1r6Xz9VlFDBU08jSxu03rDIZjRw+o7DxXSm6OmH5u7f8A2scTj/hiM/Gu9u5u6llGVB45HPFJIRhpW78digaKvYO85J61KuMdNFE7aY0A8goKKlhicXRtAPIJSlKzrYSlKURKUpRErR21tiO0haWTOBgALq0jNoqIO1idB8cDJreqt969oG4vGXPzdr6CjsMrqDI/sVlQd2ZO+tWrqRTRGQ/hWpWVQpYTIe7tWhd3UtzL11wRxjPAgOY7dT9FO9iPWc6t4DChSlc/mmfM8vebkrnc0753l8huSlKVgu2bCpH+ckdY0zqAznHER2hRlyO5TWNoubLzFG6V4Y3Umyy2VpJdSGOI8CIcSS4B4DjPVxg6NJgg66KCCc5CmYbL2RFbJwxLjJyxOryH6zudWPifwr3s3ZyW8SRRj0UGNdSxJyzMe1iSWJ7STWzWrLNtdVunr2/mS6hh+HRUUey0dbeeP25JUb6Rrrq9m3P21WL+1dYz8GNSSor0nXax7OlBUN1hSIcX0WZsiQfaXBYeIFbOFs262Ftr3e3Lj1hkt6Q2YTyVKUpSv1mqirh6JHzYEfVuJR7+Fv71d+11vZ89kMAHkWlJ+NRjodkzaTL2rct+9FER+BqS3rdTdxSH1Jk6hj2BweOLPnl18yK/LuOs2cVq2cXv/wDq/ornQdaLZ3lvpY/RdelKVXV8X3NYJ7GOT140b7yq34is1YL69WGNnfko7OZJ0CqO0k4AHea9Nvfq6r0za2gG6qPNuxay3ci9SgRIUyFyg45GY/RI14VHvrnbZ2rZ7FJ6lWad1/NB2K4zo8pOeEc8dp1wOZG1tveH8mWrSSAG6uGZ1jzkBiAADj+jjXhBPaRgatVOTztI7PIxd3JZmbmzHmT/AIcgMAaCujdFujUuMPMtQ5wgblr+8jUDlxPcM9MeJ4rLEPgteTkBrlzPjouht3eW4vjm4kLLnIjX0Yl8kzr5tk+NWj0UX7S2HCxJ6mZ4lJ1PDwq6jPcBJgeAFU3VydE9vw7PDfpJpW/Zbqx8I6s/T6hpKPCI44Iw2zxaw/yuv281C4fI98pLjfJTGoJ0guYLm1uV5r8eqcMB+8RU7qF9KCfMwnukI96f8q5Bhji2pbbn6K4YQf8Am2g6G48irOhlDqGXUMAR4gjIr3XD3IuussLZj+iC/wBnlP7tdyunNNwCq/PH8KR0fAkeBSlKV6WJKUpREpSlESqit34jKx5tcXBPmbiT/wDPZVu1Ve0LUw3dzEf0pmXxS4Jkz5CQyr+pUHjjSacEbiPQhQOPNJpgRucPQheKUpVMVJSvWzRm9tgewysPvCFgPgzV5rBcTmJo5wCepkEhA1JQgpLgdp6t2IHaQK9sFzbiCPEWW/hkjY6uNztLqwaV5jkDAMpBBAII1BB1BB7QRXqotdWSoJ0xZ+Rw66fKVyO/5qXGPLnU7qrumPaGZbaAH1VeZh4ueBPgsnvqzdE4HT4xTtbudfuGZ9FrVbg2F1+CrulKV+nlVlPeiDafBczQH+ljDr96EkMPMq+f1KtK9s1mRo3GVYYP4gg9hB1B7xX562VtJrWeKdNTE4fA+kOTp+shZfbX6GtLpZUSSM8SOodSOTKwyD7jX5//AFAw51JifzTf2yAG/wDmGR+h71Y8NmJjABzb+Bc2O/kt/RuAzIOU6gkEf1yrqjfaxwnvHKtyPa8DDKzREd4dP8a3K1ptmxOctFGx72RCfeRVB2mOzcLHl7fnYpcvjfm4WPL2+9uS1Jd44c8Mbdc/1IfnD7WHor5sRXG29tlbRRc3uC4J6i2Q59PHrFvpMAdXxwoDpkkZ3d6N64NmxagGRgerhTCl/E49VB2tjwGTpVKbX2vLdStNO3E507lRRqEQdij/AJnJOauvRfovJiz/AIjgWwjV293Jv1O7juWjV4gynbsxDrHjmfpb152X3a+15buZppmy7aaeqijkiDsUZ9pJJ1JrTrt/6JSrYveSkRJ6HVIwJefjdVBxkcKkHIOpOM4A58Su5YVVUUsboaG2xEdnLS9tAd/MqszMkB2pNTmvhbGp5DX3Vf251gYLC2jIwRCpYdzOON/3mNUfsXZnyq5hg7JZFU/cHpSH+zVq/RFcv/UytBkgpAdAXHvyHoVK4YzJz0qFdKMnzUC98jH3Lj+9U1quek+6zNFH9SMsfN2x+CVzLDG7VS3lf0VtwZm1WM5XPkVO+jM/92w+cv8A8r1KKjnR7DwbOtx3qzftuzD4EVI66ZF+wdgULiBBq5SP7O9SlKUrItJKUpREpSlESoxvru806rPCMzwg+joOujbBeLJ04tAyk9oxoGJqT0rxJG2RpY4ZFY5I2ysLHi4KqSCdXUMp0PgQQQcEEHUEEEEHUEEGslS3eXcvrWM9sVSY6urZEVxgY9PAJV8ADrADpgENgYhxlKuY5FaKUDJjfRsfWUjR1+0pI9ulUeuw2SmNxm3j7qiV+GS0pJGbePuslKUqLUUsuxdtfIvm5M/Js5Vhr8lzqVYfoc6g/Q5er6k0RwwBBBBAII1BB5EEcxUGrHZPLbHNswVScmJwTCxPMqBrGSe1dO0q1eZIxLnofX7+vmrfhfSAMaIqnQaO9/dT6qO6R52badxxfQ6pF+6IlYe8ux9tWjab5xcrhTbt3t6UJ8pgMAffCHwqqt/7tZdo3DIQy/NKCpBBxCmSCOepPuq7/p7C5uL3c3+Ds+8aHTkrBWTxzU+1G4EXGij9PYcHOCQQGxz4TyOCRnHLNKtmy3IW52NbxHCy9X16OfoSTZkIbt4SH4SO7xArq/SHpDHgvwDILh7rHk22ZHYSFHU1MZ9q24KpqnnR1v0tqPk1y3DESTHIfViLHJRz2ISSQ3IEkHTGIPcW7xuySKUdGKsp5qw5g/jnkQQRoax1t4thVLjlH8KQ3abFrhuO4j8zC8QyvgfceC/SXyheHj4l4MZ4sjhx38XLHjUF3o6VIogY7PE0nLrOcMfiCPzh8F08eyqk6le4e4Y88VsWlo8ziOJGkc8lQFm8yByHicDxqhUf6eUlG8z18+0xu62yP9RufK3at9+IveNmNufil7ePK7SyuXdtWdjqcfAAdgGAOzFTzcPo6MhW4vEwgw0cLDWQ8w8qnkvaEOp7dND19y+jRYCs92FeYYZY+ccJ7Cex3HfyHZkjiqe1DdJumbXxnD8L6sYFi4ZXHBvAc9T2a56WiIPxJcyq26ZNoaW0APNnmb9QBEz7ZH/Zqs6lPSbfdbtGQdkSRxe3Bkb4y49lRVmwCTyAz7q6F0LpBS4NDfV13HvOXlZR1c/bmPLJWD0Q7H45pblhpEvVJ9+TDOR5Jwj/AGhq1a4e5Ox/ktjBGRhyvWP9+X02Hszw+Siu5XCOkOJHEsRlqNxNh/6jIe/ep6nj+FGGpVM7ybQ+U3crrqC/CniF9FceeM+2rH31218mtmwcPJmNe8ZHpN7F+JFQfo+2P8pvohj0Yj1reSeqPa/D8az4JTE3k45D6q34MwU8MlY/QA27sz52CurZVl1MEUX6ONE/ZUD+VbVKVewLKkOcXEuO9KUpX1eUpSlESlKURKUpRErT2pseG6TgnjV1zkZ5qfrIw1VvEEGtylE1UEv9wpo8m2lEi/o5yQw8FnUHPk6k97VHruRoDi4jeDxkHzZ8plJjPlxZ8KtyvLoGBBAIIwQdQQewiomowinmzA2Ty9tFD1GDU02YGyeXtoqpVgRkaivtbl5uZb2k5RkKQzN81LEzRmN216iThPCw7VLA91ZZtz5V/NXOfCeNWPlxxFMfsmqfVQCmkMbzbtGvZa6jqrovURWMTg9p0Ol/p25rnVU88od5GAADSOwxywXJX4Yq1dqbPu4IpHaJGCRs3FFKDjhUnJWQJ3dhNVJCuFUdwA9wrpX6cwAzTzcA0a8ST9Fho6Kal2vjNsTa3ndenjLDhHNiEHm54R8TV2W29roAr2pwAAOpkR8ADA0kEf8AOqf2MFNzAGIUdYGJJAHoAuNT9pRVnI4I0OR4a1rfqJOJKyKEi4a2+/UnkeACyT4nNROAitnrcLBvTFY7QHE/XW86jAkMEjAjsWTqwysv6wI7CNQYFcbuupwsttJ4i4ijPtScow9xqxq+EZqtYV0mrsLZ8KB12f1dmB2ZXHZeywux34hvLECeRI91FthdGktwQZJ4Y0/q3WaQ+AC+gPPLeVWpsLd+GyiEUCcI5sTq8jfWdu0/AcgANKhcmy4W9aKM+aKfxFeBsWAcokH3VC/w4rTxbGazFiPmpTsjRoAAHcCL9pzW7B0gp4tIiO+/0VkYofGq5Gy0HLjH3ZJR+DVobwp1NrM4eYEIQPn7j1m9FdOPvIqFioxK9rGuNyQNN571vR9JIHuDdh1z2e6g20L7r5pZv0sryex2JUexSB7Ky7F2U13cRQKM9Y4B8EBzIx8AgPtwO2tIDGg7Kk+5Gy1k62Vs6ERrhmUjQO/qkc+Jf2a/RWPVbcHwchmoaGN7bWHgM+5aslQyImaTS9/NXfjwrxNKEUsxCqoJJOgAGpJNV2dkRHmufvMzfia+fkS3/Qxe1EPxIr85CnZ/Y+H3WU9KId0Z8R91H96951u5y5YBF9FASBhe8+JOvuHZU56OtpWNlbF5LmHrZsMVV1d0QeopVMkHUtj7WOyuZFYxr6qIvkqj8BWep+DE2U4AZHpz+y3q7p2Z6cU0UGy0W/lfT/SN+amMvSHaD1eukPcsEwz+s6qvxrp7B3gjvELR8SlWKOjgB42GoDAEjVSGBBIIIqt5Z1XVmC+ZA/Gsezd5Et7hZoXEp0SWOI9Y0sec6KmTxoSWXvyy6cWRJUmMPmlDXsyO8X1UPR4zJNMGPZ1TvF9Vb9K8o+QCO0Z1BHPwOor1ViVlSlKURKUpREpSlESlKURKUpRFgvrFJ42jlUMjjBB7f8D257KiElxJs9hHckvATiK4P0e6OfubufkffibViubZJUZHUMrDBVhkEdxFaFdQxVjNl+u48Ft09R8PqPF2nd9RwPkd6i+3rxI7SeR8MiwSMR2MOA6e3l7a/PEa4AB5gAe4VbfSJu3PYWU/yeTitH4FaOQ5aHjlUfNk8xk4x46g86qarR0Awx1Eyoc86lo7gD7qPxjYDmCN20LX59hG4qa9E2zhLeSsyhljgIwQCMyuAND4RvVmS7rWbc7WDPeIkB94ANRDobtMQ3Mv15lj9kUYb8ZTVh1zXphWOmxmctJsCG+AAPndbVIwCBoK4h3MtOyNl+5NcIPcrgVjbcmD6Lzr5TO38fFXfpVW+Yl/sfFZHUsDv3Mae4KOncpey4uB7YD/ABQmvB3K7rqf2rbH8IhUlpX35iT8A9lhOHUh/wC03wCjP+hbf63L+xB/lqKdI+w2trVCZ3k450ThZY1BwGkzlRnnGKtGq06Zrv8A8LF4yyn2BUX+N/dVh6MbdTi1PGbfuB0Gg63DkteegpYoy9sbQRy3qtas3czdRRYJPLcSQiTilIHUBVVjhDmSNjqgU8+2qvlzjA5n0R5scD4mpXtDbEkyojHEcahURdEQKOEYHacDmda6l09kfK2GlYbC5cd+mQ9T4LcwDAxiZcZANgW1F8+QWztjap48W085QfScQZfxAEQwPPXyre3U2Dd7QlwJ5ViU+nJ6IA+yuFGWPd2cz4726XRzLd4kmzFDz10kkH2QeQ+0fYDzq3bDZ8cEaxxKERRgAfie8+J1NUymoGWF2i3YLlT2IwYPRM+DTwRufxLQbeWZ5aei4UfR5ZjmJm87i5/uyAVlTcKxHO3Vv/ULyfxsakFKlWxRt0aPBVUQxt0aPBcu33Xs4zlLW3UjtWKIH3ha6aoAMAYHcOVfaVkWVKUpREpSlESlKURKV8Br7REpSlESlKURKUpRFX/Tbx/k5eH1flEXWfd9Lh/4nV1RtfpzebdmHaEPUz8XDxq44G4WDLnGvtPOuRZdFWzIsf8AZg5H6VpJc+auxX4VYsKxhlDC5haSSb+Q/NFqT05lcDdVxunsvadvZpPbhmilLSBFw+hYgMYyM+kqggr2EV17bpNkQ8M8AJHPhJQjzRs/iKttEAAAAAAwANAAOQArV2hsaC4GJokk+8oJHkeY9lUquw2GsldK4C7iSe056hWemxKBsbYqiEEAAXGRy48fFQODpJtW9YSp5qCP3Sa2139sj/SkeaSf5a3bzorsZPVEkf3HJHufirizdEUPHwLdkMRxBWVGbhBxxYDKcZIGcdtQz+jzN1+4+4W+1+DyZlz2/nIOW4+/1kP6Qnyjk/mK0rjpMtl9RJXPkqj3k5+Fef8A+Mn/AFof2J/+yssXQ0n0rlj92NR+LGvjej7BqCe8fRZh/wAFbmZHHuP0aFw73pOmbSKJE8WJc/yHwNV7tzbUt1OXlcu2kS6DXhJJVFA+sSNO6rztOiiyTV+tk+8+B7kC/jXb2TuvZWzlreCJH5MyqvH34Letr566VZcEhjwuf47WDaAIHInK/PLddReL1FDPCIKVpGYJNsyOAJJPkqU3a6Lr25Ku6dUvMdZ6IGnPHrMdewAePbVr7udHFtaYd/npRrxOBwqe9E5DzOTUspWzO99RJ8WY7TuJ+g3LS+feyL4EA2GcBqe06n05JSlK+KPSlKURKUpREpSlESlKURKr3Zdw235bhmkddnwStAkcTtGbx1A45JZEIbqxxDhVSM515YqwSKrHcmxvthiW1e0kurYzM8M1u0JfD49GSOR0xoBr2HPMYNEXnow2fGu09pm0iMNrCy2wXikZZJo2PWP6ZOox2djDvqxodrQu5jSWNnUlSqupZWUAlSoOQQCMjxqJbyWW1Ly1mFuFsiUYogdDcSsTqHlX0IhjPqliTj011qLbB6K7lHspIoYLJrfiMkjubi6lkdOFpTwjq8A54VLEDOSD6pIrWuNrQxuEeWNHI4grOqsVzw8QUnOMkDPfWptbeOO3ntoMF5blyqouMqqKWklbP0FA8ySAKqROie9uI7pbiCJrmaXPyy5nMnzasCqwpGpKsQNWYLgHAHYPOzN35r/a97CbqTMaLFJPH6DRRxquYIOfArTEDmSVhfJJc5Irb3l3utdnRiS6lCBjhRhmdyBk8KKCSANSeQ7edbU+3LeMRmSaOPrsdX1jKhkJAIChiCTqNOetV1tXo32i1zbTvPBfdTF1JS4EsCEKQyvIEL9aSRls6EgaHs2N+dwZ7qzkZ1W8vZOBEOVihs0LhnMCu2gwuCxLO2R2eiCKyZJQoLMQAASSTgADmSTyFcSTegTWzzbPQXpV+AKkixqxBHFwyuOEgA8xkHlVf7X3P2xtC5SC46uOyiVOECQvESAPzigrJcMuMel1akjOg0Pb2HujtJYHtbq4Q24dyGhJWeeMgcFuDwhYI8DXg1wcDhGpIvG5+/t7tK7uOG2WO3toXRlEscnWXXECqiYADHCGHoggZyScipfsC6uTb9ZfrFDJlmKxsSsSD1Q7kkFgBksMCq43L3F2j+S3tWYbPDmVzwENNNI+i8RGkUQAVcKS7BeajQ7u0t1drXOyWtp3RWityoWFy8t68Y9ASyOAFU4GQMljzYDIJFZDbQiDRqXXilz1YyMycK8RK94C65rXm3gt0uEtjKnXuCRGDl8AZ4io9UYHM4FV7ebI2s1kJ4Y+rvOqitYIg8RNrDheulZnIXrJGRc41VVQcw1Ydg9Hm1LCWGaCWBmbj+UJI0npMy4V5ZgC85BJbHogEDhAyWoitiqM2NvYlrvHfXFzxJbyPLZiZgerjkh6shS2uMiP94HlnF5LnAzz7ccvZUT3C3Va2tZVuo16ye6muXU8LgF39HXUE8KqaIojv9vjd3nyWDZ5eGG6uFhWf0o5bgc3aAYDLCoIJk0LZGNASbUN5GJBGXXrCpcJxDjKg4LBeeASBmuHfbvPNtSC5bh6q2t5BH2sZpzws2MaARqNc828DUU2XuRtKLaN5J1wIuI40F45UzRqBmSOGADCkvgDJCqFB9I6URSnpB3mNhZPJHjrpGWGHiIC9bJkBmLaAKAznOmFqDbpxXOxrOW6SBrsXMjzySyzx27LFGB1criUEkycUkmOYDKDk1s3vR1tNra1WW4guzZ3AlWKUSBbheJiTNM5ZiwDYAwFAznira393c2hf7PmMqqZML1VpbuSmS6hpZpWC9YyqWIUAKCM+kcYItvdje3ad7YTXcdqheWX/ssTuqoIsBS7tozYYMTnBbswMVOIJGSJWnKBlQGRlysYYLlyOI5C5zzPLnVc7R3L2pLZ2/UzrbSW3U9Vaox6rhiABE84GXkOh0HAMEYOeKtzfHZN/PZySSxJcSeisdlEzdQvEeHrJXIUzuueLDAIMZ4SRxURSi43zsktTdm4QwZ4Q6niDMDjgQLks2RyAzWWDem1a2jujMiQSAFXlIiBznA+cxg6HSqwHRZtA2djHmAC1biNsZJQJOsBMryXEYzxFmICqMBSRxN2ybbO5k09pIbmOK4lSF0trOHCWkDFOBGHWEcbgH1mwFGQqg6kinMl0ipxllCYB4iQFweR4jprke+sNztFVZo1KvN1TSLFxBWcKcA68gWIXJ01qqtrbi7R/JMER9I2pgKWsLBjKVcF2mlYAMRluFF9FR2uQCJNd7m3l3DPI9wbW5uQQwiw3VRIrdRaiXmFDMWdkALM7YIGKIpNu5NdPAGvUjjlLMeCIlljXPoqzEnibHMjA15VuJfRs7orozoAWQMpZOL1eJc5XODjPdVZbU2dt4WNtCccMZSKf5LJxXc0S6NIssoUK3CANMsSck4yK6uzN0JTA0NrF+SoXBDPlJb+c4OC7qWVBlic8bNzA4OdEUp3auLySNmvYo4XMh4I42LlI8DHWPnDPni9UAYxW7HtWFpDGssZkU8JQOpdTjOCucg41xUAst3ttrs02pnijkijkVJUkd57g6mNesdQIlAIHFqxwNU51wth9FN0BZskMFpJA/WSzSubi4mlK4LgR+gEDekqFsE8+0MRWxebbghkjiklRJJjiNGYBpD9leZreqppdzbtttJLHbqUtssLu5kLNcvLGg43VRluD0wsaBEUjmo0Ns0RKUpREpSlESuPsHdaGye5eLiL3U7TyM2CeJjkKMAeiuTga8zrXYpREpSlESlKURKUpREpSlESlKURKUpREpSlESlKURKUpREpSlESlKURKUpREpSlESlKURKUpREpSlESlKURKUpREpSlESlKURKUpREpSlESlKURKUpREpSlESlKURKUpREpSlESlKURf//Z"/>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244" name="Picture 4" descr="http://t3.gstatic.com/images?q=tbn:ANd9GcTr82EvKcJAcVN7fk2itCnWg3nBU7Gele-J8hzM1zLoc6UHhFOObQ"/>
          <p:cNvPicPr>
            <a:picLocks noChangeAspect="1" noChangeArrowheads="1"/>
          </p:cNvPicPr>
          <p:nvPr/>
        </p:nvPicPr>
        <p:blipFill>
          <a:blip r:embed="rId2"/>
          <a:srcRect/>
          <a:stretch>
            <a:fillRect/>
          </a:stretch>
        </p:blipFill>
        <p:spPr bwMode="auto">
          <a:xfrm>
            <a:off x="4283968" y="2852936"/>
            <a:ext cx="3267379" cy="2376264"/>
          </a:xfrm>
          <a:prstGeom prst="rect">
            <a:avLst/>
          </a:prstGeom>
          <a:noFill/>
        </p:spPr>
      </p:pic>
    </p:spTree>
  </p:cSld>
  <p:clrMapOvr>
    <a:masterClrMapping/>
  </p:clrMapOvr>
  <p:transition>
    <p:wheel spokes="8"/>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411760" y="1502578"/>
            <a:ext cx="4192045"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1.5.7 EMPRESA VIRTUAL</a:t>
            </a:r>
          </a:p>
        </p:txBody>
      </p:sp>
      <p:sp>
        <p:nvSpPr>
          <p:cNvPr id="3" name="2 CuadroTexto"/>
          <p:cNvSpPr txBox="1"/>
          <p:nvPr/>
        </p:nvSpPr>
        <p:spPr>
          <a:xfrm>
            <a:off x="259310" y="2276872"/>
            <a:ext cx="8496944" cy="830997"/>
          </a:xfrm>
          <a:prstGeom prst="rect">
            <a:avLst/>
          </a:prstGeom>
          <a:noFill/>
        </p:spPr>
        <p:txBody>
          <a:bodyPr wrap="square" rtlCol="0">
            <a:spAutoFit/>
          </a:bodyPr>
          <a:lstStyle/>
          <a:p>
            <a:pPr algn="just"/>
            <a:r>
              <a:rPr lang="es-MX" sz="1600" dirty="0"/>
              <a:t>Estructura organizacional que responde a las necesidades del mercado actual con mayor facilidad que otras estructuras tradicionales, debido a su facilidad de adaptación y por supuesto utilizando las tecnologías de la información de forma intensiva.</a:t>
            </a:r>
            <a:endParaRPr lang="es-ES" sz="1600" dirty="0"/>
          </a:p>
        </p:txBody>
      </p:sp>
      <p:sp>
        <p:nvSpPr>
          <p:cNvPr id="4" name="3 CuadroTexto"/>
          <p:cNvSpPr txBox="1"/>
          <p:nvPr/>
        </p:nvSpPr>
        <p:spPr>
          <a:xfrm>
            <a:off x="755576" y="3429000"/>
            <a:ext cx="5400600" cy="1815882"/>
          </a:xfrm>
          <a:prstGeom prst="rect">
            <a:avLst/>
          </a:prstGeom>
          <a:noFill/>
        </p:spPr>
        <p:txBody>
          <a:bodyPr wrap="square" rtlCol="0">
            <a:spAutoFit/>
          </a:bodyPr>
          <a:lstStyle/>
          <a:p>
            <a:pPr algn="just"/>
            <a:r>
              <a:rPr lang="es-MX" sz="1600" dirty="0"/>
              <a:t>En los comienzos de 1993 aparece una revitalización de del concepto de empresa virtual y así aparecen diferentes artículos donde se vuelve a retomar el concepto de empresa virtual desde una perspectiva de estructura organizativa.</a:t>
            </a:r>
          </a:p>
          <a:p>
            <a:pPr algn="just"/>
            <a:r>
              <a:rPr lang="es-MX" sz="1600" dirty="0"/>
              <a:t>Se denomina también una red temporal de empresas que se unen para explotar una oportunidad especifica de mercado apoyada en las capacidades tecnológicas que componen la red.</a:t>
            </a:r>
            <a:endParaRPr lang="es-ES" sz="1600" dirty="0"/>
          </a:p>
        </p:txBody>
      </p:sp>
      <p:pic>
        <p:nvPicPr>
          <p:cNvPr id="9218" name="Picture 2" descr="http://t3.gstatic.com/images?q=tbn:ANd9GcQE-lmuC8BKSjXDYaqCtWy5VepkK0InLhdNmOcVZD_fDZdhf1X31A"/>
          <p:cNvPicPr>
            <a:picLocks noChangeAspect="1" noChangeArrowheads="1"/>
          </p:cNvPicPr>
          <p:nvPr/>
        </p:nvPicPr>
        <p:blipFill>
          <a:blip r:embed="rId2"/>
          <a:srcRect/>
          <a:stretch>
            <a:fillRect/>
          </a:stretch>
        </p:blipFill>
        <p:spPr bwMode="auto">
          <a:xfrm>
            <a:off x="6300192" y="3429000"/>
            <a:ext cx="1669208" cy="1751650"/>
          </a:xfrm>
          <a:prstGeom prst="rect">
            <a:avLst/>
          </a:prstGeom>
          <a:noFill/>
        </p:spPr>
      </p:pic>
    </p:spTree>
  </p:cSld>
  <p:clrMapOvr>
    <a:masterClrMapping/>
  </p:clrMapOvr>
  <p:transition>
    <p:wheel spokes="8"/>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467544" y="1268760"/>
            <a:ext cx="8352928" cy="1661993"/>
          </a:xfrm>
          <a:prstGeom prst="rect">
            <a:avLst/>
          </a:prstGeom>
          <a:noFill/>
        </p:spPr>
        <p:txBody>
          <a:bodyPr wrap="square" rtlCol="0">
            <a:spAutoFit/>
          </a:bodyPr>
          <a:lstStyle/>
          <a:p>
            <a:pPr algn="just"/>
            <a:r>
              <a:rPr lang="es-MX" sz="2200" b="1" dirty="0"/>
              <a:t>Industria</a:t>
            </a:r>
            <a:endParaRPr lang="es-MX" dirty="0"/>
          </a:p>
          <a:p>
            <a:pPr algn="just"/>
            <a:r>
              <a:rPr lang="es-MX" sz="1600" dirty="0"/>
              <a:t>La industria es el conjunto de procesos y actividades que tienen como finalidad transformar las materias primas en productos finales. Existen diferentes tipos de industrias, según sean los productos que fabrican. Por ejemplo, la industria alimentaria se dedica a la elaboración de productos destinados a la alimentación. Para su funcionamiento, la industria necesita materias primas y fuentes de energía para transformarlas.</a:t>
            </a:r>
            <a:endParaRPr lang="es-ES" sz="1600" dirty="0"/>
          </a:p>
        </p:txBody>
      </p:sp>
      <p:pic>
        <p:nvPicPr>
          <p:cNvPr id="8194" name="Picture 2" descr="http://t3.gstatic.com/images?q=tbn:ANd9GcQFgFiGWz--xuBWrRhl7VyiDgTKjfiop9YTr10OM6f_fW9WGWTD"/>
          <p:cNvPicPr>
            <a:picLocks noChangeAspect="1" noChangeArrowheads="1"/>
          </p:cNvPicPr>
          <p:nvPr/>
        </p:nvPicPr>
        <p:blipFill>
          <a:blip r:embed="rId2"/>
          <a:srcRect/>
          <a:stretch>
            <a:fillRect/>
          </a:stretch>
        </p:blipFill>
        <p:spPr bwMode="auto">
          <a:xfrm>
            <a:off x="2267744" y="3135788"/>
            <a:ext cx="1988294" cy="1939799"/>
          </a:xfrm>
          <a:prstGeom prst="rect">
            <a:avLst/>
          </a:prstGeom>
          <a:noFill/>
        </p:spPr>
      </p:pic>
      <p:pic>
        <p:nvPicPr>
          <p:cNvPr id="8198" name="Picture 6" descr="http://t2.gstatic.com/images?q=tbn:ANd9GcSYN-jXwaQiPMNFLimFKz9r34c08v3EOI7NFumIO1J6-D8DxohZ"/>
          <p:cNvPicPr>
            <a:picLocks noChangeAspect="1" noChangeArrowheads="1"/>
          </p:cNvPicPr>
          <p:nvPr/>
        </p:nvPicPr>
        <p:blipFill>
          <a:blip r:embed="rId3"/>
          <a:srcRect/>
          <a:stretch>
            <a:fillRect/>
          </a:stretch>
        </p:blipFill>
        <p:spPr bwMode="auto">
          <a:xfrm>
            <a:off x="5292080" y="3068960"/>
            <a:ext cx="2449982" cy="1994003"/>
          </a:xfrm>
          <a:prstGeom prst="rect">
            <a:avLst/>
          </a:prstGeom>
          <a:noFill/>
        </p:spPr>
      </p:pic>
    </p:spTree>
  </p:cSld>
  <p:clrMapOvr>
    <a:masterClrMapping/>
  </p:clrMapOvr>
  <p:transition>
    <p:wheel spokes="8"/>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555776" y="1412776"/>
            <a:ext cx="3976666"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1.5.8 NORMALIZACIÓN</a:t>
            </a:r>
          </a:p>
        </p:txBody>
      </p:sp>
      <p:sp>
        <p:nvSpPr>
          <p:cNvPr id="3" name="2 CuadroTexto"/>
          <p:cNvSpPr txBox="1"/>
          <p:nvPr/>
        </p:nvSpPr>
        <p:spPr>
          <a:xfrm>
            <a:off x="539552" y="2348880"/>
            <a:ext cx="5112568" cy="2554545"/>
          </a:xfrm>
          <a:prstGeom prst="rect">
            <a:avLst/>
          </a:prstGeom>
          <a:noFill/>
        </p:spPr>
        <p:txBody>
          <a:bodyPr wrap="square" rtlCol="0">
            <a:spAutoFit/>
          </a:bodyPr>
          <a:lstStyle/>
          <a:p>
            <a:pPr algn="just"/>
            <a:r>
              <a:rPr lang="es-MX" sz="1600" dirty="0"/>
              <a:t>Para que el sistema productivo así concebido funcione correctamente es necesario la intercambiabilidad, es decir, los productos unidos en cada etapa deben cumplir una serie de requisitos que permitan su uso como materia prima en la etapa siguiente; por ejemplo, el tornillo adquirido a la empresa A, debe de enroscarse perfectamente en la tuerca comprada a la empresa B. Este razonamiento lleva a la introducción del concepto característico de la industria, que no es otro que el de la normalización.</a:t>
            </a:r>
            <a:endParaRPr lang="es-ES" sz="1600" dirty="0"/>
          </a:p>
        </p:txBody>
      </p:sp>
      <p:sp>
        <p:nvSpPr>
          <p:cNvPr id="7170" name="AutoShape 2" descr="data:image/jpeg;base64,/9j/4AAQSkZJRgABAQAAAQABAAD/2wCEAAkGBhQSERUSExIUERQUFhgRFRUVFRYYEhgYGBQXFBYZFxkaHSYeGBojGRQUHy8iIycpLCwsGB4xNjAqNSYrLSkBCQoKDgwNFAwPFCkYFBwpKSkpKSkpKSkpKSkpKSkpKSkpKSkpKSkpKSkpKSkpKSkpKSkpKSkpKSkpKSkpKSkpKf/AABEIAMgA/AMBIgACEQEDEQH/xAAcAAEAAwADAQEAAAAAAAAAAAAABQYHAgMECAH/xABMEAACAQMABQgDDQUFBwUAAAABAgMABBEFBhIhMQcTIkFRYXGBMpHSFBYjNEJSVHJ0k6Gxs2JzkqPBJDOCosIVQ1Njg8PRCCVE4fD/xAAVAQEBAAAAAAAAAAAAAAAAAAAAAf/EABURAQEAAAAAAAAAAAAAAAAAAAAB/9oADAMBAAIRAxEAPwDNtaNaLtb25Vbu4UC4mAAnlAAErAADa3DFRnvtvPplz9/L7VNbPj119om/VaomglvfbefTLn7+X2qe+28+mXP38vtVE0oJb323n0y5+/l9qnvtvPplz9/L7VRNKCW99t59Mufv5fap77bz6Zc/fy+1UTXfZ2TyuI4kaR23KqKWY+AG+g9/vtvPplz9/L7VPfZefTLn7+X2qvmrXIBeTgNculmp+SenN/CCAvm2e6tI0TyE6NgALpJct2yuQv8ACmyPXmg+e/fZefTLn7+X2q7F1lvjwurs+E03tV9S2uq1pB/dWtvH9WJAfXjJ867njA4ADwGKD5V98V/9Ju/vZvarrOtd79MuR/15far6kkjJ4AnyqPvNEK4w8KuOxowfzFB81e+y8+mXP38vtU99t59Mufv5farcNJcmtpLxswp7YlZD6k3fhVK03yN4yYJWQ/MmXd/EACPUaCie+28+mXP38vtU99t59Mufv5farhpjVu4tT8NGVHAOOkh8GG7y41GUEt77bz6Zc/fy+1T323n0y5+/l9qomlBLe+28+mXP38vtU99t59Mufv5faqJpQS3vtvPplz9/L7VPfbefTLn7+X2qiaUEt77bz6Zc/fy+1T323n0y5+/l9qomlB33l9JK23LI8rcNp2LNgcN5JNdFKUClKUClKUEtrZ8euvtE36rVE1La2fHrr7RN+q1RNApSlApStc5OOS1cLdXi5Jw0cDDcBxDSjr7Qvr7KCv6i8k899iWUm3tzvDEfCSD/AJanq/aO7szW96saq21imxbRLHn0n4yN9ZzvPhw7hXdE1eqOSgkY3rheaQSNcuwUd/X4DifKq5pHWfGVhwSASZDgIoHE792B847qyvWblThjYiL+2zcC7Fhbqe47mk8tlewkUGrXWtQJIhjaTHWdw8cDfjxxVU0vyixxEiW8hjPzIum/nzYYjwJFYfprW+6ut0szFOIjXoRD/AuB5nJ76hqDY7zlZtd427qbwUBfW8mR/DXRbcpEUnoWk7eMsYz/ACzj8ayVBkgd9bFyfaBjcKDig4XHKBEnp2two7Q8bfhsr39ddtlyq2p3c9cQ/WQ7P8t2/LqqV151bjjQgYO7qrC72MLIwHAGg3201jhuhsrJb3QI3qdnbI68r0ZPwxVS1o5NIJAz2oNvKOMTHMJPYCelGfHI8ONZSDVj0Nr/AHdvgc5z8Y3bE2WAHYrZ2l8jjuoPFp3VS5tD8NGQp3LIpDRN3Bxuz3HB7qiK2jV/Xe3vBzf93I42Whl2Sj9ykjZkH7JAPYDULrRyZI+ZLT4N95MBPQb92x9E/sscdhHCgzGldk8DIxR1KMp2WVgQwI4gg8DXXQKUpQKUpQKUpQKUpQKUpQS2tnx66+0TfqtUTUtrZ8euvtE36rVE0ClKs+oWq/uy4y4+Biw0n7R+Snnjf3A0Fo5L9RA2zeXC5HGGNhx7JGHZ80efZWuxvUdCQAANwG4AcB4V6omzuoJFJPLG8k8AO01D32kzLlVOxEOJ627Mjr7l9fd4dYtPpFE7u2zDHvZhxc9QUdeTwHiTuG6s6sa6LPIJGAVR6KZyFHeetu0/0AFB16+2M00XN74oRv2ATlzxDSH5RHUOA6u2sduISjFT1GvoHXLWWKSPdgbqxaDQ0t9cssCbWD0mO5FHDaZuAHHvPVmgg6ldE6r3VzvhgkkXrfGIx4u2FHma0K01X0foxRJdus0hG0OcXaB/dQcWHVtSdHw31G6a5X3bdbwhQNwec84+OrZQYjTww3jQeO05Jblsbc1vF3bTyN/LUj8avmgdWJLVMtOSFGSwgcKB2kswxWT3mvN9L6V3MB81GMafwx4H4VFz6Tlf05ZHzx2nY/maDdNPaGkmUjnyp/5kLgfgxP4Vmt/yXXgJZDDcZJPQkCsf8MmyfLjUBb6z3SAKl1OgHDZlcY8MGpmw5Rr5OMwnHZOqufNvT/zUFd0joqa3bYmieFux1KnyzxHhXkrW9F8pNtcLzN1EIQeIYc9aHxBBePf19IjtHGvBrHyXo687ZMBtDaERcNE47YZc/gxP1uqgzOr7qjyjMhWG7YvHwWbeXTs2+t0/zDvxiqcmiJTIYijK6nZZWBBB7CD117ptVZVXOPwoNQ1q1SivkDZVZgoMcw3qy4yocj00I4MMkdWRurHb+weCRopVKOhwwP8ATtBG8EbiCDVq1K1za0b3PPkwE8eLRE/KXtQ9a+Y38bvrdqql9ECuyJlXMMgIwwPSCFuBRs5U9ROeBNBi1K5zQlGKsCrKSrA7iCDggjqOa4UClKUClKUClKUClKUEtrZ8euvtE36rVE1La2fHrr7RN+q1RNB+opJAG8ncBW56p6HFrbJF8r05D2uePq3DyrLtQtG87eKSMrF8KezI3L/mIPlWvxyUEjHJXdcTbK7I3MwySd2E7z1ZGST1Ad9eW0wTv9FRtN4Dq8zgedU/lN1iMNvzYOJbrIOPkwg4fHZtHoDuVxQUjXvWv3XNsRk8xESIx888GkI7T1di4685r9pfvEco2Pyrz1Jav6De7nWCPcW3sx9FEG9nbuA9e4DeaCa1e0fc6RfZLlIVxzsgHAHgo+c56h5ncKsWsGtsWj09x2SKHXczbmVG4Etn+8m7Sdy8MdS9mtum00bbpZWnQkK5LfLRWG92I/3r8c/JXGPk4y4mg7Lq7eVzJI7O7HLMxJYnvJrqpSgUpSgVzjkwa4UoJJEDDIqY1e1kms26B24icvE3oN3j5jftDzyN1V2zuNlt/A7j/wCamWgoNW0dNbXyrOBnGFLEDnYz8yQD0hxx3b16xVg05oGFYAQQSRndWJ6F0rJayiRN44OhPRdetT+YPUcGtUmuDdWmYCWLKXgzgEt8qJuoEnI7mx1NQY3rXAqzbu+rXya61ZxZynPEwE+ZMf5le/I6xihX900khZ9xzjHZ3V0wylWDKSrKQwI3EEHII780GkcpurO0vu2MdJcLOB1jcqSeIOFPip7azSt01f0st5arIwDB1McydWcbMi9wIOR2Bh2Vj2smhja3MkBOQpyrfORhtI3mpHnmgjKUpQKUpQKUpQKUpQS2tnx66+0TfqtUTUtrZ8euvtE36rVE0Ghcm1tsxSSdbuEHgoz+bVd45Kq+p6bNpEO0FvWxP5YqfSWgnbdTzYA9KVsDwBwPWxP8IrEte9Ne6b6V1OY0PMxY4bEfRBH1iC/ixrZdMXBhgldfShgIX65XYX+bJmsBuLN09JSKDorWtSbJNH6Oe8mXLSLzzDgTGGxBED1c4+GPcUPVWZ6D0abi5hgG7nZFjz2BmAJ8hk+VaByuaVCxw2qdFW+GKjqRMwwL4ACT8KDOtJaQeeV5pG2nkYux7z2dgHADqAFealKBSlKBSlKBSlKBVh0LLtx4603eXV/UeVV6pTV+5CS4YhQwIyeGeIoJd4Ks2oGkykptmPQm3p+zMB0cfXA2PHY7KiXhro2CpDKcEEEHrBByD5Gg7uVTQOxMt2gwtxnnMcBMuC57tsEP4l+yqLW4a024vdHSMBveIXiDskjBZwPITp6qw+gvnJVpXZmktyd0i84o/bQZOPFNon6g7K9/KzovMcNyBvUm3c9x2pI/x50eruqi6u6Q5i6hlzgJIpb6ucNnu2Sa2TW3R/OWdzF1iNnHbmI87+SN66DCqUpQKUpQKUpQKUpQS2tnx66+0TfqtUTUtrZ8euvtE36rVE0Go6AfFtD+7X8qm7AbciJ851X1sB/Wq5oST+zxfUX8qsGgXzcRfXU+o5/pQXC00d7p51ep2X8WL/6RVJ181VSNSMCp/SGsHuSFXzjalVfVG5/rVB1w16EoIB2mP/7fQRnJjZZ0htf8GOWTz2eaU+TSqfKujlMuS2kZV6o1jiH+GJc/5ix86lOSNczXLdfMgeuZM/lVe15bOkbr9849RwKCCpSlApSlApSlApSlApSlB6rPSUkXosQOw719VTVrrIjbpF2D2jevq4j8ardKDdtSZ1ktYsEMoleIkbxssVbH8xvXWH3luY5HQ8UZkP8AhJH9K/Ibp09B2T6rEflXWzEnJOSd5J40H5X0JouTnY4XYZEsUTN37cS7frLNXz3XpTSMoAAlkAG4AOwAxwxv3UHVcQlHZDxUlT4g4P5V11+sxJyTkneSeNflApSlApSlApSlBLa2fHrr7RN+q1RNS2tnx66+0TfqtUTQXvV6fNvH3Ar6mIqy6uy/2qHvkUes7P8AWqPqtc/BsvzWz6x/9GrLo682JY3+Y6P/AAsG/pQezlTT+wIey4T/ADRS+yKyatr5SbLNhcKN/NSJIPBZOaJ9UorFKC88kj/2qZfnW7fhLEfyz6qieUOHZ0lcftMJP40V/wDVXLk5vOb0jBk4EhaA/wDVRo19TMp8ql+VvR5WeGfG6WIRn68R2MfdmKgodKUoFKUoFKVf9Q+SR9J2r3C3KQ7MhiCsjNnCqxOQd3pY4dVBQKVK60auyWN1JaykF4yBlc7LAqGVhnfggioxEJIAGSdwA4k9VBxpVk131Jk0ZLHDLLHJI8YlKptdAEkAEkccq3Dsqt0ClKUClKUClKUClKUClKUClKUClKUEtrZ8euvtE36rVE1La2fHrr7RN+q1RNBI6CutiXHUw2fPiPx/OrUslUUHG+rTZXu2gbr4Hx66DWZIhdwAH/5UGxnsZ0MR9UoPqr5/ljKsVYEEEgg8QQcEeutp1L0hzlu0RPShbaH7uT/w4/mCqHyn6HMV6ZgOhcjnhjht8Jh47eW8HXtoKlDMUYMpwykMCOIIOQR51sus9uNJaM52MZdlF5GB1OoKzxj1SDHWUSsij0VIRkKcVfOS7T5jY2MhKlm52AnqkwAyD64VSP2lA+VQZxSrhyh6re55efjXEEzE4HCNzvZO5TvK92R8k1T6BSlKBX0ryEQY0Sh+fPK34qn+mvmqvpvk2fmNX4pDu2YLif8AmTOPwxQUvl60YlxFaaVg6UciiFmHYQZIie/+8U+AFUvki1f916VgUjKRH3S/hHvUeb7A86vHJhKNJ6FvNFOfhIwXhz1Bjtx+SzKc9zivByaaNktdF312iH3TcsNG2y8H22OycZ/afPdzRqKo/KJrB7t0lcTg7SFykfZzadBMeIXPnVbq6WGo9rJcrZ/7SU3DNzXQt3e35zhsiXaBI2t20Fx5V49F6kh4Jbi4uY7SKGcWpLKzl2wS4jVd7FRs7gN+1xABNVFXpVsGpsItzdtehLc3DW0bGFudlVEDNIke1niVGCRx3kcD+6R1Nt4OZke+HMXEXOxsIGM5w7IQYdvojKnpFsHqzg4CpUqz3+pXN6QFkJ0IZUlExRx0HiEwzGoZ9rDY2Rkk47a9WmtQBDaSXSTSssbxoRNaSW+0JCwBjLMdvBXeOqgp1K0WfV4uNGaKQrG7o1/cuQCFMwMgLjrEcEY3Z+Ue2oK0tU0jcyNNcS8/LJhFhtA5kGMAhUdQm4DcOFBV6VbNI6kxJepaRXqTEqWmkEbbMRGSUxGX5xwBjCZ3kDPHHbpvk/ENo11HLM4WVItma0kt2bnA2DHtMdvepyKCnUq2jU63ikSC7vxbTkqHRYTKkJbGBLJtqAwyNoDOz17xivzRuhpYILy5inQhX/2ahWMSCczbQfmmPofBrnaAzht2KCp0q82GrVvaXCx3V3Et1uVovczXEMLtjAkO2qs65GVwyg5BzjFeSTURzLpATTxRCxbEkhBEbu8myqqFGRkB2AAPo4xQVGlWXSOq0Is2vLe7M6pMkDo8BiYF0ZlKnbYMOgd1VqgltbPj119om/VaompbWz49dfaJv1WqJoFezRt5sNg+iePd3146UF71b017nuFkOdg9CQDrRtzeY3MO9RWhaZ0Gl1FzJwzKwlhbq2scAfmyIceOweqsTsL35J8j/StO1F1g52P3M5+EjGYz1tGN5XxTj9X6tBaND6kI0JbA3DfWZa+aIELbS9FlOQRuIOeo1p+ldOvDC0o4D+97uoP4Hge/f17sb1t1k90NhTkZ3nqoL1qvrLHpKBoLgBpdnEqHAEqj/eL2MMAnHA9Ibs4oet2pklm20MyQMehJjh+xJj0W/A8R1gQNtctG6ujFHUhlZTggjgQa1rVLXeK9XmJ+bSZhsFHA5mcdgB6IYn5B3E42d+AAyClaZrRyWqdqS0Oww9K3kJ9UTnh9V/4jwrNCMUAV9J3cnufVbs/9vRfOVVX85a+a6+jeVp+Z1fWPGNoWsO7h0Qr/APboMc5NdbBo7SEc7kiI5imwMnm268deGCt/hq/6y8rtmtzZ+5EZ7aGSeedQpjYvOroWTa+UOdlfsyQN3Vi1X/QmgIFt4lmRTJPnBI6QypYAdmFAPialHgsNO2Vi5nsxcT3ADCFrhY444SwK7eyjMZXAO7OyAd+DwqM01p9ZLW0tow2IBJJKW4vNK+WPE5ARY1BO/ca5XdhFbxJtxGV2aRWO2VVSj7OBjuwd/aKW+iYmkiYZ5m42oxtHpRyYwASMZAYqR2g8KD91k09HNFZwRBljtYNg7QGTK7mSZwATuLEY8K7dO6dgub6JysgtIlgt1TdzvMxKqsMZxtNhzx4tUdoawV5mhkHSZXRd5GzIASvjvGMd9cNG2ayLMpHwipzibz8g5cY6+jk+VUW+HX2GQ3zSNcW0l3Osqz24VpViUnEBy6lVxs+i2/ZGeArx6V1wt5be3tALp4kuTcXLzOHmlG5F2d+FIj2+jwBbid5NdtbRHt3bBDxuhYj/AIbdE7uG5sfxVM/7HiaZVS3d4NofCpIWypHWOrjvG4jFQeibXxWuNI3Ww4lu4zb2/o7MUbsqMDv3EQoEGO0169H6zaNitBBGL63d0xcyxLAZZSQNpQ7NlIs56K4yPSzVak0SBHcLg87byAk5O+Mkod3Dcdk5767nt7dJI3dGMM0QYYZug46L9eSAwO7sIoJXQWstpDb3NurXdsZZldLmEI05hUHEUg202RkhjsnBIHYK7L3X6MR2ccSTyi2ujezG5kDtOyuvN5O/ZGwpGOA2jx3kwOlbeNdkczsKxBEqSM6MvXs5HHuO8dYqSXQ0TTKq27tCW3TRyFgVIwCR1cQSNxGKDnpTSmjWlnuVS6uZJi7rFPsJEjyZJZ3jfbl2SxIA2c4GTXG01zSFNHJHEzLZzG7mViAJZjIp3YzuEaKoJHbuqOXR0cUcryIZXjm5grtFQowSGON5yQQPCuuzjt3njGGVJOgysT0GPRUhhxXODv8AxoJ6bT2jo7t76NLq4lMpuI4ZxGkKyFtsGR1ZmlUMc4AXON5qO0nrbztkYOkZp7p726kIADHZ2YlXB3gbUjHhvIrzJYRxQNJJGZXExgZdoqE2VzvxvyTn1V+R2UJEc4U81zgimjLb1zvyrDBKkZ47wR10HO/07GdH29nEGBWSS5uCcbLSNhI9nedyxrjfjexqBqVhsEju+ZmGUDmMnJG47lbI8Q1R93bmN2RuKMVPiDiqJHWz49dfaJv1WqJqW1s+PXX2ib9VqiaBSlKBUjo7SrRurKxV0IZWHEEcKjqUG56uawpeRbQCh1GzNHjIGd2QDxjbeMdW9T1ZoGvGoxtyZ4ATAT0l3kxE/iYz1Hq4HqJreiNNSW0iyxtssvmCDxVh8pT1iti1X1qjvE2kwkqj4SI7yAdxIz6cZzjfwzhuokMNpWo61cmayky2YWNzva3JwjfuSdyn9hjjsPBazO5tnjdkkRkdTssrAqwPYQd4NBa9X+Uy4gAjmAuogMAOSJVA6kk3nHcwYDqAqouckmuNKDus4C8iIOLMqjzIH9a+lOWOASWQtvlOzMg/dLux5sg86+ftS7fb0haJjO1cwg+HOrn8M1r/AC0ac5rSGj1zgBJWbwmdUz5c0D5UGL6C0dz9wkfUTlvqje34CprW/TJF2gThb4wOrayGb8lHlU7Z6LWze6uWHRGTH4EByB4sQvlWdzTF2LNvLEsT3k5NQWzWu55uQOFWSG4VZdhwdnaCgEgggqdnZ4EcagLvTDMqIqJEkZLqqbXpHHSJYkk7h11NH+0aM7Xtm89g/wBMH/JVVoJW41hZ35wxxCQOJBIqkMCDnG44I8QT31yXWNg7SiKISttfCAMCNoEHA2tnOCd5FRFKokhpoiN0WKNDINh3UNtEZDYxnZGSBwArrttJhVCvDHKFJKltoMM7yMowJHjmvDSgm9HaY27ovMQqzBopMblCsuyD4DCnyrytKTDsFoyIXLKCTtNtnDbJHFcqD51HUoJePWDZRo1t4Qr8V+FI7iAzkBh28a89tpQKoVoY5dnepbaDDfnBKMNoZ7c14KUEidOSGV5DsnnfTQjMbDqBHdgYPEdtcbjSu0gjSKOJdrnDs7RYkDA3sxIHcK8FKCYudLuHMhMUgnUNIgGUyN2GHENkZyD17jXG+0iDCI41jjRm2nVdvb2gN21ts2RvOMH1VE0oJV9Pl2VpYYpSoVQWDA9EADJVhtcOvNeG+vGlkaRsbTksccN/ZXRSgltbPj119om/VaompbWz49dfaJv1WqJoFKUoFKUoFd1nePE6yRu0bqcqynDA9xrppQalqpyjpMTHdskLnASQLsxMevnN+Iyd2CAF452eNWzTOhIblQtzEJeiNhwcSheoxyjivYDtL3VgNTugNdLmzGzG+1HnJikG3F3kDip71IPfQWTTHJM4y1rMso6o5cRyeAb+7bxJXwrPyK1jRXKjaybpke2btHwsP4YdfU3jWUOd58aC1clVvt6Ysx2Sh/4FZ/8ATU9y+3e1pQLn+7t4l8CdqT/WK8PIjBtaYhOM7CTP/JcD8WFeLlavOc0xdn5sgi+7jWP80NBDX2s880fNO4K7s9EAnHDJqJpSg9thpeSEOqEYkGy4IBBG8dfia8VKUClKUClKUClKUClKUClKUClKUClKUEtrZ8euvtE36rVE1La2fHrr7RN+q1RNApSlApSlApSlApSlApSlBqP/AKebba0lIx+RbP62liX8i1ULWm7529uZeO3PK/rkYitJ/wDT8wjOkLg8IoFOfN5D+nWRs2Tnt30H5SlKBSlKBSlKBSlKBSlKBSlKBSlKBSlKBSlKCU1pkDXtyykMDcTEEEEEGViCCNxFRdKUClKUClKUClKUClKUClKUGr8mh5rQemJ/nIIR5xsv/eFZRSlApSlApSlApSlApSlApSlApSlApSlApSlApSlB/9k="/>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172" name="Picture 4" descr="http://t0.gstatic.com/images?q=tbn:ANd9GcSrmbw4LUwIaxAn1rpPTZbmpWhwQgirJcIjbY4Vs8dAgKc2z4uW"/>
          <p:cNvPicPr>
            <a:picLocks noChangeAspect="1" noChangeArrowheads="1"/>
          </p:cNvPicPr>
          <p:nvPr/>
        </p:nvPicPr>
        <p:blipFill>
          <a:blip r:embed="rId2"/>
          <a:srcRect/>
          <a:stretch>
            <a:fillRect/>
          </a:stretch>
        </p:blipFill>
        <p:spPr bwMode="auto">
          <a:xfrm>
            <a:off x="6012160" y="2492896"/>
            <a:ext cx="1857388" cy="1736254"/>
          </a:xfrm>
          <a:prstGeom prst="rect">
            <a:avLst/>
          </a:prstGeom>
          <a:noFill/>
        </p:spPr>
      </p:pic>
    </p:spTree>
  </p:cSld>
  <p:clrMapOvr>
    <a:masterClrMapping/>
  </p:clrMapOvr>
  <p:transition>
    <p:wheel spokes="8"/>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3468793" y="769108"/>
            <a:ext cx="2652456"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1.5.9 NEGOCIO</a:t>
            </a:r>
          </a:p>
        </p:txBody>
      </p:sp>
      <p:sp>
        <p:nvSpPr>
          <p:cNvPr id="3" name="2 CuadroTexto"/>
          <p:cNvSpPr txBox="1"/>
          <p:nvPr/>
        </p:nvSpPr>
        <p:spPr>
          <a:xfrm>
            <a:off x="364265" y="1692711"/>
            <a:ext cx="8352928" cy="830997"/>
          </a:xfrm>
          <a:prstGeom prst="rect">
            <a:avLst/>
          </a:prstGeom>
          <a:noFill/>
        </p:spPr>
        <p:txBody>
          <a:bodyPr wrap="square" rtlCol="0">
            <a:spAutoFit/>
          </a:bodyPr>
          <a:lstStyle/>
          <a:p>
            <a:pPr algn="just"/>
            <a:r>
              <a:rPr lang="es-MX" sz="1600" dirty="0"/>
              <a:t>Negocio es la consecuencia de la correcta administración de los recursos con un resultado económicamente positiva para las partes, es importante señalar que no solamente puede ser dinero sino relaciones de poder.</a:t>
            </a:r>
            <a:endParaRPr lang="es-ES" sz="1600" dirty="0"/>
          </a:p>
        </p:txBody>
      </p:sp>
      <p:sp>
        <p:nvSpPr>
          <p:cNvPr id="4" name="3 CuadroTexto"/>
          <p:cNvSpPr txBox="1"/>
          <p:nvPr/>
        </p:nvSpPr>
        <p:spPr>
          <a:xfrm>
            <a:off x="527073" y="4509120"/>
            <a:ext cx="8208912" cy="1077218"/>
          </a:xfrm>
          <a:prstGeom prst="rect">
            <a:avLst/>
          </a:prstGeom>
          <a:noFill/>
        </p:spPr>
        <p:txBody>
          <a:bodyPr wrap="square" rtlCol="0">
            <a:spAutoFit/>
          </a:bodyPr>
          <a:lstStyle/>
          <a:p>
            <a:pPr algn="just"/>
            <a:r>
              <a:rPr lang="es-MX" sz="1600" dirty="0"/>
              <a:t>Específicamente, negocio puede referirse a entidades individuales de la economía. En algunas jurisdicciones legales, tales entidades son reguladas por la ley para conducir las operaciones a favor de empresarios. Un negocio industrial es referido comúnmente como una industria, por ejemplo: industria del entretenimiento, industria de lechería o industria pesquera.</a:t>
            </a:r>
            <a:endParaRPr lang="es-ES" sz="1600" dirty="0"/>
          </a:p>
        </p:txBody>
      </p:sp>
      <p:pic>
        <p:nvPicPr>
          <p:cNvPr id="6146" name="Picture 2" descr="http://t3.gstatic.com/images?q=tbn:ANd9GcS92wTQlngh2BZM-nbwQ2VDe47BCckFxSg3Madwku7GhzG089AeDg"/>
          <p:cNvPicPr>
            <a:picLocks noChangeAspect="1" noChangeArrowheads="1"/>
          </p:cNvPicPr>
          <p:nvPr/>
        </p:nvPicPr>
        <p:blipFill>
          <a:blip r:embed="rId2"/>
          <a:srcRect/>
          <a:stretch>
            <a:fillRect/>
          </a:stretch>
        </p:blipFill>
        <p:spPr bwMode="auto">
          <a:xfrm>
            <a:off x="2998084" y="2708920"/>
            <a:ext cx="3147832" cy="1620208"/>
          </a:xfrm>
          <a:prstGeom prst="rect">
            <a:avLst/>
          </a:prstGeom>
          <a:noFill/>
        </p:spPr>
      </p:pic>
    </p:spTree>
  </p:cSld>
  <p:clrMapOvr>
    <a:masterClrMapping/>
  </p:clrMapOvr>
  <p:transition>
    <p:wheel spokes="8"/>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61256" y="2132856"/>
            <a:ext cx="8496944" cy="1384995"/>
          </a:xfrm>
          <a:prstGeom prst="rect">
            <a:avLst/>
          </a:prstGeom>
          <a:noFill/>
        </p:spPr>
        <p:txBody>
          <a:bodyPr wrap="square" rtlCol="0">
            <a:spAutoFit/>
          </a:bodyPr>
          <a:lstStyle/>
          <a:p>
            <a:pPr algn="just"/>
            <a:r>
              <a:rPr lang="es-MX" sz="1400" dirty="0"/>
              <a:t>La distribución física de productos, el manejo de materiales, el almacenamiento y el servicio al cliente, representan la frontera de los negocios con éxito hoy por hoy.</a:t>
            </a:r>
          </a:p>
          <a:p>
            <a:pPr algn="just"/>
            <a:r>
              <a:rPr lang="es-MX" sz="1400" dirty="0"/>
              <a:t>Los beneficios que ha traído la logística industrial, se ve en los resultados económicos, administrativos, de desarrollo y crecimiento de las empresas que ya no venden productos por si mismos, si no que venden y ponderan el servicio al cliente, que no se logar fácilmente si no es atreves de una cadena de valor con suministros continuos, eficientes y de calidad. </a:t>
            </a:r>
            <a:endParaRPr lang="es-ES" sz="1400" dirty="0"/>
          </a:p>
        </p:txBody>
      </p:sp>
      <p:sp>
        <p:nvSpPr>
          <p:cNvPr id="3" name="2 Rectángulo"/>
          <p:cNvSpPr/>
          <p:nvPr/>
        </p:nvSpPr>
        <p:spPr>
          <a:xfrm>
            <a:off x="971600" y="1125361"/>
            <a:ext cx="7164288" cy="707886"/>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1.6 BENEFICIOS Y ALCANCES DE LA </a:t>
            </a:r>
          </a:p>
          <a:p>
            <a:pPr algn="ctr"/>
            <a:r>
              <a:rPr lang="es-E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LOGÍSTICA INDUSTRIAL</a:t>
            </a:r>
          </a:p>
        </p:txBody>
      </p:sp>
      <p:sp>
        <p:nvSpPr>
          <p:cNvPr id="4" name="3 CuadroTexto"/>
          <p:cNvSpPr txBox="1"/>
          <p:nvPr/>
        </p:nvSpPr>
        <p:spPr>
          <a:xfrm>
            <a:off x="467544" y="4977749"/>
            <a:ext cx="8424936" cy="738664"/>
          </a:xfrm>
          <a:prstGeom prst="rect">
            <a:avLst/>
          </a:prstGeom>
          <a:noFill/>
        </p:spPr>
        <p:txBody>
          <a:bodyPr wrap="square" rtlCol="0">
            <a:spAutoFit/>
          </a:bodyPr>
          <a:lstStyle/>
          <a:p>
            <a:pPr algn="just"/>
            <a:r>
              <a:rPr lang="es-MX" sz="1400" dirty="0"/>
              <a:t>La misión entonces de cualquier persona que se dedique a la administración del área logística, será proporcionar al cliente bienes y servicios de la mejor calidad en el lugar adecuado, en el momento preciso, en la cantidad solicitada y al menor costo posible.</a:t>
            </a:r>
            <a:endParaRPr lang="es-ES" sz="1400" dirty="0"/>
          </a:p>
        </p:txBody>
      </p:sp>
      <p:pic>
        <p:nvPicPr>
          <p:cNvPr id="5122" name="Picture 2" descr="http://t2.gstatic.com/images?q=tbn:ANd9GcQKvk30TRWhHi0HK0UkJnj4ohXn9nfRGJEaHvmk2wFSTY2fgVjE"/>
          <p:cNvPicPr>
            <a:picLocks noChangeAspect="1" noChangeArrowheads="1"/>
          </p:cNvPicPr>
          <p:nvPr/>
        </p:nvPicPr>
        <p:blipFill>
          <a:blip r:embed="rId2"/>
          <a:srcRect/>
          <a:stretch>
            <a:fillRect/>
          </a:stretch>
        </p:blipFill>
        <p:spPr bwMode="auto">
          <a:xfrm>
            <a:off x="2915816" y="3425894"/>
            <a:ext cx="3653598" cy="1300354"/>
          </a:xfrm>
          <a:prstGeom prst="rect">
            <a:avLst/>
          </a:prstGeom>
          <a:noFill/>
        </p:spPr>
      </p:pic>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899592" y="980728"/>
            <a:ext cx="7500990" cy="738664"/>
          </a:xfrm>
          <a:prstGeom prst="rect">
            <a:avLst/>
          </a:prstGeom>
          <a:noFill/>
        </p:spPr>
        <p:txBody>
          <a:bodyPr wrap="square" rtlCol="0">
            <a:spAutoFit/>
          </a:bodyPr>
          <a:lstStyle/>
          <a:p>
            <a:pPr algn="just"/>
            <a:r>
              <a:rPr lang="es-MX" sz="1400" dirty="0"/>
              <a:t>Los iraquíes disponían de un ejercito de 545 000 soldados, 4500 tanques blindados y 700 aviones de combate, también contaban con un buen numero de misiles de alcance medio y algunas plataformas móviles con las cuales era posible dispararlos desde cualquier zona en Iraq.</a:t>
            </a:r>
            <a:endParaRPr lang="es-ES" sz="1400" dirty="0"/>
          </a:p>
        </p:txBody>
      </p:sp>
      <p:sp>
        <p:nvSpPr>
          <p:cNvPr id="79874" name="AutoShape 2" descr="data:image/jpeg;base64,/9j/4AAQSkZJRgABAQAAAQABAAD/2wCEAAkGBhQSERQUEhQWFRUVFBUUFRUYFRUXFhYXFRgVFRgYGBUXHCYeGBojGRQUHy8gJCcpLC0sFR4xNTAqNSYrLSkBCQoKDgwOGg8PGiwkHyQsLCwsLCksLCksLCwsKSksLCwsLCwsLCwsKSwsLCwsKSwsKSwsLCwsLCwsLCksLCwsLP/AABEIALoBDwMBIgACEQEDEQH/xAAbAAABBQEBAAAAAAAAAAAAAAAAAQMEBQYCB//EAEcQAAEDAgMEBgYHBgQFBQAAAAECAxEAIQQSMQVBUWEGEyJxgZEyQqGx0fAHFFKSweHxFSMzU2JyFoKTshckwtLiCEOjw+P/xAAYAQADAQEAAAAAAAAAAAAAAAAAAQIDBP/EACQRAAICAgIDAAIDAQAAAAAAAAABAhESITFBAxNRImEycfBC/9oADAMBAAIRAxEAPwC4paSitzEWikooAWikooAWikooAWiiigAoopKAFopKKAFopKKACiiigAooooAKKSkmgBaKTMKM4oAWiuesHEeYrgYlO4g91/dQA7SVwHJ3HxpZoGdUlJS0CCaKKKACiuSqlmgY5NFJRSAWiiimAUUUUCCikpaACiiigAmiiikMKKKSgQtFJRTAWikomgAooooAKKSigArlUb9N5Ak+FdU06bHXjbU0mMhKUlQKSoAQSVKm0G2ieMDxqRh8WhRKQqSNfS/6kiaiLwDi/SUACAIjtECCJ3AiBTOA2YpKwpRWScwJmIjQnfeBUpO9ltqqRcxzrlYO4+Ea10kRTbqxBkkQNRNUQRXMWsQJTOYAiJIBJAPpAXp8Nk6qJ7oA+Ptqsc2wGgYUkyqCerbUoJEQb75O88po2LtVTmYK7W+QlIAn+2BUxbZckkXCRHH57qQkfINKlXKO+m3nUgdrS/HXdpfWKputkLYfW0aBQJ4C5HfFL1/AKP8AlI98VATiWmlH94gqOUGC5FtR6MHdvqyCrUoyspxocpaSimSLRSUUALRRSUALRSUtAgooooGFFFFABRSUUCFopDRQAtFJRQAUUTRQMKKSigAJrmaWkoAZxONQ2kqWoJA1PCY1jTUUYbHtuCW1hQkiQd41pxvZbbriQtAOchCuaSQD7N9MYXANoOZKQDHOBOoA0T4UtgSjTT7WYRJFwbcjMdx0pykpgMO4NJSQAEyDcATfffU3rpGGAKSCeynLG46Xjjb2mnZoJoAFVX4hxZlLcKKSJzSADZQggcDU+kNDVjTozT+ynCoozCYK0ga7hfgJ79NKvNmqOSCZKTlNoEgCwm8QRUkClpUOxyiaKKZItE0k0UALRSVw+lRSQlWU7jAVHgaAHJomoDeyFpcDinlnMkEJnswkkejoDIVMa2vUgY1EkBQkGI4ngKVgPzRUJvaqCsJE3i/O9jU2mAUUUlAC0UlclYiZtQB3SVWt7VBdyAzru04fPOrGhOxC0UUlAC1HxeMDYv5U/VJtbEzmSbQSBzqZOkNE47SGWbC5Bvy+MV1h9pJWogee6sn9YIBEmRb5+d1SsMVZVGSDI8QeIqM2VRrJoqFs7FhSd/ZsZtT2HxaVzlMwYNaJkk/Zv8Zv+9PvFRU6CpezP4yP7qiDSgBZpJoopgJNLNJRNAC0lFFABRNJS0DHJoBpKUxu050AE0xjVEIJTqKerlxMgjiCKGJFCnbqge1uidbj41K/bnokiEmZIvx+fCoWOaCDBGb1pkbgJBjUeVRVKRlATMySZNpMbhytWNtF0X723AUIIuOsdbvwT1S//uVWdfxEkgCJJAsPhwqV9ZH1RUC6Xkf5etQsW7+oT51VPOySY4Dv50m2xE7BtKU6jLroTAtzjlFa6s5guySVpAWI37xa24mOd4q/Z9EdwrSAmOzTWIxAQkqUYApyou0WwptW+EkjyNUxEf68ohxxK0hJlCExIQUhJKhoSb6Ex32qkceUVyk9lRJuZ3zXGEhbKhnIKSpaUxAPZQJk68xyFQ8SMpuQRaDuvoQKxu0WSE4iHcyBERA9m6tKdqAQTZJ42I7xuFYZ5fasYiKe+tqKRJJVoYGoGnlQp0Sz0FKpuN9FVGA2qkJSCR6E6yEx6sm8/CuP24Ao3kEW5W3VrkhUWz7wSkqOgrNbSxYWonu/Kn8XtbOkDfBkgwN+6qd923faspyvRSQ2t2KldcpVzrYzw+FQF4oC2tyLnjT5MAz77VBQ4jGrAgQATfjI509+11IVIN+63sqtU/zHhupFufGq2I2/RrbwcfaSRBJN91kk/hUltzMkEbwDWS6Hun64xvkrPk04fwrUYH+GixHZFjqLVpFslj80TSUE1oApqJjsZ1eUb1KgfjVRjNuqCykGACdOFog+HtqBtzbOcIjcDI3k99RkFF8nbQLqUAWUSJ7hMip6HkkkAgkWPKvP2HyFTvBtyir3Z22Q2mLqJMnkSYv876WVcjo0bjwGpilS6Dp36HfWRd2qesClGeKdB38txnlV5h9sIyiASSJPfbmYkXjlTU0xErDbUDq1JaBWlJCEKA/iLM5iJ9SUgAngTaagY/aTAX1X1lK3cx7DZSpOcWyFfADMSYAkC9dbZ6LJwrDTeYr6xCutmwMqULAaCx3mqnB4BLQJQ2BmEWTFp18xE1jG0qlydnmfjXkfp/jVb/pWWrG1CmwFpIMnfUxW1UkKFxqJBrPl4mYvv9/50daSJJ8aPZRzYiuIIBUDO48gT8jxqMlNlKg9nKkjdK5gi2gCDPhVjhsEtxKlIQpaUJ7eUKISLHtHdu8qjJT+7ftAzMkCZ3ufgSfGknbBoTBCWcUNT1bTnih5tM+CXle2o2SRI0G+p2wj2nEDVzD4lAtvDS3U+1sVCYUJ758adiLvY6QtJzyRICbG5PDnMeddtdImkqdSVABtZaQBv6uyon+rMPKoGz9odQlx4iQ2hZQOC9AR4n31kMLijlWDvV1kbio63131SbQUqNi7t8vNrSCEk6CYV3Hhcais+NoOIKkpXCSYIBt599QE4sRcwqfEePClxOJmdDr76luxHS8ReyrmQfP9KTriIg28xbhVb1nD84qW27mjdGhpVQEl7EEajdom1cJegTMfPKmXUE2Ak8j76GWCFXUPfG8UAT2ZgSd/t3Va4TEQmDAM6/mT3EVRkAEET3DTx9tdnvB4D57qm6GW7zu+ReR3eFM5yBeL7+PzaowdHo3+Pju/KnQgkHTlx5zVIBlTG7hfw7/OnAhfVmTefMC1dlsAAqlXEd5tPHdXbTgN9NYF6bYFety4tERJiK6RcneBpz7+dLi8TbLx9g+NdYFpIgnMtUeiOykGdFLNyeQEf1bqrqxGr6DbPnEIWQRkQ6rzbciR3EirzdXPRnEiExABbeECwsy6qDrJgamTVLiNsmZTaN1rkHQkmw51WSithRYvbQAMJgnSCYPkRcc662ok9WQD4pvu4isqvF5lmFE77m4vx/M7qnYbapIAUomBy7uOsVl7ttMpRKZbSiVDu8aY+ryb8Z+fGrF1XagGNTPGL666TTQc7No4RPHnPfWT8rRWIzhmTBPpGdOFdlvjaeFpNvjTwMaWFp5x3dwpjEkqVAniDAnuI09u4cazzbZVJIcUgWJvujUd/wA75peqCfWEk/ZsBrrxmmQqSQkEkDfb9fnhT1woz2lahIMkZrkqO6xHxpOwLjYO3nNoo63EBA6tamkhAI7P8S8kyZcInkKYxCwc1lBIWUCdCUgBURuzTTewEIw+HyNScx6w5jJkpSP+mkcTAPAqKom0quTyveuuUrJSoYQnLpobQT88at8XsFxvCpfWpGVz0U5iVZT6MiI4edV2DwpcOWcoiZN+fnHuNVu1ehS0rKm1JyZScxEHrFXy5jAjNvKt9ZNq9suMHVl7sDp27gcEtGHQgqfdcUVLzGCpKEpIAMGEBIgxx41F2e8Dh3pMAFmYGY/+5xI4DfVZj8OlGHbCQSErUkq1CikAHKRaLC3AjjVv0d6PPPfWcM1kLksKBzdg5Q8sgKjUgp19lVF5MmapI76PY9sYpgHPCnUoEkAS6eqkoAP241qiShQUE6KSYVyy2PuNO4V6ChwaoKHBG/KQoe6rrF7Ky43FpF/+Ycy/2uLUsAf5VIrSNGfJB25iEowikkGXMqUDuIJJ8AfGszhCkBeb+mLTrNTulO0CrEKaSoFtnsJiIKyB1ip337PcjvqNsvCLddyNIUtSgAlISVE6jQe+i9NluLf4oj4hZNhF+JF/HnFRF6R51c7TwgZWEFSFuAdrIoKSlW9OYWzJ0MEwQarymVpVFwb7ppJktU6GmmjYjfTzbqtCOZkGPZrUlSIO4mJiw+TTS1qsE3Ohnz13UrsQicSDI3zaBp3V1k4G/wA/hTamU7ybAm5iTIEHl6XOY40O4qCRpG6Z91FfAJC3IAA3xJ41ytaoTawOu7v9tRFyAb8v05i/nT6dnuqAynUCATGv4d9KqAHMaBG8+HzM1Nw5zRm4CAY8+6BSI2dlSoLyHgQDMjiZtqRbhUll5INhwgbvCk2uh0IFzYj2W75NK0AAbTHPcI5Wrt54CCTCuETHnpxtXKlE63tPDloBepsBGXReEgXvabTaSedTH8QnIAHApZUqWwJWlAIAWVCyZUSAnWwNVuYAQZG7TnOp1/Kk66QEhOgACojNdRKjzlXsp/2M03RTFFT9p/g4kkGd2Gfv51Uhy3CAJ743ib6TVh0Ps8tRFhhsUZnhh3RF6gPiEjS8GABAGmg7vbWUvn+6LijrDlMGwBN5ST7fbamArWw1/O3jFRi8kSRJvpJAuQJgXH61OTicxgDURB/TTlSrsDpSpSJAF7c5gGTwt76ZWMkTbS1xM86H9ZHdEnnpGn60ryiviLJtOpi9uJIpDGnVg+iTI+dO+uiY5m0n4DQ04sFtWRTeVQAsoQdJFld+lqjJSQbgzw08e7400Im5yVBJiVWmPOY0v7q4UrKY1HGEiYsCdd1MOPROURaOZMmbzwt4Urb/AGZIMi3z7aVDsv8ArG2gE9Q4QOAUojdHZ1inxiipEJwyigX7ZCBMEx24vbTXdFQGukTjI6tkkuLMJSkkrWo2Agfjzq82z0axj2CUhaEuPOOsrIC8w7BAJK1BMWAsAdIvVZY8mqV8ELDukpUW2i24SEoBygSZBJOibH0jxMVG6Z4V9UtNo61kAKUsKJVmCus10I9WNQEnjUXZ/wBDuIyHOtpClFJiFLgAOApiAL50n/LWkxPRR9jCttMpQUoSSpIJStbgU2tOQqgCSlwmTaRExUSlFO0ykm1TRjMW7/yOHaFyguGf6lLUpXM+n4iDWt6IbDDuAVmCpXIzJcUhRCXEp3AxZJHMSN9QemX1daM7KFNrDhDiViFGUggwJjfrEwTwmf0fx2HGFQlbxClZUKkIISQVEI0Kh2ctyItY7qFJg0iq210VWVLbYlZTAV2k2lINybzeIp7pPjCwZUpJfcaHoExIbSjNJGpynyNbHZuAwzUrTOdSUpKgmJCMxSMogD01aC83rP7cZDs9SF9oZVHItJKZkjMQYJveD+FL2N66FhGO+zzpK20g5EwkQJIEi2hF/Oa6VtJwNKyuKQF9heUlIWkicpg3TKRb41pds9EEtNqfBUlISAG4zlUXJX9km9gI7IiCaznVgphJzJz57K4TaOF58K6YtPaMJZLkrHRpFoEWEDUm3gR5U6vEGx7/ANY3U3iX7kEfPKlwGFW84EpGs9wCQSfh3kVoZElpAIBzEbzbiPOuX1ptoI4Rebz31YYzCQhtttt0OdWC7muFK4pBSMo1tJtF6gK2K4nWwJgKF0E8M0ROtuRqNDcWjh5kZR+8Srdk0O+8jdO6o5wxUoQLkgJAuVEmAABqSYqW3hExcwRMkRBg7/berHZbIw7asUsdoynDCbz2gt2OABhPMq4A08qGlbKXaWCdw7hbeSpC0QShQG8SDYkKHMWrtGIQTZWWRFJiy4+vO45mKoSVqWVK5C9zAnyqdhtlISAo3i4OnCJg1UmiSVgXJQFRe4gjdMTfvp3MnVUKV3Wvz+dKjpAneZGkkXsJnfXSXYzJj2m4004DjzrFlHLzWWVDnfdv8TePKmk48ZYUSQN8acBTqHUKtAHHW/41GxmGBkjKnzAA7pue6mv2BJ68KTAEm/Hz5flSsBNwIFpPG0AH2mo+EwZF8xtNvWipeHYSrUAm/CYsJkeHOlJ0NIu+iWFSFYkgkD6hjCddchEgk29I+dRdkbHCyQ5iGmEpQXJcITnjcATfQ9wqf0XI/wCavY4HFJ4iVZEi/jU3EbCZUFhxK4QjtKGbKlJJgpCYK1HIJIv2+cDNy+msIWY4sqcUAiFBKC4VC6YGlyO1qa7bxigBYAaTFxPZ1HjPdTuHf6xaWMMQWZCUKPpH1iVKAmylLTGkDS9W+18E6jL1wSSOyHAEwYAITKEi+pve54U5NLQseylWdCLibgWKefzwFWexn+pBxBAIQQGrAlTuoIn7PpeIp7YWzEvunPKWkplxQseSQdxUbd0mom0HEOOhtoFLLJCUAX1MqUSTqai70NR7ZztzaTuLWHX1JLmRKcoTkBCTIy68Sb1XLSoFJHpAwJ58t40qc8gAlMjNMZbXM6W30y42Zykg8ZmxiDHEC/fFXk3siqGWzpm5bpMSR7YqSIEAn7xg7uR41XtBRAICr5iRPMiI0tl99K1GXtaDzJ7t0VTQHtHRLoFhsMpLyUAupStIcJJPbMqPCw7IOsSK11eV4r6YHsOAHMAEpHZkYiUiLRmS2QDymoyf/UAjfhfJ/wD/ADrk9c3vk67SPXIrIfSlt1WEwaFtpClqfShIJgSUOknnAFUWz/pgcxeZGEwa1LSJUesQQkXv2so3bzWH6Zbcdds8h0PZklPWhJBTEnJlUUxH2bVUfG8tolyVaHdvdLi+iAykExPazERMEGBBHiOVQdkuQQPWEL5mPdBI86i7Cwb+JdSywG1OKmAYGmpN9ByqxC/qOIcRjAicmXKgi5JSZGYgnTlWyWGkS3keh7L2ml4WsoapOo+IqdXlR6XtIVLYcEaejI8jVjg/pYQmzra1DiMgP+6DUvxN7QZ1yehPMBSSk6ERwPeDuI18K856XbDQwtDzSUoKgWnUJgEqAKgsJ1KVi57hzqefpew38l7/AOP/ALqrtofSEw6tt5thzrWpAKiIKSLp7CpJ4d5404QmnwKUotGb/Zi1lPYUM5sopUExmIkqjQHWtj0e6LuNLWkFsr6tQTBKsriVJUCU6agWJEwOF9BtvDF4NFpxASTJcUorbykpBIUDYxpa9aXot0aaaaIutRKszxgOOX1zJAgDQAbgONOfm/EUfFTPMtpbS+s5GGnwoKKGyerdQ4t2RJzRARmgXsIEmnneiSVsgIWpLwkKSAtaVKBCTmAmCLyoGOV7erYTojhGo6thtJGhCRIuD6RE6gHwqJ0kZaw2EdcykJSO0lMgkLJBAiIJUuZkVn7eootwvk8v6OdG1MLU/iUDqmgHUAkHrDMNkgaJtIBucumtVu3dsLcf653QmyVWsLwCRB76tNv9LUKCG0ulScwVlcEgwbJBNyBw56xpptm7UDozqQjrLBcSLidQDpr5mtLf8miHFVijzrGOodWFJCUlRk7wZt5/CpeDSgnKtRBNwL9xB4W3c99aHpPsfMFOp1AJIubC/ZO4C5jlWWw2IbPpC4JuBM8J4Vona0ZPT2SuohSh6JA9LNcjQD9JrjEJghJMg6wLQNd16jPEWgkbja0eHu5U65hli4VIINt8b/bRwI6ThUpuqRyPCeWu6lWQBczwi1ufgaZWwsadrTutYePOo5ZdOgM6BI1I399MRc7H2f8AWF5UmIBMkTwHoi51qzxnRlLTYK1KUSYEJKUxEmc15t8RUf6PXh1qkqPagISnNkAvKgrfmsI8eNbTamyU4hssrzbyUHKFixuhW9UxeSKxnJqX6N4QTiZzZDXXqU1hmWey2EuuZbpzSBMrIM5dIMwbCrLpPsnGreQnCZktqDvXXSEKUCeqBCt3cNK1nRXZrTaSWG+qbMEJLfVqUqIzLSUgzYC4EwTvFaKspeSpaNFHVHlmA6FP9VL6QXy62tK05P3cG90lOYAQb38hVnj8MttKetdWe0hS8rMgJEklSQFKg5FJAn1ta9BNebfSL0q6rEMpYKFkpV1upjKeymRvlajr6vOkpSkytIg9IVtBIawyk/v3AokWABEEmTcTmM7tO9k9Ccqh1budJB7QyRa47OYSCedZJ/FOYh8SkSpSUJSJi538IrZbH2mEgNOWUmwJ0PATurRRaWiG0VG29gliFKUVyLQglIOnaXMA3trVQtIUm6oVEDWb6Azrw5xXo7rKVJKVAKSoQQQCCDuIOorFdIMKhp0oTKcyc2giDNhOqRBsKpPozlGtlaMPlyqscwCo9buKdxkaVExmLKT2lmDeBJ0t6OlqlYiIlV50ie+DPsjgeFVy2hMzfiToByPfVx52Q9HtrnQ/DLcLi8OypZglSm0qJI0NxrYVxtDYuHYaU51bbUXJDaLkSbgiN0eNeRf8QMRop3E/fI9y66T03ccUlClPkE3CnFFJsf6uFL0SXZovL+j0DAbQQ9H7tKTGZK3MKkHSJC0uWsTwsDwqwxOx+ugLfUlAjstJCMwHqlZKlZeQIrEFeYCSSN0kn31yG08B5Csmal899FuHMZXlADVJDSgrf2pTe9SNg/R6zhVlXW9alSSlTTiGi2oEzdMcz5ms11Y4DyoyDgPIU8pfRYo2LnQPAKJPUNibwFKAHcM1qotq9H8CwoJQy4VXOVC0mwySZWYiVjfuVwNVfVjgPIV2hRGhKe4ke6hNp8hijY9GdnYNUobRC0oQtSFhKsoXMXIIm14PDjVi90FwqlZiy1m1zBttJn+5IBryDae2yy+cingspTmKHCmRePWBN59lNp6dvQR1uJ/1VT/vrVeKT2mZOaWqPUto4ZWBTkweHDylJUoIKiEwFICgSTHrTc3iJqqZ2ttwiUN4ZIFspi3IQT7TWc6CdKH3se2lTrqklK8yVrKrJSpQ1J9YDyrZ9KekbmG6oMhJWsOKhQJlKUiYGZPrKTWbjUsdMtStWRWdsbdKoKMJrc5V2HH0gD51QdNnse8mFKD6ZGVLKFZkkXP7lCnEwIjMVHWmP+LmI3oTws0NdN7tDW23SouIWUqUZOhIiIF5sIHlV447aRKeXBP2T0PbdbStaloOVA6kEk9YgmVqcyiJOqALRrUHaLeNS8r6vhi6EmOsQYBMAkKB0IkSL1fYN95eFJT1QJWpS1mEKIJ7RCUJHjeTVbgtu4hlOQLSIUokBKSMxMqIKhmMnj5DSi+y2rGkY/HrSUrwBumCCo3mxEEeys9+x8QnMDhnosTLThi8ahPa1FaTG7ceeELXb+nse1EGmsL9JrraYOVYzKyktL0JMJEKggaTypxt8IynFdspFYvICiMpk9kghQ750/Oml7Qggcfd+lWO1Nqr2ic/VpBRCcyQpKjqYMk6TPjUL/DrhHhFVpckV8Gf2iV23Dlb5tWz+jif38pOUZMiyDHrhSQYiRaf7hNY9PRxwGJgX0nhW46GOLaAZgFMqUVGc0kbt2721Hkax0V41+Rp3kpKYIsbRlJ1McNL+V6qcY1jEpjDPNqiQkOtKURvCS4FCBukgnSr0Gm2vW/uP4VzJ0dPJhjgduOLM4hLaiJhLqkoEzYBCSPebiacGx9tp9LHx/apS7cYyAnurYbW2j1LLrtzkQpUAkEwJAkXBNtKyLv0qEOFK2mUcZdMjwgVvHKXCRk2o8khvZm0cpGK2g4pCrANjIrvOdk5h/TI76y23eh+JUsBBU+kCAsIU3AJMA+qTa5FhbjV3tL6QEvtlCFoCiCOwpcgKsSDp+tM4HpE+0IbUAJPpZ16xvUvSw+SarceUGpFbimsct5oDDJbW0OqQtLBDYzJCZJQkpgZvSItJ4Gu8V0a2upV0IMWzBTUHuNpFXf+NMV9pv8A0/8AyoHTPFcW/wDT/wDKpy/SKqyoZ2VtlPZJCRxyoVHikKPsqeno9jnI64B2AQlQABBME3LaLW05Cn19MMSoEEtwQRZBBvzzVVJ6TuYUhwLElSc2dRhYSDKRuEzJgXgcKduWtEtJHeJ6OYhI/gq7wmfOPnnVFjmr5TNj7bz+tav/AIvH+W1/qK+FU2N2+3ildaUJQolVgSoH+qTobxHKaeMo7Zm8XwZrK1msLQSZKQDpvzW7udMOuoStBTMBQASAkzKVCc08SLVWqXf5+NdMOkKSoCSlSVAXPomb100KzVv7YGHWps/vAIhSSmO0ArjuJI8KbHS9H2FeYqqY2e04lKlOpZiRkWrMuJJkns7yd26nsNsrDJUCrENLA9WIB7zmm1Z+uPZeTJ56Xo+wfMUf4uR9g/eFdH6iRCgx3iRPkZ9tK3htngz+7/1V+4mlhH4PJ/Tj/F6fsH7w+FStndIEuuJQQG0kjM4pQyoTIBUdLCZrKbcwiQ+rqBKCARlkgWve++aZwhU2TmQSFJKSkhQkGDYjS4p+qNaJ9jvZfo2il1b6loSOy2kyQVApKiYJQYGhOnojXcyhxmVW9UdqURr/AGRVQMYpXWE2zKkpkxIsLbyBvPOm0rv4VaiLI1Ox8M4Vl3CL6tSJBX2T6WUQOzHo591Pba2liEnNiHesWpMITAASiZJ8SE6zpSdC1p6t3M4lJ6ywKgkmWygnmIWfGDqKcxvRjrlT9bbsAlIjMQlIAAkrk2FR/wBbKrVopMGw4/KWm5IIKiIGUEm5nx8qssVgMYhZ6tpRTA+ydLHXjr4xWs6I4Q4ALyFp0rjMpxJItPopm1oG/SrvaG13sQjqghhsqI7baMqwAQbGDA48qG0CiyteaUpjAYcpKXXUtBwExOVsvL7IggqIIJFgCL6VgNtbdW1iHUJslKzAieBJk7iZIvoRrXqOIYQvFpcWsJDCHclyD6AQgBSTB/dlw31Ck8K89x3QRx11xwvIBcWpZEKMZiVRPjUwx7KkpdFZhekK1BYMTl7Fwkg3Mx61kxH9c7q6xG00nKMohKQBMaARf53VMR0AdTo62TpcLH4GpOzehjqHErcU0sJJOSVwSAcubs6BUEjeARImtPxXBFTfJoNhgNMJls5j2lABQuoW3HQAA8xpTydqEqgNHvhUW4ygVwhp8KSS4kpChmFxIBEiQm0iRPOtM/ttpSFhOFZQspUELK1rCVEEJUUwJAMGJrFpF0zPoxoNymLaE/8AjNPsbU6sLWACoIVlTOqotIAmJ4c6awKFhxBddStsKBWkJAKkyJAMWke+tDtLGYJbK0tsKSspIQSokJO43UfcaWI1aMSj6TMVY/VUXA3uC5GaNDuM0rf0m4gC+FQZO5a99x6vCn1YhKSOzMBPrJ1zgKEEg2QZ8CK560fYOqzaDo5CBrvbM8ogxR+PwKf0h7U6fOYpkMjDhPXEBRDiuylKgpWiJgoTqOO+Kze0cQ244STHcLW8Pm1WPSHaQbbUiMqluLCSSP4QCRm5Zu0I4a6xWTZVnWEgpGYxKiAkcyToN9bQjrSM5P6WmDSC6oIj0Rck8QAIA1JIFPp6UpTYpNucfhWm6NHBNuIGIdZDIBzlt6VqMW3jfB/Wr3bW1tlJaH1NwFwKEBb4SgJvJiRPIc53VMk2+ATo8/8A8Wp+yfvflSjpan7J+8PhVT0qQkvlaVNkLAPYUlQBAAIsbbjfjVNVrxRaJ9jNiOlKbdg3tGYb67xOMQp2SQpLaJBlMKU4kSMpE9kpUmw1G7Q41Ji/C476sF42blUmOQ91HrS4DNvksFLa7XZBiwGc8J+xfX2VeYbYgCR2iDF7pjiDcC/51G+j7ZDWKxQD77bLTY6wqcIha5ASgSRee13I516TtzZuCYa6xp5nEqKgnq2w2VaHtHtGAI4b6nyKT4Gq7PLv8BPHVxsfe+FWWwOiWJYcK2lNKJSUHMlZSASkk2i/ZFbHBIBmQDfhTGNcJVBJI4TbdupZs29aKrELxgMB3DkckuR/urgrxv28OeRbUPbM+2rZXq9591TNmIBUCQPRVu4AUrKxKRGGx0Zi4whJ35HI/wB00yhGN3uMeLavjV9jHCVmST2uNNNj3U7FRWdTi/5mH/03B7l061gMaQT1zISN/Vuf99WyEiRau8aozE2gW3eVA6MDiugrq1LWXm5WoqPZUBJMneajD6P3f5jfkqt6KQ608mR64lD0a6MYpsFDamTmVmJVn4BO7uFTFDGAkfuDBj1vxFanDDKwoixg3Fj51TI1Hzup2FUQUP4pNihg/wCdwH3RUnCJxS1BOVr7yj/01JbOtW+zLNOEWN7jXQb6mykijdQ4CQpKDxuTPsozr4J8z8KdVTLm6gRz1ix6gPcfypBjDyngTH4UNm/hTTp1/tP40qCyR9bPCuhizwqCybjuqSvSnQ0x0YrlXaX5qOmkH41NDsl5+VcmPsj2U2DbzpVmgoCgfYT5CgpT9geQrrdSUCoIT9keQ+FLkSfVT5CkBsaUUABaR9hP3R8KT6uj+WnyTSE0L08qAF+qo/lp+6KQ4Vr+Wj7qfhSA+6naAGvqLX8tH3E/Cj9ns/ym/uJrsb66pgf/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9876" name="AutoShape 4" descr="data:image/jpeg;base64,/9j/4AAQSkZJRgABAQAAAQABAAD/2wCEAAkGBhQSERQUEhQWFRUVFBUUFRUYFRUXFhYXFRgVFRgYGBUXHCYeGBojGRQUHy8gJCcpLC0sFR4xNTAqNSYrLSkBCQoKDgwOGg8PGiwkHyQsLCwsLCksLCksLCwsKSksLCwsLCwsLCwsKSwsLCwsKSwsKSwsLCwsLCwsLCksLCwsLP/AABEIALoBDwMBIgACEQEDEQH/xAAbAAABBQEBAAAAAAAAAAAAAAAAAQMEBQYCB//EAEcQAAEDAgMEBgYHBgQFBQAAAAECAxEAIQQSMQVBUWEGEyJxgZEyQqGx0fAHFFKSweHxFSMzU2JyFoKTshckwtLiCEOjw+P/xAAYAQADAQEAAAAAAAAAAAAAAAAAAQIDBP/EACQRAAICAgIDAAIDAQAAAAAAAAABAhESITFBAxNRImEycfBC/9oADAMBAAIRAxEAPwC4paSitzEWikooAWikooAWikooAWiiigAoopKAFopKKAFopKKACiiigAooooAKKSkmgBaKTMKM4oAWiuesHEeYrgYlO4g91/dQA7SVwHJ3HxpZoGdUlJS0CCaKKKACiuSqlmgY5NFJRSAWiiimAUUUUCCikpaACiiigAmiiikMKKKSgQtFJRTAWikomgAooooAKKSigArlUb9N5Ak+FdU06bHXjbU0mMhKUlQKSoAQSVKm0G2ieMDxqRh8WhRKQqSNfS/6kiaiLwDi/SUACAIjtECCJ3AiBTOA2YpKwpRWScwJmIjQnfeBUpO9ltqqRcxzrlYO4+Ea10kRTbqxBkkQNRNUQRXMWsQJTOYAiJIBJAPpAXp8Nk6qJ7oA+Ptqsc2wGgYUkyqCerbUoJEQb75O88po2LtVTmYK7W+QlIAn+2BUxbZckkXCRHH57qQkfINKlXKO+m3nUgdrS/HXdpfWKputkLYfW0aBQJ4C5HfFL1/AKP8AlI98VATiWmlH94gqOUGC5FtR6MHdvqyCrUoyspxocpaSimSLRSUUALRRSUALRSUtAgooooGFFFFABRSUUCFopDRQAtFJRQAUUTRQMKKSigAJrmaWkoAZxONQ2kqWoJA1PCY1jTUUYbHtuCW1hQkiQd41pxvZbbriQtAOchCuaSQD7N9MYXANoOZKQDHOBOoA0T4UtgSjTT7WYRJFwbcjMdx0pykpgMO4NJSQAEyDcATfffU3rpGGAKSCeynLG46Xjjb2mnZoJoAFVX4hxZlLcKKSJzSADZQggcDU+kNDVjTozT+ynCoozCYK0ga7hfgJ79NKvNmqOSCZKTlNoEgCwm8QRUkClpUOxyiaKKZItE0k0UALRSVw+lRSQlWU7jAVHgaAHJomoDeyFpcDinlnMkEJnswkkejoDIVMa2vUgY1EkBQkGI4ngKVgPzRUJvaqCsJE3i/O9jU2mAUUUlAC0UlclYiZtQB3SVWt7VBdyAzru04fPOrGhOxC0UUlAC1HxeMDYv5U/VJtbEzmSbQSBzqZOkNE47SGWbC5Bvy+MV1h9pJWogee6sn9YIBEmRb5+d1SsMVZVGSDI8QeIqM2VRrJoqFs7FhSd/ZsZtT2HxaVzlMwYNaJkk/Zv8Zv+9PvFRU6CpezP4yP7qiDSgBZpJoopgJNLNJRNAC0lFFABRNJS0DHJoBpKUxu050AE0xjVEIJTqKerlxMgjiCKGJFCnbqge1uidbj41K/bnokiEmZIvx+fCoWOaCDBGb1pkbgJBjUeVRVKRlATMySZNpMbhytWNtF0X723AUIIuOsdbvwT1S//uVWdfxEkgCJJAsPhwqV9ZH1RUC6Xkf5etQsW7+oT51VPOySY4Dv50m2xE7BtKU6jLroTAtzjlFa6s5guySVpAWI37xa24mOd4q/Z9EdwrSAmOzTWIxAQkqUYApyou0WwptW+EkjyNUxEf68ohxxK0hJlCExIQUhJKhoSb6Ex32qkceUVyk9lRJuZ3zXGEhbKhnIKSpaUxAPZQJk68xyFQ8SMpuQRaDuvoQKxu0WSE4iHcyBERA9m6tKdqAQTZJ42I7xuFYZ5fasYiKe+tqKRJJVoYGoGnlQp0Sz0FKpuN9FVGA2qkJSCR6E6yEx6sm8/CuP24Ao3kEW5W3VrkhUWz7wSkqOgrNbSxYWonu/Kn8XtbOkDfBkgwN+6qd923faspyvRSQ2t2KldcpVzrYzw+FQF4oC2tyLnjT5MAz77VBQ4jGrAgQATfjI509+11IVIN+63sqtU/zHhupFufGq2I2/RrbwcfaSRBJN91kk/hUltzMkEbwDWS6Hun64xvkrPk04fwrUYH+GixHZFjqLVpFslj80TSUE1oApqJjsZ1eUb1KgfjVRjNuqCykGACdOFog+HtqBtzbOcIjcDI3k99RkFF8nbQLqUAWUSJ7hMip6HkkkAgkWPKvP2HyFTvBtyir3Z22Q2mLqJMnkSYv876WVcjo0bjwGpilS6Dp36HfWRd2qesClGeKdB38txnlV5h9sIyiASSJPfbmYkXjlTU0xErDbUDq1JaBWlJCEKA/iLM5iJ9SUgAngTaagY/aTAX1X1lK3cx7DZSpOcWyFfADMSYAkC9dbZ6LJwrDTeYr6xCutmwMqULAaCx3mqnB4BLQJQ2BmEWTFp18xE1jG0qlydnmfjXkfp/jVb/pWWrG1CmwFpIMnfUxW1UkKFxqJBrPl4mYvv9/50daSJJ8aPZRzYiuIIBUDO48gT8jxqMlNlKg9nKkjdK5gi2gCDPhVjhsEtxKlIQpaUJ7eUKISLHtHdu8qjJT+7ftAzMkCZ3ufgSfGknbBoTBCWcUNT1bTnih5tM+CXle2o2SRI0G+p2wj2nEDVzD4lAtvDS3U+1sVCYUJ758adiLvY6QtJzyRICbG5PDnMeddtdImkqdSVABtZaQBv6uyon+rMPKoGz9odQlx4iQ2hZQOC9AR4n31kMLijlWDvV1kbio63131SbQUqNi7t8vNrSCEk6CYV3Hhcais+NoOIKkpXCSYIBt599QE4sRcwqfEePClxOJmdDr76luxHS8ReyrmQfP9KTriIg28xbhVb1nD84qW27mjdGhpVQEl7EEajdom1cJegTMfPKmXUE2Ak8j76GWCFXUPfG8UAT2ZgSd/t3Va4TEQmDAM6/mT3EVRkAEET3DTx9tdnvB4D57qm6GW7zu+ReR3eFM5yBeL7+PzaowdHo3+Pju/KnQgkHTlx5zVIBlTG7hfw7/OnAhfVmTefMC1dlsAAqlXEd5tPHdXbTgN9NYF6bYFety4tERJiK6RcneBpz7+dLi8TbLx9g+NdYFpIgnMtUeiOykGdFLNyeQEf1bqrqxGr6DbPnEIWQRkQ6rzbciR3EirzdXPRnEiExABbeECwsy6qDrJgamTVLiNsmZTaN1rkHQkmw51WSithRYvbQAMJgnSCYPkRcc662ok9WQD4pvu4isqvF5lmFE77m4vx/M7qnYbapIAUomBy7uOsVl7ttMpRKZbSiVDu8aY+ryb8Z+fGrF1XagGNTPGL666TTQc7No4RPHnPfWT8rRWIzhmTBPpGdOFdlvjaeFpNvjTwMaWFp5x3dwpjEkqVAniDAnuI09u4cazzbZVJIcUgWJvujUd/wA75peqCfWEk/ZsBrrxmmQqSQkEkDfb9fnhT1woz2lahIMkZrkqO6xHxpOwLjYO3nNoo63EBA6tamkhAI7P8S8kyZcInkKYxCwc1lBIWUCdCUgBURuzTTewEIw+HyNScx6w5jJkpSP+mkcTAPAqKom0quTyveuuUrJSoYQnLpobQT88at8XsFxvCpfWpGVz0U5iVZT6MiI4edV2DwpcOWcoiZN+fnHuNVu1ehS0rKm1JyZScxEHrFXy5jAjNvKt9ZNq9suMHVl7sDp27gcEtGHQgqfdcUVLzGCpKEpIAMGEBIgxx41F2e8Dh3pMAFmYGY/+5xI4DfVZj8OlGHbCQSErUkq1CikAHKRaLC3AjjVv0d6PPPfWcM1kLksKBzdg5Q8sgKjUgp19lVF5MmapI76PY9sYpgHPCnUoEkAS6eqkoAP241qiShQUE6KSYVyy2PuNO4V6ChwaoKHBG/KQoe6rrF7Ky43FpF/+Ycy/2uLUsAf5VIrSNGfJB25iEowikkGXMqUDuIJJ8AfGszhCkBeb+mLTrNTulO0CrEKaSoFtnsJiIKyB1ip337PcjvqNsvCLddyNIUtSgAlISVE6jQe+i9NluLf4oj4hZNhF+JF/HnFRF6R51c7TwgZWEFSFuAdrIoKSlW9OYWzJ0MEwQarymVpVFwb7ppJktU6GmmjYjfTzbqtCOZkGPZrUlSIO4mJiw+TTS1qsE3Ohnz13UrsQicSDI3zaBp3V1k4G/wA/hTamU7ybAm5iTIEHl6XOY40O4qCRpG6Z91FfAJC3IAA3xJ41ytaoTawOu7v9tRFyAb8v05i/nT6dnuqAynUCATGv4d9KqAHMaBG8+HzM1Nw5zRm4CAY8+6BSI2dlSoLyHgQDMjiZtqRbhUll5INhwgbvCk2uh0IFzYj2W75NK0AAbTHPcI5Wrt54CCTCuETHnpxtXKlE63tPDloBepsBGXReEgXvabTaSedTH8QnIAHApZUqWwJWlAIAWVCyZUSAnWwNVuYAQZG7TnOp1/Kk66QEhOgACojNdRKjzlXsp/2M03RTFFT9p/g4kkGd2Gfv51Uhy3CAJ743ib6TVh0Ps8tRFhhsUZnhh3RF6gPiEjS8GABAGmg7vbWUvn+6LijrDlMGwBN5ST7fbamArWw1/O3jFRi8kSRJvpJAuQJgXH61OTicxgDURB/TTlSrsDpSpSJAF7c5gGTwt76ZWMkTbS1xM86H9ZHdEnnpGn60ryiviLJtOpi9uJIpDGnVg+iTI+dO+uiY5m0n4DQ04sFtWRTeVQAsoQdJFld+lqjJSQbgzw08e7400Im5yVBJiVWmPOY0v7q4UrKY1HGEiYsCdd1MOPROURaOZMmbzwt4Urb/AGZIMi3z7aVDsv8ArG2gE9Q4QOAUojdHZ1inxiipEJwyigX7ZCBMEx24vbTXdFQGukTjI6tkkuLMJSkkrWo2Agfjzq82z0axj2CUhaEuPOOsrIC8w7BAJK1BMWAsAdIvVZY8mqV8ELDukpUW2i24SEoBygSZBJOibH0jxMVG6Z4V9UtNo61kAKUsKJVmCus10I9WNQEnjUXZ/wBDuIyHOtpClFJiFLgAOApiAL50n/LWkxPRR9jCttMpQUoSSpIJStbgU2tOQqgCSlwmTaRExUSlFO0ykm1TRjMW7/yOHaFyguGf6lLUpXM+n4iDWt6IbDDuAVmCpXIzJcUhRCXEp3AxZJHMSN9QemX1daM7KFNrDhDiViFGUggwJjfrEwTwmf0fx2HGFQlbxClZUKkIISQVEI0Kh2ctyItY7qFJg0iq210VWVLbYlZTAV2k2lINybzeIp7pPjCwZUpJfcaHoExIbSjNJGpynyNbHZuAwzUrTOdSUpKgmJCMxSMogD01aC83rP7cZDs9SF9oZVHItJKZkjMQYJveD+FL2N66FhGO+zzpK20g5EwkQJIEi2hF/Oa6VtJwNKyuKQF9heUlIWkicpg3TKRb41pds9EEtNqfBUlISAG4zlUXJX9km9gI7IiCaznVgphJzJz57K4TaOF58K6YtPaMJZLkrHRpFoEWEDUm3gR5U6vEGx7/ANY3U3iX7kEfPKlwGFW84EpGs9wCQSfh3kVoZElpAIBzEbzbiPOuX1ptoI4Rebz31YYzCQhtttt0OdWC7muFK4pBSMo1tJtF6gK2K4nWwJgKF0E8M0ROtuRqNDcWjh5kZR+8Srdk0O+8jdO6o5wxUoQLkgJAuVEmAABqSYqW3hExcwRMkRBg7/berHZbIw7asUsdoynDCbz2gt2OABhPMq4A08qGlbKXaWCdw7hbeSpC0QShQG8SDYkKHMWrtGIQTZWWRFJiy4+vO45mKoSVqWVK5C9zAnyqdhtlISAo3i4OnCJg1UmiSVgXJQFRe4gjdMTfvp3MnVUKV3Wvz+dKjpAneZGkkXsJnfXSXYzJj2m4004DjzrFlHLzWWVDnfdv8TePKmk48ZYUSQN8acBTqHUKtAHHW/41GxmGBkjKnzAA7pue6mv2BJ68KTAEm/Hz5flSsBNwIFpPG0AH2mo+EwZF8xtNvWipeHYSrUAm/CYsJkeHOlJ0NIu+iWFSFYkgkD6hjCddchEgk29I+dRdkbHCyQ5iGmEpQXJcITnjcATfQ9wqf0XI/wCavY4HFJ4iVZEi/jU3EbCZUFhxK4QjtKGbKlJJgpCYK1HIJIv2+cDNy+msIWY4sqcUAiFBKC4VC6YGlyO1qa7bxigBYAaTFxPZ1HjPdTuHf6xaWMMQWZCUKPpH1iVKAmylLTGkDS9W+18E6jL1wSSOyHAEwYAITKEi+pve54U5NLQseylWdCLibgWKefzwFWexn+pBxBAIQQGrAlTuoIn7PpeIp7YWzEvunPKWkplxQseSQdxUbd0mom0HEOOhtoFLLJCUAX1MqUSTqai70NR7ZztzaTuLWHX1JLmRKcoTkBCTIy68Sb1XLSoFJHpAwJ58t40qc8gAlMjNMZbXM6W30y42Zykg8ZmxiDHEC/fFXk3siqGWzpm5bpMSR7YqSIEAn7xg7uR41XtBRAICr5iRPMiI0tl99K1GXtaDzJ7t0VTQHtHRLoFhsMpLyUAupStIcJJPbMqPCw7IOsSK11eV4r6YHsOAHMAEpHZkYiUiLRmS2QDymoyf/UAjfhfJ/wD/ADrk9c3vk67SPXIrIfSlt1WEwaFtpClqfShIJgSUOknnAFUWz/pgcxeZGEwa1LSJUesQQkXv2so3bzWH6Zbcdds8h0PZklPWhJBTEnJlUUxH2bVUfG8tolyVaHdvdLi+iAykExPazERMEGBBHiOVQdkuQQPWEL5mPdBI86i7Cwb+JdSywG1OKmAYGmpN9ByqxC/qOIcRjAicmXKgi5JSZGYgnTlWyWGkS3keh7L2ml4WsoapOo+IqdXlR6XtIVLYcEaejI8jVjg/pYQmzra1DiMgP+6DUvxN7QZ1yehPMBSSk6ERwPeDuI18K856XbDQwtDzSUoKgWnUJgEqAKgsJ1KVi57hzqefpew38l7/AOP/ALqrtofSEw6tt5thzrWpAKiIKSLp7CpJ4d5404QmnwKUotGb/Zi1lPYUM5sopUExmIkqjQHWtj0e6LuNLWkFsr6tQTBKsriVJUCU6agWJEwOF9BtvDF4NFpxASTJcUorbykpBIUDYxpa9aXot0aaaaIutRKszxgOOX1zJAgDQAbgONOfm/EUfFTPMtpbS+s5GGnwoKKGyerdQ4t2RJzRARmgXsIEmnneiSVsgIWpLwkKSAtaVKBCTmAmCLyoGOV7erYTojhGo6thtJGhCRIuD6RE6gHwqJ0kZaw2EdcykJSO0lMgkLJBAiIJUuZkVn7eootwvk8v6OdG1MLU/iUDqmgHUAkHrDMNkgaJtIBucumtVu3dsLcf653QmyVWsLwCRB76tNv9LUKCG0ulScwVlcEgwbJBNyBw56xpptm7UDozqQjrLBcSLidQDpr5mtLf8miHFVijzrGOodWFJCUlRk7wZt5/CpeDSgnKtRBNwL9xB4W3c99aHpPsfMFOp1AJIubC/ZO4C5jlWWw2IbPpC4JuBM8J4Vona0ZPT2SuohSh6JA9LNcjQD9JrjEJghJMg6wLQNd16jPEWgkbja0eHu5U65hli4VIINt8b/bRwI6ThUpuqRyPCeWu6lWQBczwi1ufgaZWwsadrTutYePOo5ZdOgM6BI1I399MRc7H2f8AWF5UmIBMkTwHoi51qzxnRlLTYK1KUSYEJKUxEmc15t8RUf6PXh1qkqPagISnNkAvKgrfmsI8eNbTamyU4hssrzbyUHKFixuhW9UxeSKxnJqX6N4QTiZzZDXXqU1hmWey2EuuZbpzSBMrIM5dIMwbCrLpPsnGreQnCZktqDvXXSEKUCeqBCt3cNK1nRXZrTaSWG+qbMEJLfVqUqIzLSUgzYC4EwTvFaKspeSpaNFHVHlmA6FP9VL6QXy62tK05P3cG90lOYAQb38hVnj8MttKetdWe0hS8rMgJEklSQFKg5FJAn1ta9BNebfSL0q6rEMpYKFkpV1upjKeymRvlajr6vOkpSkytIg9IVtBIawyk/v3AokWABEEmTcTmM7tO9k9Ccqh1budJB7QyRa47OYSCedZJ/FOYh8SkSpSUJSJi538IrZbH2mEgNOWUmwJ0PATurRRaWiG0VG29gliFKUVyLQglIOnaXMA3trVQtIUm6oVEDWb6Azrw5xXo7rKVJKVAKSoQQQCCDuIOorFdIMKhp0oTKcyc2giDNhOqRBsKpPozlGtlaMPlyqscwCo9buKdxkaVExmLKT2lmDeBJ0t6OlqlYiIlV50ie+DPsjgeFVy2hMzfiToByPfVx52Q9HtrnQ/DLcLi8OypZglSm0qJI0NxrYVxtDYuHYaU51bbUXJDaLkSbgiN0eNeRf8QMRop3E/fI9y66T03ccUlClPkE3CnFFJsf6uFL0SXZovL+j0DAbQQ9H7tKTGZK3MKkHSJC0uWsTwsDwqwxOx+ugLfUlAjstJCMwHqlZKlZeQIrEFeYCSSN0kn31yG08B5Csmal899FuHMZXlADVJDSgrf2pTe9SNg/R6zhVlXW9alSSlTTiGi2oEzdMcz5ms11Y4DyoyDgPIU8pfRYo2LnQPAKJPUNibwFKAHcM1qotq9H8CwoJQy4VXOVC0mwySZWYiVjfuVwNVfVjgPIV2hRGhKe4ke6hNp8hijY9GdnYNUobRC0oQtSFhKsoXMXIIm14PDjVi90FwqlZiy1m1zBttJn+5IBryDae2yy+cingspTmKHCmRePWBN59lNp6dvQR1uJ/1VT/vrVeKT2mZOaWqPUto4ZWBTkweHDylJUoIKiEwFICgSTHrTc3iJqqZ2ttwiUN4ZIFspi3IQT7TWc6CdKH3se2lTrqklK8yVrKrJSpQ1J9YDyrZ9KekbmG6oMhJWsOKhQJlKUiYGZPrKTWbjUsdMtStWRWdsbdKoKMJrc5V2HH0gD51QdNnse8mFKD6ZGVLKFZkkXP7lCnEwIjMVHWmP+LmI3oTws0NdN7tDW23SouIWUqUZOhIiIF5sIHlV447aRKeXBP2T0PbdbStaloOVA6kEk9YgmVqcyiJOqALRrUHaLeNS8r6vhi6EmOsQYBMAkKB0IkSL1fYN95eFJT1QJWpS1mEKIJ7RCUJHjeTVbgtu4hlOQLSIUokBKSMxMqIKhmMnj5DSi+y2rGkY/HrSUrwBumCCo3mxEEeys9+x8QnMDhnosTLThi8ahPa1FaTG7ceeELXb+nse1EGmsL9JrraYOVYzKyktL0JMJEKggaTypxt8IynFdspFYvICiMpk9kghQ750/Oml7Qggcfd+lWO1Nqr2ic/VpBRCcyQpKjqYMk6TPjUL/DrhHhFVpckV8Gf2iV23Dlb5tWz+jif38pOUZMiyDHrhSQYiRaf7hNY9PRxwGJgX0nhW46GOLaAZgFMqUVGc0kbt2721Hkax0V41+Rp3kpKYIsbRlJ1McNL+V6qcY1jEpjDPNqiQkOtKURvCS4FCBukgnSr0Gm2vW/uP4VzJ0dPJhjgduOLM4hLaiJhLqkoEzYBCSPebiacGx9tp9LHx/apS7cYyAnurYbW2j1LLrtzkQpUAkEwJAkXBNtKyLv0qEOFK2mUcZdMjwgVvHKXCRk2o8khvZm0cpGK2g4pCrANjIrvOdk5h/TI76y23eh+JUsBBU+kCAsIU3AJMA+qTa5FhbjV3tL6QEvtlCFoCiCOwpcgKsSDp+tM4HpE+0IbUAJPpZ16xvUvSw+SarceUGpFbimsct5oDDJbW0OqQtLBDYzJCZJQkpgZvSItJ4Gu8V0a2upV0IMWzBTUHuNpFXf+NMV9pv8A0/8AyoHTPFcW/wDT/wDKpy/SKqyoZ2VtlPZJCRxyoVHikKPsqeno9jnI64B2AQlQABBME3LaLW05Cn19MMSoEEtwQRZBBvzzVVJ6TuYUhwLElSc2dRhYSDKRuEzJgXgcKduWtEtJHeJ6OYhI/gq7wmfOPnnVFjmr5TNj7bz+tav/AIvH+W1/qK+FU2N2+3ildaUJQolVgSoH+qTobxHKaeMo7Zm8XwZrK1msLQSZKQDpvzW7udMOuoStBTMBQASAkzKVCc08SLVWqXf5+NdMOkKSoCSlSVAXPomb100KzVv7YGHWps/vAIhSSmO0ArjuJI8KbHS9H2FeYqqY2e04lKlOpZiRkWrMuJJkns7yd26nsNsrDJUCrENLA9WIB7zmm1Z+uPZeTJ56Xo+wfMUf4uR9g/eFdH6iRCgx3iRPkZ9tK3htngz+7/1V+4mlhH4PJ/Tj/F6fsH7w+FStndIEuuJQQG0kjM4pQyoTIBUdLCZrKbcwiQ+rqBKCARlkgWve++aZwhU2TmQSFJKSkhQkGDYjS4p+qNaJ9jvZfo2il1b6loSOy2kyQVApKiYJQYGhOnojXcyhxmVW9UdqURr/AGRVQMYpXWE2zKkpkxIsLbyBvPOm0rv4VaiLI1Ox8M4Vl3CL6tSJBX2T6WUQOzHo591Pba2liEnNiHesWpMITAASiZJ8SE6zpSdC1p6t3M4lJ6ywKgkmWygnmIWfGDqKcxvRjrlT9bbsAlIjMQlIAAkrk2FR/wBbKrVopMGw4/KWm5IIKiIGUEm5nx8qssVgMYhZ6tpRTA+ydLHXjr4xWs6I4Q4ALyFp0rjMpxJItPopm1oG/SrvaG13sQjqghhsqI7baMqwAQbGDA48qG0CiyteaUpjAYcpKXXUtBwExOVsvL7IggqIIJFgCL6VgNtbdW1iHUJslKzAieBJk7iZIvoRrXqOIYQvFpcWsJDCHclyD6AQgBSTB/dlw31Ck8K89x3QRx11xwvIBcWpZEKMZiVRPjUwx7KkpdFZhekK1BYMTl7Fwkg3Mx61kxH9c7q6xG00nKMohKQBMaARf53VMR0AdTo62TpcLH4GpOzehjqHErcU0sJJOSVwSAcubs6BUEjeARImtPxXBFTfJoNhgNMJls5j2lABQuoW3HQAA8xpTydqEqgNHvhUW4ygVwhp8KSS4kpChmFxIBEiQm0iRPOtM/ttpSFhOFZQspUELK1rCVEEJUUwJAMGJrFpF0zPoxoNymLaE/8AjNPsbU6sLWACoIVlTOqotIAmJ4c6awKFhxBddStsKBWkJAKkyJAMWke+tDtLGYJbK0tsKSspIQSokJO43UfcaWI1aMSj6TMVY/VUXA3uC5GaNDuM0rf0m4gC+FQZO5a99x6vCn1YhKSOzMBPrJ1zgKEEg2QZ8CK560fYOqzaDo5CBrvbM8ogxR+PwKf0h7U6fOYpkMjDhPXEBRDiuylKgpWiJgoTqOO+Kze0cQ244STHcLW8Pm1WPSHaQbbUiMqluLCSSP4QCRm5Zu0I4a6xWTZVnWEgpGYxKiAkcyToN9bQjrSM5P6WmDSC6oIj0Rck8QAIA1JIFPp6UpTYpNucfhWm6NHBNuIGIdZDIBzlt6VqMW3jfB/Wr3bW1tlJaH1NwFwKEBb4SgJvJiRPIc53VMk2+ATo8/8A8Wp+yfvflSjpan7J+8PhVT0qQkvlaVNkLAPYUlQBAAIsbbjfjVNVrxRaJ9jNiOlKbdg3tGYb67xOMQp2SQpLaJBlMKU4kSMpE9kpUmw1G7Q41Ji/C476sF42blUmOQ91HrS4DNvksFLa7XZBiwGc8J+xfX2VeYbYgCR2iDF7pjiDcC/51G+j7ZDWKxQD77bLTY6wqcIha5ASgSRee13I516TtzZuCYa6xp5nEqKgnq2w2VaHtHtGAI4b6nyKT4Gq7PLv8BPHVxsfe+FWWwOiWJYcK2lNKJSUHMlZSASkk2i/ZFbHBIBmQDfhTGNcJVBJI4TbdupZs29aKrELxgMB3DkckuR/urgrxv28OeRbUPbM+2rZXq9591TNmIBUCQPRVu4AUrKxKRGGx0Zi4whJ35HI/wB00yhGN3uMeLavjV9jHCVmST2uNNNj3U7FRWdTi/5mH/03B7l061gMaQT1zISN/Vuf99WyEiRau8aozE2gW3eVA6MDiugrq1LWXm5WoqPZUBJMneajD6P3f5jfkqt6KQ608mR64lD0a6MYpsFDamTmVmJVn4BO7uFTFDGAkfuDBj1vxFanDDKwoixg3Fj51TI1Hzup2FUQUP4pNihg/wCdwH3RUnCJxS1BOVr7yj/01JbOtW+zLNOEWN7jXQb6mykijdQ4CQpKDxuTPsozr4J8z8KdVTLm6gRz1ix6gPcfypBjDyngTH4UNm/hTTp1/tP40qCyR9bPCuhizwqCybjuqSvSnQ0x0YrlXaX5qOmkH41NDsl5+VcmPsj2U2DbzpVmgoCgfYT5CgpT9geQrrdSUCoIT9keQ+FLkSfVT5CkBsaUUABaR9hP3R8KT6uj+WnyTSE0L08qAF+qo/lp+6KQ4Vr+Wj7qfhSA+6naAGvqLX8tH3E/Cj9ns/ym/uJrsb66pgf/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9878" name="AutoShape 6" descr="data:image/jpeg;base64,/9j/4AAQSkZJRgABAQAAAQABAAD/2wCEAAkGBhQSERQUEhQWFRUVFBUUFRUYFRUXFhYXFRgVFRgYGBUXHCYeGBojGRQUHy8gJCcpLC0sFR4xNTAqNSYrLSkBCQoKDgwOGg8PGiwkHyQsLCwsLCksLCksLCwsKSksLCwsLCwsLCwsKSwsLCwsKSwsKSwsLCwsLCwsLCksLCwsLP/AABEIALoBDwMBIgACEQEDEQH/xAAbAAABBQEBAAAAAAAAAAAAAAAAAQMEBQYCB//EAEcQAAEDAgMEBgYHBgQFBQAAAAECAxEAIQQSMQVBUWEGEyJxgZEyQqGx0fAHFFKSweHxFSMzU2JyFoKTshckwtLiCEOjw+P/xAAYAQADAQEAAAAAAAAAAAAAAAAAAQIDBP/EACQRAAICAgIDAAIDAQAAAAAAAAABAhESITFBAxNRImEycfBC/9oADAMBAAIRAxEAPwC4paSitzEWikooAWikooAWikooAWiiigAoopKAFopKKAFopKKACiiigAooooAKKSkmgBaKTMKM4oAWiuesHEeYrgYlO4g91/dQA7SVwHJ3HxpZoGdUlJS0CCaKKKACiuSqlmgY5NFJRSAWiiimAUUUUCCikpaACiiigAmiiikMKKKSgQtFJRTAWikomgAooooAKKSigArlUb9N5Ak+FdU06bHXjbU0mMhKUlQKSoAQSVKm0G2ieMDxqRh8WhRKQqSNfS/6kiaiLwDi/SUACAIjtECCJ3AiBTOA2YpKwpRWScwJmIjQnfeBUpO9ltqqRcxzrlYO4+Ea10kRTbqxBkkQNRNUQRXMWsQJTOYAiJIBJAPpAXp8Nk6qJ7oA+Ptqsc2wGgYUkyqCerbUoJEQb75O88po2LtVTmYK7W+QlIAn+2BUxbZckkXCRHH57qQkfINKlXKO+m3nUgdrS/HXdpfWKputkLYfW0aBQJ4C5HfFL1/AKP8AlI98VATiWmlH94gqOUGC5FtR6MHdvqyCrUoyspxocpaSimSLRSUUALRRSUALRSUtAgooooGFFFFABRSUUCFopDRQAtFJRQAUUTRQMKKSigAJrmaWkoAZxONQ2kqWoJA1PCY1jTUUYbHtuCW1hQkiQd41pxvZbbriQtAOchCuaSQD7N9MYXANoOZKQDHOBOoA0T4UtgSjTT7WYRJFwbcjMdx0pykpgMO4NJSQAEyDcATfffU3rpGGAKSCeynLG46Xjjb2mnZoJoAFVX4hxZlLcKKSJzSADZQggcDU+kNDVjTozT+ynCoozCYK0ga7hfgJ79NKvNmqOSCZKTlNoEgCwm8QRUkClpUOxyiaKKZItE0k0UALRSVw+lRSQlWU7jAVHgaAHJomoDeyFpcDinlnMkEJnswkkejoDIVMa2vUgY1EkBQkGI4ngKVgPzRUJvaqCsJE3i/O9jU2mAUUUlAC0UlclYiZtQB3SVWt7VBdyAzru04fPOrGhOxC0UUlAC1HxeMDYv5U/VJtbEzmSbQSBzqZOkNE47SGWbC5Bvy+MV1h9pJWogee6sn9YIBEmRb5+d1SsMVZVGSDI8QeIqM2VRrJoqFs7FhSd/ZsZtT2HxaVzlMwYNaJkk/Zv8Zv+9PvFRU6CpezP4yP7qiDSgBZpJoopgJNLNJRNAC0lFFABRNJS0DHJoBpKUxu050AE0xjVEIJTqKerlxMgjiCKGJFCnbqge1uidbj41K/bnokiEmZIvx+fCoWOaCDBGb1pkbgJBjUeVRVKRlATMySZNpMbhytWNtF0X723AUIIuOsdbvwT1S//uVWdfxEkgCJJAsPhwqV9ZH1RUC6Xkf5etQsW7+oT51VPOySY4Dv50m2xE7BtKU6jLroTAtzjlFa6s5guySVpAWI37xa24mOd4q/Z9EdwrSAmOzTWIxAQkqUYApyou0WwptW+EkjyNUxEf68ohxxK0hJlCExIQUhJKhoSb6Ex32qkceUVyk9lRJuZ3zXGEhbKhnIKSpaUxAPZQJk68xyFQ8SMpuQRaDuvoQKxu0WSE4iHcyBERA9m6tKdqAQTZJ42I7xuFYZ5fasYiKe+tqKRJJVoYGoGnlQp0Sz0FKpuN9FVGA2qkJSCR6E6yEx6sm8/CuP24Ao3kEW5W3VrkhUWz7wSkqOgrNbSxYWonu/Kn8XtbOkDfBkgwN+6qd923faspyvRSQ2t2KldcpVzrYzw+FQF4oC2tyLnjT5MAz77VBQ4jGrAgQATfjI509+11IVIN+63sqtU/zHhupFufGq2I2/RrbwcfaSRBJN91kk/hUltzMkEbwDWS6Hun64xvkrPk04fwrUYH+GixHZFjqLVpFslj80TSUE1oApqJjsZ1eUb1KgfjVRjNuqCykGACdOFog+HtqBtzbOcIjcDI3k99RkFF8nbQLqUAWUSJ7hMip6HkkkAgkWPKvP2HyFTvBtyir3Z22Q2mLqJMnkSYv876WVcjo0bjwGpilS6Dp36HfWRd2qesClGeKdB38txnlV5h9sIyiASSJPfbmYkXjlTU0xErDbUDq1JaBWlJCEKA/iLM5iJ9SUgAngTaagY/aTAX1X1lK3cx7DZSpOcWyFfADMSYAkC9dbZ6LJwrDTeYr6xCutmwMqULAaCx3mqnB4BLQJQ2BmEWTFp18xE1jG0qlydnmfjXkfp/jVb/pWWrG1CmwFpIMnfUxW1UkKFxqJBrPl4mYvv9/50daSJJ8aPZRzYiuIIBUDO48gT8jxqMlNlKg9nKkjdK5gi2gCDPhVjhsEtxKlIQpaUJ7eUKISLHtHdu8qjJT+7ftAzMkCZ3ufgSfGknbBoTBCWcUNT1bTnih5tM+CXle2o2SRI0G+p2wj2nEDVzD4lAtvDS3U+1sVCYUJ758adiLvY6QtJzyRICbG5PDnMeddtdImkqdSVABtZaQBv6uyon+rMPKoGz9odQlx4iQ2hZQOC9AR4n31kMLijlWDvV1kbio63131SbQUqNi7t8vNrSCEk6CYV3Hhcais+NoOIKkpXCSYIBt599QE4sRcwqfEePClxOJmdDr76luxHS8ReyrmQfP9KTriIg28xbhVb1nD84qW27mjdGhpVQEl7EEajdom1cJegTMfPKmXUE2Ak8j76GWCFXUPfG8UAT2ZgSd/t3Va4TEQmDAM6/mT3EVRkAEET3DTx9tdnvB4D57qm6GW7zu+ReR3eFM5yBeL7+PzaowdHo3+Pju/KnQgkHTlx5zVIBlTG7hfw7/OnAhfVmTefMC1dlsAAqlXEd5tPHdXbTgN9NYF6bYFety4tERJiK6RcneBpz7+dLi8TbLx9g+NdYFpIgnMtUeiOykGdFLNyeQEf1bqrqxGr6DbPnEIWQRkQ6rzbciR3EirzdXPRnEiExABbeECwsy6qDrJgamTVLiNsmZTaN1rkHQkmw51WSithRYvbQAMJgnSCYPkRcc662ok9WQD4pvu4isqvF5lmFE77m4vx/M7qnYbapIAUomBy7uOsVl7ttMpRKZbSiVDu8aY+ryb8Z+fGrF1XagGNTPGL666TTQc7No4RPHnPfWT8rRWIzhmTBPpGdOFdlvjaeFpNvjTwMaWFp5x3dwpjEkqVAniDAnuI09u4cazzbZVJIcUgWJvujUd/wA75peqCfWEk/ZsBrrxmmQqSQkEkDfb9fnhT1woz2lahIMkZrkqO6xHxpOwLjYO3nNoo63EBA6tamkhAI7P8S8kyZcInkKYxCwc1lBIWUCdCUgBURuzTTewEIw+HyNScx6w5jJkpSP+mkcTAPAqKom0quTyveuuUrJSoYQnLpobQT88at8XsFxvCpfWpGVz0U5iVZT6MiI4edV2DwpcOWcoiZN+fnHuNVu1ehS0rKm1JyZScxEHrFXy5jAjNvKt9ZNq9suMHVl7sDp27gcEtGHQgqfdcUVLzGCpKEpIAMGEBIgxx41F2e8Dh3pMAFmYGY/+5xI4DfVZj8OlGHbCQSErUkq1CikAHKRaLC3AjjVv0d6PPPfWcM1kLksKBzdg5Q8sgKjUgp19lVF5MmapI76PY9sYpgHPCnUoEkAS6eqkoAP241qiShQUE6KSYVyy2PuNO4V6ChwaoKHBG/KQoe6rrF7Ky43FpF/+Ycy/2uLUsAf5VIrSNGfJB25iEowikkGXMqUDuIJJ8AfGszhCkBeb+mLTrNTulO0CrEKaSoFtnsJiIKyB1ip337PcjvqNsvCLddyNIUtSgAlISVE6jQe+i9NluLf4oj4hZNhF+JF/HnFRF6R51c7TwgZWEFSFuAdrIoKSlW9OYWzJ0MEwQarymVpVFwb7ppJktU6GmmjYjfTzbqtCOZkGPZrUlSIO4mJiw+TTS1qsE3Ohnz13UrsQicSDI3zaBp3V1k4G/wA/hTamU7ybAm5iTIEHl6XOY40O4qCRpG6Z91FfAJC3IAA3xJ41ytaoTawOu7v9tRFyAb8v05i/nT6dnuqAynUCATGv4d9KqAHMaBG8+HzM1Nw5zRm4CAY8+6BSI2dlSoLyHgQDMjiZtqRbhUll5INhwgbvCk2uh0IFzYj2W75NK0AAbTHPcI5Wrt54CCTCuETHnpxtXKlE63tPDloBepsBGXReEgXvabTaSedTH8QnIAHApZUqWwJWlAIAWVCyZUSAnWwNVuYAQZG7TnOp1/Kk66QEhOgACojNdRKjzlXsp/2M03RTFFT9p/g4kkGd2Gfv51Uhy3CAJ743ib6TVh0Ps8tRFhhsUZnhh3RF6gPiEjS8GABAGmg7vbWUvn+6LijrDlMGwBN5ST7fbamArWw1/O3jFRi8kSRJvpJAuQJgXH61OTicxgDURB/TTlSrsDpSpSJAF7c5gGTwt76ZWMkTbS1xM86H9ZHdEnnpGn60ryiviLJtOpi9uJIpDGnVg+iTI+dO+uiY5m0n4DQ04sFtWRTeVQAsoQdJFld+lqjJSQbgzw08e7400Im5yVBJiVWmPOY0v7q4UrKY1HGEiYsCdd1MOPROURaOZMmbzwt4Urb/AGZIMi3z7aVDsv8ArG2gE9Q4QOAUojdHZ1inxiipEJwyigX7ZCBMEx24vbTXdFQGukTjI6tkkuLMJSkkrWo2Agfjzq82z0axj2CUhaEuPOOsrIC8w7BAJK1BMWAsAdIvVZY8mqV8ELDukpUW2i24SEoBygSZBJOibH0jxMVG6Z4V9UtNo61kAKUsKJVmCus10I9WNQEnjUXZ/wBDuIyHOtpClFJiFLgAOApiAL50n/LWkxPRR9jCttMpQUoSSpIJStbgU2tOQqgCSlwmTaRExUSlFO0ykm1TRjMW7/yOHaFyguGf6lLUpXM+n4iDWt6IbDDuAVmCpXIzJcUhRCXEp3AxZJHMSN9QemX1daM7KFNrDhDiViFGUggwJjfrEwTwmf0fx2HGFQlbxClZUKkIISQVEI0Kh2ctyItY7qFJg0iq210VWVLbYlZTAV2k2lINybzeIp7pPjCwZUpJfcaHoExIbSjNJGpynyNbHZuAwzUrTOdSUpKgmJCMxSMogD01aC83rP7cZDs9SF9oZVHItJKZkjMQYJveD+FL2N66FhGO+zzpK20g5EwkQJIEi2hF/Oa6VtJwNKyuKQF9heUlIWkicpg3TKRb41pds9EEtNqfBUlISAG4zlUXJX9km9gI7IiCaznVgphJzJz57K4TaOF58K6YtPaMJZLkrHRpFoEWEDUm3gR5U6vEGx7/ANY3U3iX7kEfPKlwGFW84EpGs9wCQSfh3kVoZElpAIBzEbzbiPOuX1ptoI4Rebz31YYzCQhtttt0OdWC7muFK4pBSMo1tJtF6gK2K4nWwJgKF0E8M0ROtuRqNDcWjh5kZR+8Srdk0O+8jdO6o5wxUoQLkgJAuVEmAABqSYqW3hExcwRMkRBg7/berHZbIw7asUsdoynDCbz2gt2OABhPMq4A08qGlbKXaWCdw7hbeSpC0QShQG8SDYkKHMWrtGIQTZWWRFJiy4+vO45mKoSVqWVK5C9zAnyqdhtlISAo3i4OnCJg1UmiSVgXJQFRe4gjdMTfvp3MnVUKV3Wvz+dKjpAneZGkkXsJnfXSXYzJj2m4004DjzrFlHLzWWVDnfdv8TePKmk48ZYUSQN8acBTqHUKtAHHW/41GxmGBkjKnzAA7pue6mv2BJ68KTAEm/Hz5flSsBNwIFpPG0AH2mo+EwZF8xtNvWipeHYSrUAm/CYsJkeHOlJ0NIu+iWFSFYkgkD6hjCddchEgk29I+dRdkbHCyQ5iGmEpQXJcITnjcATfQ9wqf0XI/wCavY4HFJ4iVZEi/jU3EbCZUFhxK4QjtKGbKlJJgpCYK1HIJIv2+cDNy+msIWY4sqcUAiFBKC4VC6YGlyO1qa7bxigBYAaTFxPZ1HjPdTuHf6xaWMMQWZCUKPpH1iVKAmylLTGkDS9W+18E6jL1wSSOyHAEwYAITKEi+pve54U5NLQseylWdCLibgWKefzwFWexn+pBxBAIQQGrAlTuoIn7PpeIp7YWzEvunPKWkplxQseSQdxUbd0mom0HEOOhtoFLLJCUAX1MqUSTqai70NR7ZztzaTuLWHX1JLmRKcoTkBCTIy68Sb1XLSoFJHpAwJ58t40qc8gAlMjNMZbXM6W30y42Zykg8ZmxiDHEC/fFXk3siqGWzpm5bpMSR7YqSIEAn7xg7uR41XtBRAICr5iRPMiI0tl99K1GXtaDzJ7t0VTQHtHRLoFhsMpLyUAupStIcJJPbMqPCw7IOsSK11eV4r6YHsOAHMAEpHZkYiUiLRmS2QDymoyf/UAjfhfJ/wD/ADrk9c3vk67SPXIrIfSlt1WEwaFtpClqfShIJgSUOknnAFUWz/pgcxeZGEwa1LSJUesQQkXv2so3bzWH6Zbcdds8h0PZklPWhJBTEnJlUUxH2bVUfG8tolyVaHdvdLi+iAykExPazERMEGBBHiOVQdkuQQPWEL5mPdBI86i7Cwb+JdSywG1OKmAYGmpN9ByqxC/qOIcRjAicmXKgi5JSZGYgnTlWyWGkS3keh7L2ml4WsoapOo+IqdXlR6XtIVLYcEaejI8jVjg/pYQmzra1DiMgP+6DUvxN7QZ1yehPMBSSk6ERwPeDuI18K856XbDQwtDzSUoKgWnUJgEqAKgsJ1KVi57hzqefpew38l7/AOP/ALqrtofSEw6tt5thzrWpAKiIKSLp7CpJ4d5404QmnwKUotGb/Zi1lPYUM5sopUExmIkqjQHWtj0e6LuNLWkFsr6tQTBKsriVJUCU6agWJEwOF9BtvDF4NFpxASTJcUorbykpBIUDYxpa9aXot0aaaaIutRKszxgOOX1zJAgDQAbgONOfm/EUfFTPMtpbS+s5GGnwoKKGyerdQ4t2RJzRARmgXsIEmnneiSVsgIWpLwkKSAtaVKBCTmAmCLyoGOV7erYTojhGo6thtJGhCRIuD6RE6gHwqJ0kZaw2EdcykJSO0lMgkLJBAiIJUuZkVn7eootwvk8v6OdG1MLU/iUDqmgHUAkHrDMNkgaJtIBucumtVu3dsLcf653QmyVWsLwCRB76tNv9LUKCG0ulScwVlcEgwbJBNyBw56xpptm7UDozqQjrLBcSLidQDpr5mtLf8miHFVijzrGOodWFJCUlRk7wZt5/CpeDSgnKtRBNwL9xB4W3c99aHpPsfMFOp1AJIubC/ZO4C5jlWWw2IbPpC4JuBM8J4Vona0ZPT2SuohSh6JA9LNcjQD9JrjEJghJMg6wLQNd16jPEWgkbja0eHu5U65hli4VIINt8b/bRwI6ThUpuqRyPCeWu6lWQBczwi1ufgaZWwsadrTutYePOo5ZdOgM6BI1I399MRc7H2f8AWF5UmIBMkTwHoi51qzxnRlLTYK1KUSYEJKUxEmc15t8RUf6PXh1qkqPagISnNkAvKgrfmsI8eNbTamyU4hssrzbyUHKFixuhW9UxeSKxnJqX6N4QTiZzZDXXqU1hmWey2EuuZbpzSBMrIM5dIMwbCrLpPsnGreQnCZktqDvXXSEKUCeqBCt3cNK1nRXZrTaSWG+qbMEJLfVqUqIzLSUgzYC4EwTvFaKspeSpaNFHVHlmA6FP9VL6QXy62tK05P3cG90lOYAQb38hVnj8MttKetdWe0hS8rMgJEklSQFKg5FJAn1ta9BNebfSL0q6rEMpYKFkpV1upjKeymRvlajr6vOkpSkytIg9IVtBIawyk/v3AokWABEEmTcTmM7tO9k9Ccqh1budJB7QyRa47OYSCedZJ/FOYh8SkSpSUJSJi538IrZbH2mEgNOWUmwJ0PATurRRaWiG0VG29gliFKUVyLQglIOnaXMA3trVQtIUm6oVEDWb6Azrw5xXo7rKVJKVAKSoQQQCCDuIOorFdIMKhp0oTKcyc2giDNhOqRBsKpPozlGtlaMPlyqscwCo9buKdxkaVExmLKT2lmDeBJ0t6OlqlYiIlV50ie+DPsjgeFVy2hMzfiToByPfVx52Q9HtrnQ/DLcLi8OypZglSm0qJI0NxrYVxtDYuHYaU51bbUXJDaLkSbgiN0eNeRf8QMRop3E/fI9y66T03ccUlClPkE3CnFFJsf6uFL0SXZovL+j0DAbQQ9H7tKTGZK3MKkHSJC0uWsTwsDwqwxOx+ugLfUlAjstJCMwHqlZKlZeQIrEFeYCSSN0kn31yG08B5Csmal899FuHMZXlADVJDSgrf2pTe9SNg/R6zhVlXW9alSSlTTiGi2oEzdMcz5ms11Y4DyoyDgPIU8pfRYo2LnQPAKJPUNibwFKAHcM1qotq9H8CwoJQy4VXOVC0mwySZWYiVjfuVwNVfVjgPIV2hRGhKe4ke6hNp8hijY9GdnYNUobRC0oQtSFhKsoXMXIIm14PDjVi90FwqlZiy1m1zBttJn+5IBryDae2yy+cingspTmKHCmRePWBN59lNp6dvQR1uJ/1VT/vrVeKT2mZOaWqPUto4ZWBTkweHDylJUoIKiEwFICgSTHrTc3iJqqZ2ttwiUN4ZIFspi3IQT7TWc6CdKH3se2lTrqklK8yVrKrJSpQ1J9YDyrZ9KekbmG6oMhJWsOKhQJlKUiYGZPrKTWbjUsdMtStWRWdsbdKoKMJrc5V2HH0gD51QdNnse8mFKD6ZGVLKFZkkXP7lCnEwIjMVHWmP+LmI3oTws0NdN7tDW23SouIWUqUZOhIiIF5sIHlV447aRKeXBP2T0PbdbStaloOVA6kEk9YgmVqcyiJOqALRrUHaLeNS8r6vhi6EmOsQYBMAkKB0IkSL1fYN95eFJT1QJWpS1mEKIJ7RCUJHjeTVbgtu4hlOQLSIUokBKSMxMqIKhmMnj5DSi+y2rGkY/HrSUrwBumCCo3mxEEeys9+x8QnMDhnosTLThi8ahPa1FaTG7ceeELXb+nse1EGmsL9JrraYOVYzKyktL0JMJEKggaTypxt8IynFdspFYvICiMpk9kghQ750/Oml7Qggcfd+lWO1Nqr2ic/VpBRCcyQpKjqYMk6TPjUL/DrhHhFVpckV8Gf2iV23Dlb5tWz+jif38pOUZMiyDHrhSQYiRaf7hNY9PRxwGJgX0nhW46GOLaAZgFMqUVGc0kbt2721Hkax0V41+Rp3kpKYIsbRlJ1McNL+V6qcY1jEpjDPNqiQkOtKURvCS4FCBukgnSr0Gm2vW/uP4VzJ0dPJhjgduOLM4hLaiJhLqkoEzYBCSPebiacGx9tp9LHx/apS7cYyAnurYbW2j1LLrtzkQpUAkEwJAkXBNtKyLv0qEOFK2mUcZdMjwgVvHKXCRk2o8khvZm0cpGK2g4pCrANjIrvOdk5h/TI76y23eh+JUsBBU+kCAsIU3AJMA+qTa5FhbjV3tL6QEvtlCFoCiCOwpcgKsSDp+tM4HpE+0IbUAJPpZ16xvUvSw+SarceUGpFbimsct5oDDJbW0OqQtLBDYzJCZJQkpgZvSItJ4Gu8V0a2upV0IMWzBTUHuNpFXf+NMV9pv8A0/8AyoHTPFcW/wDT/wDKpy/SKqyoZ2VtlPZJCRxyoVHikKPsqeno9jnI64B2AQlQABBME3LaLW05Cn19MMSoEEtwQRZBBvzzVVJ6TuYUhwLElSc2dRhYSDKRuEzJgXgcKduWtEtJHeJ6OYhI/gq7wmfOPnnVFjmr5TNj7bz+tav/AIvH+W1/qK+FU2N2+3ildaUJQolVgSoH+qTobxHKaeMo7Zm8XwZrK1msLQSZKQDpvzW7udMOuoStBTMBQASAkzKVCc08SLVWqXf5+NdMOkKSoCSlSVAXPomb100KzVv7YGHWps/vAIhSSmO0ArjuJI8KbHS9H2FeYqqY2e04lKlOpZiRkWrMuJJkns7yd26nsNsrDJUCrENLA9WIB7zmm1Z+uPZeTJ56Xo+wfMUf4uR9g/eFdH6iRCgx3iRPkZ9tK3htngz+7/1V+4mlhH4PJ/Tj/F6fsH7w+FStndIEuuJQQG0kjM4pQyoTIBUdLCZrKbcwiQ+rqBKCARlkgWve++aZwhU2TmQSFJKSkhQkGDYjS4p+qNaJ9jvZfo2il1b6loSOy2kyQVApKiYJQYGhOnojXcyhxmVW9UdqURr/AGRVQMYpXWE2zKkpkxIsLbyBvPOm0rv4VaiLI1Ox8M4Vl3CL6tSJBX2T6WUQOzHo591Pba2liEnNiHesWpMITAASiZJ8SE6zpSdC1p6t3M4lJ6ywKgkmWygnmIWfGDqKcxvRjrlT9bbsAlIjMQlIAAkrk2FR/wBbKrVopMGw4/KWm5IIKiIGUEm5nx8qssVgMYhZ6tpRTA+ydLHXjr4xWs6I4Q4ALyFp0rjMpxJItPopm1oG/SrvaG13sQjqghhsqI7baMqwAQbGDA48qG0CiyteaUpjAYcpKXXUtBwExOVsvL7IggqIIJFgCL6VgNtbdW1iHUJslKzAieBJk7iZIvoRrXqOIYQvFpcWsJDCHclyD6AQgBSTB/dlw31Ck8K89x3QRx11xwvIBcWpZEKMZiVRPjUwx7KkpdFZhekK1BYMTl7Fwkg3Mx61kxH9c7q6xG00nKMohKQBMaARf53VMR0AdTo62TpcLH4GpOzehjqHErcU0sJJOSVwSAcubs6BUEjeARImtPxXBFTfJoNhgNMJls5j2lABQuoW3HQAA8xpTydqEqgNHvhUW4ygVwhp8KSS4kpChmFxIBEiQm0iRPOtM/ttpSFhOFZQspUELK1rCVEEJUUwJAMGJrFpF0zPoxoNymLaE/8AjNPsbU6sLWACoIVlTOqotIAmJ4c6awKFhxBddStsKBWkJAKkyJAMWke+tDtLGYJbK0tsKSspIQSokJO43UfcaWI1aMSj6TMVY/VUXA3uC5GaNDuM0rf0m4gC+FQZO5a99x6vCn1YhKSOzMBPrJ1zgKEEg2QZ8CK560fYOqzaDo5CBrvbM8ogxR+PwKf0h7U6fOYpkMjDhPXEBRDiuylKgpWiJgoTqOO+Kze0cQ244STHcLW8Pm1WPSHaQbbUiMqluLCSSP4QCRm5Zu0I4a6xWTZVnWEgpGYxKiAkcyToN9bQjrSM5P6WmDSC6oIj0Rck8QAIA1JIFPp6UpTYpNucfhWm6NHBNuIGIdZDIBzlt6VqMW3jfB/Wr3bW1tlJaH1NwFwKEBb4SgJvJiRPIc53VMk2+ATo8/8A8Wp+yfvflSjpan7J+8PhVT0qQkvlaVNkLAPYUlQBAAIsbbjfjVNVrxRaJ9jNiOlKbdg3tGYb67xOMQp2SQpLaJBlMKU4kSMpE9kpUmw1G7Q41Ji/C476sF42blUmOQ91HrS4DNvksFLa7XZBiwGc8J+xfX2VeYbYgCR2iDF7pjiDcC/51G+j7ZDWKxQD77bLTY6wqcIha5ASgSRee13I516TtzZuCYa6xp5nEqKgnq2w2VaHtHtGAI4b6nyKT4Gq7PLv8BPHVxsfe+FWWwOiWJYcK2lNKJSUHMlZSASkk2i/ZFbHBIBmQDfhTGNcJVBJI4TbdupZs29aKrELxgMB3DkckuR/urgrxv28OeRbUPbM+2rZXq9591TNmIBUCQPRVu4AUrKxKRGGx0Zi4whJ35HI/wB00yhGN3uMeLavjV9jHCVmST2uNNNj3U7FRWdTi/5mH/03B7l061gMaQT1zISN/Vuf99WyEiRau8aozE2gW3eVA6MDiugrq1LWXm5WoqPZUBJMneajD6P3f5jfkqt6KQ608mR64lD0a6MYpsFDamTmVmJVn4BO7uFTFDGAkfuDBj1vxFanDDKwoixg3Fj51TI1Hzup2FUQUP4pNihg/wCdwH3RUnCJxS1BOVr7yj/01JbOtW+zLNOEWN7jXQb6mykijdQ4CQpKDxuTPsozr4J8z8KdVTLm6gRz1ix6gPcfypBjDyngTH4UNm/hTTp1/tP40qCyR9bPCuhizwqCybjuqSvSnQ0x0YrlXaX5qOmkH41NDsl5+VcmPsj2U2DbzpVmgoCgfYT5CgpT9geQrrdSUCoIT9keQ+FLkSfVT5CkBsaUUABaR9hP3R8KT6uj+WnyTSE0L08qAF+qo/lp+6KQ4Vr+Wj7qfhSA+6naAGvqLX8tH3E/Cj9ns/ym/uJrsb66pgf/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9880" name="AutoShape 8" descr="data:image/jpeg;base64,/9j/4AAQSkZJRgABAQAAAQABAAD/2wCEAAkGBhQSERQUEhQWFRUVFBUUFRUYFRUXFhYXFRgVFRgYGBUXHCYeGBojGRQUHy8gJCcpLC0sFR4xNTAqNSYrLSkBCQoKDgwOGg8PGiwkHyQsLCwsLCksLCksLCwsKSksLCwsLCwsLCwsKSwsLCwsKSwsKSwsLCwsLCwsLCksLCwsLP/AABEIALoBDwMBIgACEQEDEQH/xAAbAAABBQEBAAAAAAAAAAAAAAAAAQMEBQYCB//EAEcQAAEDAgMEBgYHBgQFBQAAAAECAxEAIQQSMQVBUWEGEyJxgZEyQqGx0fAHFFKSweHxFSMzU2JyFoKTshckwtLiCEOjw+P/xAAYAQADAQEAAAAAAAAAAAAAAAAAAQIDBP/EACQRAAICAgIDAAIDAQAAAAAAAAABAhESITFBAxNRImEycfBC/9oADAMBAAIRAxEAPwC4paSitzEWikooAWikooAWikooAWiiigAoopKAFopKKAFopKKACiiigAooooAKKSkmgBaKTMKM4oAWiuesHEeYrgYlO4g91/dQA7SVwHJ3HxpZoGdUlJS0CCaKKKACiuSqlmgY5NFJRSAWiiimAUUUUCCikpaACiiigAmiiikMKKKSgQtFJRTAWikomgAooooAKKSigArlUb9N5Ak+FdU06bHXjbU0mMhKUlQKSoAQSVKm0G2ieMDxqRh8WhRKQqSNfS/6kiaiLwDi/SUACAIjtECCJ3AiBTOA2YpKwpRWScwJmIjQnfeBUpO9ltqqRcxzrlYO4+Ea10kRTbqxBkkQNRNUQRXMWsQJTOYAiJIBJAPpAXp8Nk6qJ7oA+Ptqsc2wGgYUkyqCerbUoJEQb75O88po2LtVTmYK7W+QlIAn+2BUxbZckkXCRHH57qQkfINKlXKO+m3nUgdrS/HXdpfWKputkLYfW0aBQJ4C5HfFL1/AKP8AlI98VATiWmlH94gqOUGC5FtR6MHdvqyCrUoyspxocpaSimSLRSUUALRRSUALRSUtAgooooGFFFFABRSUUCFopDRQAtFJRQAUUTRQMKKSigAJrmaWkoAZxONQ2kqWoJA1PCY1jTUUYbHtuCW1hQkiQd41pxvZbbriQtAOchCuaSQD7N9MYXANoOZKQDHOBOoA0T4UtgSjTT7WYRJFwbcjMdx0pykpgMO4NJSQAEyDcATfffU3rpGGAKSCeynLG46Xjjb2mnZoJoAFVX4hxZlLcKKSJzSADZQggcDU+kNDVjTozT+ynCoozCYK0ga7hfgJ79NKvNmqOSCZKTlNoEgCwm8QRUkClpUOxyiaKKZItE0k0UALRSVw+lRSQlWU7jAVHgaAHJomoDeyFpcDinlnMkEJnswkkejoDIVMa2vUgY1EkBQkGI4ngKVgPzRUJvaqCsJE3i/O9jU2mAUUUlAC0UlclYiZtQB3SVWt7VBdyAzru04fPOrGhOxC0UUlAC1HxeMDYv5U/VJtbEzmSbQSBzqZOkNE47SGWbC5Bvy+MV1h9pJWogee6sn9YIBEmRb5+d1SsMVZVGSDI8QeIqM2VRrJoqFs7FhSd/ZsZtT2HxaVzlMwYNaJkk/Zv8Zv+9PvFRU6CpezP4yP7qiDSgBZpJoopgJNLNJRNAC0lFFABRNJS0DHJoBpKUxu050AE0xjVEIJTqKerlxMgjiCKGJFCnbqge1uidbj41K/bnokiEmZIvx+fCoWOaCDBGb1pkbgJBjUeVRVKRlATMySZNpMbhytWNtF0X723AUIIuOsdbvwT1S//uVWdfxEkgCJJAsPhwqV9ZH1RUC6Xkf5etQsW7+oT51VPOySY4Dv50m2xE7BtKU6jLroTAtzjlFa6s5guySVpAWI37xa24mOd4q/Z9EdwrSAmOzTWIxAQkqUYApyou0WwptW+EkjyNUxEf68ohxxK0hJlCExIQUhJKhoSb6Ex32qkceUVyk9lRJuZ3zXGEhbKhnIKSpaUxAPZQJk68xyFQ8SMpuQRaDuvoQKxu0WSE4iHcyBERA9m6tKdqAQTZJ42I7xuFYZ5fasYiKe+tqKRJJVoYGoGnlQp0Sz0FKpuN9FVGA2qkJSCR6E6yEx6sm8/CuP24Ao3kEW5W3VrkhUWz7wSkqOgrNbSxYWonu/Kn8XtbOkDfBkgwN+6qd923faspyvRSQ2t2KldcpVzrYzw+FQF4oC2tyLnjT5MAz77VBQ4jGrAgQATfjI509+11IVIN+63sqtU/zHhupFufGq2I2/RrbwcfaSRBJN91kk/hUltzMkEbwDWS6Hun64xvkrPk04fwrUYH+GixHZFjqLVpFslj80TSUE1oApqJjsZ1eUb1KgfjVRjNuqCykGACdOFog+HtqBtzbOcIjcDI3k99RkFF8nbQLqUAWUSJ7hMip6HkkkAgkWPKvP2HyFTvBtyir3Z22Q2mLqJMnkSYv876WVcjo0bjwGpilS6Dp36HfWRd2qesClGeKdB38txnlV5h9sIyiASSJPfbmYkXjlTU0xErDbUDq1JaBWlJCEKA/iLM5iJ9SUgAngTaagY/aTAX1X1lK3cx7DZSpOcWyFfADMSYAkC9dbZ6LJwrDTeYr6xCutmwMqULAaCx3mqnB4BLQJQ2BmEWTFp18xE1jG0qlydnmfjXkfp/jVb/pWWrG1CmwFpIMnfUxW1UkKFxqJBrPl4mYvv9/50daSJJ8aPZRzYiuIIBUDO48gT8jxqMlNlKg9nKkjdK5gi2gCDPhVjhsEtxKlIQpaUJ7eUKISLHtHdu8qjJT+7ftAzMkCZ3ufgSfGknbBoTBCWcUNT1bTnih5tM+CXle2o2SRI0G+p2wj2nEDVzD4lAtvDS3U+1sVCYUJ758adiLvY6QtJzyRICbG5PDnMeddtdImkqdSVABtZaQBv6uyon+rMPKoGz9odQlx4iQ2hZQOC9AR4n31kMLijlWDvV1kbio63131SbQUqNi7t8vNrSCEk6CYV3Hhcais+NoOIKkpXCSYIBt599QE4sRcwqfEePClxOJmdDr76luxHS8ReyrmQfP9KTriIg28xbhVb1nD84qW27mjdGhpVQEl7EEajdom1cJegTMfPKmXUE2Ak8j76GWCFXUPfG8UAT2ZgSd/t3Va4TEQmDAM6/mT3EVRkAEET3DTx9tdnvB4D57qm6GW7zu+ReR3eFM5yBeL7+PzaowdHo3+Pju/KnQgkHTlx5zVIBlTG7hfw7/OnAhfVmTefMC1dlsAAqlXEd5tPHdXbTgN9NYF6bYFety4tERJiK6RcneBpz7+dLi8TbLx9g+NdYFpIgnMtUeiOykGdFLNyeQEf1bqrqxGr6DbPnEIWQRkQ6rzbciR3EirzdXPRnEiExABbeECwsy6qDrJgamTVLiNsmZTaN1rkHQkmw51WSithRYvbQAMJgnSCYPkRcc662ok9WQD4pvu4isqvF5lmFE77m4vx/M7qnYbapIAUomBy7uOsVl7ttMpRKZbSiVDu8aY+ryb8Z+fGrF1XagGNTPGL666TTQc7No4RPHnPfWT8rRWIzhmTBPpGdOFdlvjaeFpNvjTwMaWFp5x3dwpjEkqVAniDAnuI09u4cazzbZVJIcUgWJvujUd/wA75peqCfWEk/ZsBrrxmmQqSQkEkDfb9fnhT1woz2lahIMkZrkqO6xHxpOwLjYO3nNoo63EBA6tamkhAI7P8S8kyZcInkKYxCwc1lBIWUCdCUgBURuzTTewEIw+HyNScx6w5jJkpSP+mkcTAPAqKom0quTyveuuUrJSoYQnLpobQT88at8XsFxvCpfWpGVz0U5iVZT6MiI4edV2DwpcOWcoiZN+fnHuNVu1ehS0rKm1JyZScxEHrFXy5jAjNvKt9ZNq9suMHVl7sDp27gcEtGHQgqfdcUVLzGCpKEpIAMGEBIgxx41F2e8Dh3pMAFmYGY/+5xI4DfVZj8OlGHbCQSErUkq1CikAHKRaLC3AjjVv0d6PPPfWcM1kLksKBzdg5Q8sgKjUgp19lVF5MmapI76PY9sYpgHPCnUoEkAS6eqkoAP241qiShQUE6KSYVyy2PuNO4V6ChwaoKHBG/KQoe6rrF7Ky43FpF/+Ycy/2uLUsAf5VIrSNGfJB25iEowikkGXMqUDuIJJ8AfGszhCkBeb+mLTrNTulO0CrEKaSoFtnsJiIKyB1ip337PcjvqNsvCLddyNIUtSgAlISVE6jQe+i9NluLf4oj4hZNhF+JF/HnFRF6R51c7TwgZWEFSFuAdrIoKSlW9OYWzJ0MEwQarymVpVFwb7ppJktU6GmmjYjfTzbqtCOZkGPZrUlSIO4mJiw+TTS1qsE3Ohnz13UrsQicSDI3zaBp3V1k4G/wA/hTamU7ybAm5iTIEHl6XOY40O4qCRpG6Z91FfAJC3IAA3xJ41ytaoTawOu7v9tRFyAb8v05i/nT6dnuqAynUCATGv4d9KqAHMaBG8+HzM1Nw5zRm4CAY8+6BSI2dlSoLyHgQDMjiZtqRbhUll5INhwgbvCk2uh0IFzYj2W75NK0AAbTHPcI5Wrt54CCTCuETHnpxtXKlE63tPDloBepsBGXReEgXvabTaSedTH8QnIAHApZUqWwJWlAIAWVCyZUSAnWwNVuYAQZG7TnOp1/Kk66QEhOgACojNdRKjzlXsp/2M03RTFFT9p/g4kkGd2Gfv51Uhy3CAJ743ib6TVh0Ps8tRFhhsUZnhh3RF6gPiEjS8GABAGmg7vbWUvn+6LijrDlMGwBN5ST7fbamArWw1/O3jFRi8kSRJvpJAuQJgXH61OTicxgDURB/TTlSrsDpSpSJAF7c5gGTwt76ZWMkTbS1xM86H9ZHdEnnpGn60ryiviLJtOpi9uJIpDGnVg+iTI+dO+uiY5m0n4DQ04sFtWRTeVQAsoQdJFld+lqjJSQbgzw08e7400Im5yVBJiVWmPOY0v7q4UrKY1HGEiYsCdd1MOPROURaOZMmbzwt4Urb/AGZIMi3z7aVDsv8ArG2gE9Q4QOAUojdHZ1inxiipEJwyigX7ZCBMEx24vbTXdFQGukTjI6tkkuLMJSkkrWo2Agfjzq82z0axj2CUhaEuPOOsrIC8w7BAJK1BMWAsAdIvVZY8mqV8ELDukpUW2i24SEoBygSZBJOibH0jxMVG6Z4V9UtNo61kAKUsKJVmCus10I9WNQEnjUXZ/wBDuIyHOtpClFJiFLgAOApiAL50n/LWkxPRR9jCttMpQUoSSpIJStbgU2tOQqgCSlwmTaRExUSlFO0ykm1TRjMW7/yOHaFyguGf6lLUpXM+n4iDWt6IbDDuAVmCpXIzJcUhRCXEp3AxZJHMSN9QemX1daM7KFNrDhDiViFGUggwJjfrEwTwmf0fx2HGFQlbxClZUKkIISQVEI0Kh2ctyItY7qFJg0iq210VWVLbYlZTAV2k2lINybzeIp7pPjCwZUpJfcaHoExIbSjNJGpynyNbHZuAwzUrTOdSUpKgmJCMxSMogD01aC83rP7cZDs9SF9oZVHItJKZkjMQYJveD+FL2N66FhGO+zzpK20g5EwkQJIEi2hF/Oa6VtJwNKyuKQF9heUlIWkicpg3TKRb41pds9EEtNqfBUlISAG4zlUXJX9km9gI7IiCaznVgphJzJz57K4TaOF58K6YtPaMJZLkrHRpFoEWEDUm3gR5U6vEGx7/ANY3U3iX7kEfPKlwGFW84EpGs9wCQSfh3kVoZElpAIBzEbzbiPOuX1ptoI4Rebz31YYzCQhtttt0OdWC7muFK4pBSMo1tJtF6gK2K4nWwJgKF0E8M0ROtuRqNDcWjh5kZR+8Srdk0O+8jdO6o5wxUoQLkgJAuVEmAABqSYqW3hExcwRMkRBg7/berHZbIw7asUsdoynDCbz2gt2OABhPMq4A08qGlbKXaWCdw7hbeSpC0QShQG8SDYkKHMWrtGIQTZWWRFJiy4+vO45mKoSVqWVK5C9zAnyqdhtlISAo3i4OnCJg1UmiSVgXJQFRe4gjdMTfvp3MnVUKV3Wvz+dKjpAneZGkkXsJnfXSXYzJj2m4004DjzrFlHLzWWVDnfdv8TePKmk48ZYUSQN8acBTqHUKtAHHW/41GxmGBkjKnzAA7pue6mv2BJ68KTAEm/Hz5flSsBNwIFpPG0AH2mo+EwZF8xtNvWipeHYSrUAm/CYsJkeHOlJ0NIu+iWFSFYkgkD6hjCddchEgk29I+dRdkbHCyQ5iGmEpQXJcITnjcATfQ9wqf0XI/wCavY4HFJ4iVZEi/jU3EbCZUFhxK4QjtKGbKlJJgpCYK1HIJIv2+cDNy+msIWY4sqcUAiFBKC4VC6YGlyO1qa7bxigBYAaTFxPZ1HjPdTuHf6xaWMMQWZCUKPpH1iVKAmylLTGkDS9W+18E6jL1wSSOyHAEwYAITKEi+pve54U5NLQseylWdCLibgWKefzwFWexn+pBxBAIQQGrAlTuoIn7PpeIp7YWzEvunPKWkplxQseSQdxUbd0mom0HEOOhtoFLLJCUAX1MqUSTqai70NR7ZztzaTuLWHX1JLmRKcoTkBCTIy68Sb1XLSoFJHpAwJ58t40qc8gAlMjNMZbXM6W30y42Zykg8ZmxiDHEC/fFXk3siqGWzpm5bpMSR7YqSIEAn7xg7uR41XtBRAICr5iRPMiI0tl99K1GXtaDzJ7t0VTQHtHRLoFhsMpLyUAupStIcJJPbMqPCw7IOsSK11eV4r6YHsOAHMAEpHZkYiUiLRmS2QDymoyf/UAjfhfJ/wD/ADrk9c3vk67SPXIrIfSlt1WEwaFtpClqfShIJgSUOknnAFUWz/pgcxeZGEwa1LSJUesQQkXv2so3bzWH6Zbcdds8h0PZklPWhJBTEnJlUUxH2bVUfG8tolyVaHdvdLi+iAykExPazERMEGBBHiOVQdkuQQPWEL5mPdBI86i7Cwb+JdSywG1OKmAYGmpN9ByqxC/qOIcRjAicmXKgi5JSZGYgnTlWyWGkS3keh7L2ml4WsoapOo+IqdXlR6XtIVLYcEaejI8jVjg/pYQmzra1DiMgP+6DUvxN7QZ1yehPMBSSk6ERwPeDuI18K856XbDQwtDzSUoKgWnUJgEqAKgsJ1KVi57hzqefpew38l7/AOP/ALqrtofSEw6tt5thzrWpAKiIKSLp7CpJ4d5404QmnwKUotGb/Zi1lPYUM5sopUExmIkqjQHWtj0e6LuNLWkFsr6tQTBKsriVJUCU6agWJEwOF9BtvDF4NFpxASTJcUorbykpBIUDYxpa9aXot0aaaaIutRKszxgOOX1zJAgDQAbgONOfm/EUfFTPMtpbS+s5GGnwoKKGyerdQ4t2RJzRARmgXsIEmnneiSVsgIWpLwkKSAtaVKBCTmAmCLyoGOV7erYTojhGo6thtJGhCRIuD6RE6gHwqJ0kZaw2EdcykJSO0lMgkLJBAiIJUuZkVn7eootwvk8v6OdG1MLU/iUDqmgHUAkHrDMNkgaJtIBucumtVu3dsLcf653QmyVWsLwCRB76tNv9LUKCG0ulScwVlcEgwbJBNyBw56xpptm7UDozqQjrLBcSLidQDpr5mtLf8miHFVijzrGOodWFJCUlRk7wZt5/CpeDSgnKtRBNwL9xB4W3c99aHpPsfMFOp1AJIubC/ZO4C5jlWWw2IbPpC4JuBM8J4Vona0ZPT2SuohSh6JA9LNcjQD9JrjEJghJMg6wLQNd16jPEWgkbja0eHu5U65hli4VIINt8b/bRwI6ThUpuqRyPCeWu6lWQBczwi1ufgaZWwsadrTutYePOo5ZdOgM6BI1I399MRc7H2f8AWF5UmIBMkTwHoi51qzxnRlLTYK1KUSYEJKUxEmc15t8RUf6PXh1qkqPagISnNkAvKgrfmsI8eNbTamyU4hssrzbyUHKFixuhW9UxeSKxnJqX6N4QTiZzZDXXqU1hmWey2EuuZbpzSBMrIM5dIMwbCrLpPsnGreQnCZktqDvXXSEKUCeqBCt3cNK1nRXZrTaSWG+qbMEJLfVqUqIzLSUgzYC4EwTvFaKspeSpaNFHVHlmA6FP9VL6QXy62tK05P3cG90lOYAQb38hVnj8MttKetdWe0hS8rMgJEklSQFKg5FJAn1ta9BNebfSL0q6rEMpYKFkpV1upjKeymRvlajr6vOkpSkytIg9IVtBIawyk/v3AokWABEEmTcTmM7tO9k9Ccqh1budJB7QyRa47OYSCedZJ/FOYh8SkSpSUJSJi538IrZbH2mEgNOWUmwJ0PATurRRaWiG0VG29gliFKUVyLQglIOnaXMA3trVQtIUm6oVEDWb6Azrw5xXo7rKVJKVAKSoQQQCCDuIOorFdIMKhp0oTKcyc2giDNhOqRBsKpPozlGtlaMPlyqscwCo9buKdxkaVExmLKT2lmDeBJ0t6OlqlYiIlV50ie+DPsjgeFVy2hMzfiToByPfVx52Q9HtrnQ/DLcLi8OypZglSm0qJI0NxrYVxtDYuHYaU51bbUXJDaLkSbgiN0eNeRf8QMRop3E/fI9y66T03ccUlClPkE3CnFFJsf6uFL0SXZovL+j0DAbQQ9H7tKTGZK3MKkHSJC0uWsTwsDwqwxOx+ugLfUlAjstJCMwHqlZKlZeQIrEFeYCSSN0kn31yG08B5Csmal899FuHMZXlADVJDSgrf2pTe9SNg/R6zhVlXW9alSSlTTiGi2oEzdMcz5ms11Y4DyoyDgPIU8pfRYo2LnQPAKJPUNibwFKAHcM1qotq9H8CwoJQy4VXOVC0mwySZWYiVjfuVwNVfVjgPIV2hRGhKe4ke6hNp8hijY9GdnYNUobRC0oQtSFhKsoXMXIIm14PDjVi90FwqlZiy1m1zBttJn+5IBryDae2yy+cingspTmKHCmRePWBN59lNp6dvQR1uJ/1VT/vrVeKT2mZOaWqPUto4ZWBTkweHDylJUoIKiEwFICgSTHrTc3iJqqZ2ttwiUN4ZIFspi3IQT7TWc6CdKH3se2lTrqklK8yVrKrJSpQ1J9YDyrZ9KekbmG6oMhJWsOKhQJlKUiYGZPrKTWbjUsdMtStWRWdsbdKoKMJrc5V2HH0gD51QdNnse8mFKD6ZGVLKFZkkXP7lCnEwIjMVHWmP+LmI3oTws0NdN7tDW23SouIWUqUZOhIiIF5sIHlV447aRKeXBP2T0PbdbStaloOVA6kEk9YgmVqcyiJOqALRrUHaLeNS8r6vhi6EmOsQYBMAkKB0IkSL1fYN95eFJT1QJWpS1mEKIJ7RCUJHjeTVbgtu4hlOQLSIUokBKSMxMqIKhmMnj5DSi+y2rGkY/HrSUrwBumCCo3mxEEeys9+x8QnMDhnosTLThi8ahPa1FaTG7ceeELXb+nse1EGmsL9JrraYOVYzKyktL0JMJEKggaTypxt8IynFdspFYvICiMpk9kghQ750/Oml7Qggcfd+lWO1Nqr2ic/VpBRCcyQpKjqYMk6TPjUL/DrhHhFVpckV8Gf2iV23Dlb5tWz+jif38pOUZMiyDHrhSQYiRaf7hNY9PRxwGJgX0nhW46GOLaAZgFMqUVGc0kbt2721Hkax0V41+Rp3kpKYIsbRlJ1McNL+V6qcY1jEpjDPNqiQkOtKURvCS4FCBukgnSr0Gm2vW/uP4VzJ0dPJhjgduOLM4hLaiJhLqkoEzYBCSPebiacGx9tp9LHx/apS7cYyAnurYbW2j1LLrtzkQpUAkEwJAkXBNtKyLv0qEOFK2mUcZdMjwgVvHKXCRk2o8khvZm0cpGK2g4pCrANjIrvOdk5h/TI76y23eh+JUsBBU+kCAsIU3AJMA+qTa5FhbjV3tL6QEvtlCFoCiCOwpcgKsSDp+tM4HpE+0IbUAJPpZ16xvUvSw+SarceUGpFbimsct5oDDJbW0OqQtLBDYzJCZJQkpgZvSItJ4Gu8V0a2upV0IMWzBTUHuNpFXf+NMV9pv8A0/8AyoHTPFcW/wDT/wDKpy/SKqyoZ2VtlPZJCRxyoVHikKPsqeno9jnI64B2AQlQABBME3LaLW05Cn19MMSoEEtwQRZBBvzzVVJ6TuYUhwLElSc2dRhYSDKRuEzJgXgcKduWtEtJHeJ6OYhI/gq7wmfOPnnVFjmr5TNj7bz+tav/AIvH+W1/qK+FU2N2+3ildaUJQolVgSoH+qTobxHKaeMo7Zm8XwZrK1msLQSZKQDpvzW7udMOuoStBTMBQASAkzKVCc08SLVWqXf5+NdMOkKSoCSlSVAXPomb100KzVv7YGHWps/vAIhSSmO0ArjuJI8KbHS9H2FeYqqY2e04lKlOpZiRkWrMuJJkns7yd26nsNsrDJUCrENLA9WIB7zmm1Z+uPZeTJ56Xo+wfMUf4uR9g/eFdH6iRCgx3iRPkZ9tK3htngz+7/1V+4mlhH4PJ/Tj/F6fsH7w+FStndIEuuJQQG0kjM4pQyoTIBUdLCZrKbcwiQ+rqBKCARlkgWve++aZwhU2TmQSFJKSkhQkGDYjS4p+qNaJ9jvZfo2il1b6loSOy2kyQVApKiYJQYGhOnojXcyhxmVW9UdqURr/AGRVQMYpXWE2zKkpkxIsLbyBvPOm0rv4VaiLI1Ox8M4Vl3CL6tSJBX2T6WUQOzHo591Pba2liEnNiHesWpMITAASiZJ8SE6zpSdC1p6t3M4lJ6ywKgkmWygnmIWfGDqKcxvRjrlT9bbsAlIjMQlIAAkrk2FR/wBbKrVopMGw4/KWm5IIKiIGUEm5nx8qssVgMYhZ6tpRTA+ydLHXjr4xWs6I4Q4ALyFp0rjMpxJItPopm1oG/SrvaG13sQjqghhsqI7baMqwAQbGDA48qG0CiyteaUpjAYcpKXXUtBwExOVsvL7IggqIIJFgCL6VgNtbdW1iHUJslKzAieBJk7iZIvoRrXqOIYQvFpcWsJDCHclyD6AQgBSTB/dlw31Ck8K89x3QRx11xwvIBcWpZEKMZiVRPjUwx7KkpdFZhekK1BYMTl7Fwkg3Mx61kxH9c7q6xG00nKMohKQBMaARf53VMR0AdTo62TpcLH4GpOzehjqHErcU0sJJOSVwSAcubs6BUEjeARImtPxXBFTfJoNhgNMJls5j2lABQuoW3HQAA8xpTydqEqgNHvhUW4ygVwhp8KSS4kpChmFxIBEiQm0iRPOtM/ttpSFhOFZQspUELK1rCVEEJUUwJAMGJrFpF0zPoxoNymLaE/8AjNPsbU6sLWACoIVlTOqotIAmJ4c6awKFhxBddStsKBWkJAKkyJAMWke+tDtLGYJbK0tsKSspIQSokJO43UfcaWI1aMSj6TMVY/VUXA3uC5GaNDuM0rf0m4gC+FQZO5a99x6vCn1YhKSOzMBPrJ1zgKEEg2QZ8CK560fYOqzaDo5CBrvbM8ogxR+PwKf0h7U6fOYpkMjDhPXEBRDiuylKgpWiJgoTqOO+Kze0cQ244STHcLW8Pm1WPSHaQbbUiMqluLCSSP4QCRm5Zu0I4a6xWTZVnWEgpGYxKiAkcyToN9bQjrSM5P6WmDSC6oIj0Rck8QAIA1JIFPp6UpTYpNucfhWm6NHBNuIGIdZDIBzlt6VqMW3jfB/Wr3bW1tlJaH1NwFwKEBb4SgJvJiRPIc53VMk2+ATo8/8A8Wp+yfvflSjpan7J+8PhVT0qQkvlaVNkLAPYUlQBAAIsbbjfjVNVrxRaJ9jNiOlKbdg3tGYb67xOMQp2SQpLaJBlMKU4kSMpE9kpUmw1G7Q41Ji/C476sF42blUmOQ91HrS4DNvksFLa7XZBiwGc8J+xfX2VeYbYgCR2iDF7pjiDcC/51G+j7ZDWKxQD77bLTY6wqcIha5ASgSRee13I516TtzZuCYa6xp5nEqKgnq2w2VaHtHtGAI4b6nyKT4Gq7PLv8BPHVxsfe+FWWwOiWJYcK2lNKJSUHMlZSASkk2i/ZFbHBIBmQDfhTGNcJVBJI4TbdupZs29aKrELxgMB3DkckuR/urgrxv28OeRbUPbM+2rZXq9591TNmIBUCQPRVu4AUrKxKRGGx0Zi4whJ35HI/wB00yhGN3uMeLavjV9jHCVmST2uNNNj3U7FRWdTi/5mH/03B7l061gMaQT1zISN/Vuf99WyEiRau8aozE2gW3eVA6MDiugrq1LWXm5WoqPZUBJMneajD6P3f5jfkqt6KQ608mR64lD0a6MYpsFDamTmVmJVn4BO7uFTFDGAkfuDBj1vxFanDDKwoixg3Fj51TI1Hzup2FUQUP4pNihg/wCdwH3RUnCJxS1BOVr7yj/01JbOtW+zLNOEWN7jXQb6mykijdQ4CQpKDxuTPsozr4J8z8KdVTLm6gRz1ix6gPcfypBjDyngTH4UNm/hTTp1/tP40qCyR9bPCuhizwqCybjuqSvSnQ0x0YrlXaX5qOmkH41NDsl5+VcmPsj2U2DbzpVmgoCgfYT5CgpT9geQrrdSUCoIT9keQ+FLkSfVT5CkBsaUUABaR9hP3R8KT6uj+WnyTSE0L08qAF+qo/lp+6KQ4Vr+Wj7qfhSA+6naAGvqLX8tH3E/Cj9ns/ym/uJrsb66pgf/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9882" name="Picture 10" descr="http://t2.gstatic.com/images?q=tbn:ANd9GcSwGNPNLeZ2rK-KGxSvnhu0TBwyIrvu41_iRSh88NQ71N0vSYVc"/>
          <p:cNvPicPr>
            <a:picLocks noChangeAspect="1" noChangeArrowheads="1"/>
          </p:cNvPicPr>
          <p:nvPr/>
        </p:nvPicPr>
        <p:blipFill>
          <a:blip r:embed="rId2" cstate="print"/>
          <a:srcRect/>
          <a:stretch>
            <a:fillRect/>
          </a:stretch>
        </p:blipFill>
        <p:spPr bwMode="auto">
          <a:xfrm>
            <a:off x="765929" y="2096985"/>
            <a:ext cx="2139533" cy="1789370"/>
          </a:xfrm>
          <a:prstGeom prst="rect">
            <a:avLst/>
          </a:prstGeom>
          <a:noFill/>
        </p:spPr>
      </p:pic>
      <p:pic>
        <p:nvPicPr>
          <p:cNvPr id="79884" name="Picture 12" descr="http://t0.gstatic.com/images?q=tbn:ANd9GcR44iUQLzrJRiP20Nj-_UXbX1O3lPVhrk5_kSEFa4t6v2m5ZhXLiw"/>
          <p:cNvPicPr>
            <a:picLocks noChangeAspect="1" noChangeArrowheads="1"/>
          </p:cNvPicPr>
          <p:nvPr/>
        </p:nvPicPr>
        <p:blipFill>
          <a:blip r:embed="rId3" cstate="print"/>
          <a:srcRect/>
          <a:stretch>
            <a:fillRect/>
          </a:stretch>
        </p:blipFill>
        <p:spPr bwMode="auto">
          <a:xfrm>
            <a:off x="6135374" y="2106551"/>
            <a:ext cx="2279191" cy="1839985"/>
          </a:xfrm>
          <a:prstGeom prst="rect">
            <a:avLst/>
          </a:prstGeom>
          <a:noFill/>
        </p:spPr>
      </p:pic>
      <p:sp>
        <p:nvSpPr>
          <p:cNvPr id="9" name="8 CuadroTexto"/>
          <p:cNvSpPr txBox="1"/>
          <p:nvPr/>
        </p:nvSpPr>
        <p:spPr>
          <a:xfrm>
            <a:off x="1835696" y="4433271"/>
            <a:ext cx="6147916" cy="1384995"/>
          </a:xfrm>
          <a:prstGeom prst="rect">
            <a:avLst/>
          </a:prstGeom>
          <a:noFill/>
        </p:spPr>
        <p:txBody>
          <a:bodyPr wrap="square" rtlCol="0">
            <a:spAutoFit/>
          </a:bodyPr>
          <a:lstStyle/>
          <a:p>
            <a:pPr algn="just"/>
            <a:r>
              <a:rPr lang="es-MX" sz="1400" dirty="0"/>
              <a:t>La campaña inició el 17 de enero con un con una serie de bombardeos en los que se utilizaron 100 misiles crucero disparados desde barcos estacionados en aguas del Mar Rojo y el Golfo Pérsico. Durante la primera semana de ataques aéreos, la coalición anunció que se había logrado la destrucción de al menos 350 aviones enemigos, mientras que los iraquíes afirmaban haber derribado 60 aviones aliados.</a:t>
            </a:r>
            <a:endParaRPr lang="es-ES" sz="1400" dirty="0"/>
          </a:p>
        </p:txBody>
      </p:sp>
      <p:pic>
        <p:nvPicPr>
          <p:cNvPr id="79886" name="Picture 14" descr="http://t2.gstatic.com/images?q=tbn:ANd9GcS47bIF5ljkW8iw0VBLPoq3hLBMKrW5RUz7FayQXwJzekugc_Ia"/>
          <p:cNvPicPr>
            <a:picLocks noChangeAspect="1" noChangeArrowheads="1"/>
          </p:cNvPicPr>
          <p:nvPr/>
        </p:nvPicPr>
        <p:blipFill>
          <a:blip r:embed="rId4" cstate="print"/>
          <a:srcRect/>
          <a:stretch>
            <a:fillRect/>
          </a:stretch>
        </p:blipFill>
        <p:spPr bwMode="auto">
          <a:xfrm>
            <a:off x="3490117" y="2096985"/>
            <a:ext cx="2077402" cy="1839985"/>
          </a:xfrm>
          <a:prstGeom prst="rect">
            <a:avLst/>
          </a:prstGeom>
          <a:noFill/>
        </p:spPr>
      </p:pic>
    </p:spTree>
  </p:cSld>
  <p:clrMapOvr>
    <a:masterClrMapping/>
  </p:clrMapOvr>
  <p:transition>
    <p:wheel spokes="8"/>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1979712" y="1196752"/>
            <a:ext cx="5495800"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1.7 COSTO LOGÍSTICO INVOLUCRADOS </a:t>
            </a:r>
          </a:p>
          <a:p>
            <a:pPr algn="ctr"/>
            <a:r>
              <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PROBLEMÁTICA DETECTADA EN MÉXICO</a:t>
            </a:r>
          </a:p>
        </p:txBody>
      </p:sp>
      <p:sp>
        <p:nvSpPr>
          <p:cNvPr id="3" name="2 CuadroTexto"/>
          <p:cNvSpPr txBox="1"/>
          <p:nvPr/>
        </p:nvSpPr>
        <p:spPr>
          <a:xfrm>
            <a:off x="754690" y="2204864"/>
            <a:ext cx="7776864" cy="830997"/>
          </a:xfrm>
          <a:prstGeom prst="rect">
            <a:avLst/>
          </a:prstGeom>
          <a:noFill/>
        </p:spPr>
        <p:txBody>
          <a:bodyPr wrap="square" rtlCol="0">
            <a:spAutoFit/>
          </a:bodyPr>
          <a:lstStyle/>
          <a:p>
            <a:pPr algn="just"/>
            <a:r>
              <a:rPr lang="es-MX" sz="1600" dirty="0"/>
              <a:t>Se han realizado investigaciones que demuestran que los costos logísticos en México están elevados, ya que representan del 5 al 35% de los costos de operación, según el tipo de empresa que se trate. </a:t>
            </a:r>
            <a:endParaRPr lang="es-ES" sz="1600" dirty="0"/>
          </a:p>
        </p:txBody>
      </p:sp>
      <p:pic>
        <p:nvPicPr>
          <p:cNvPr id="4098" name="Picture 2" descr="http://t3.gstatic.com/images?q=tbn:ANd9GcSqd3_jt7lREOSiVSnX9Y4fjNgR5cVb_eyCd4NqIVivEfaxEAtF"/>
          <p:cNvPicPr>
            <a:picLocks noChangeAspect="1" noChangeArrowheads="1"/>
          </p:cNvPicPr>
          <p:nvPr/>
        </p:nvPicPr>
        <p:blipFill>
          <a:blip r:embed="rId2"/>
          <a:srcRect/>
          <a:stretch>
            <a:fillRect/>
          </a:stretch>
        </p:blipFill>
        <p:spPr bwMode="auto">
          <a:xfrm>
            <a:off x="3563888" y="3212976"/>
            <a:ext cx="2717494" cy="1989594"/>
          </a:xfrm>
          <a:prstGeom prst="rect">
            <a:avLst/>
          </a:prstGeom>
          <a:noFill/>
        </p:spPr>
      </p:pic>
    </p:spTree>
  </p:cSld>
  <p:clrMapOvr>
    <a:masterClrMapping/>
  </p:clrMapOvr>
  <p:transition>
    <p:wheel spokes="8"/>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857224" y="1428736"/>
            <a:ext cx="7056784" cy="3693319"/>
          </a:xfrm>
          <a:prstGeom prst="rect">
            <a:avLst/>
          </a:prstGeom>
          <a:noFill/>
        </p:spPr>
        <p:txBody>
          <a:bodyPr wrap="square" rtlCol="0">
            <a:spAutoFit/>
          </a:bodyPr>
          <a:lstStyle/>
          <a:p>
            <a:pPr marL="342900" indent="-342900">
              <a:buAutoNum type="alphaLcParenR"/>
            </a:pPr>
            <a:r>
              <a:rPr lang="es-MX" dirty="0"/>
              <a:t>Clasificación de las empresas en México.</a:t>
            </a:r>
          </a:p>
          <a:p>
            <a:pPr marL="342900" indent="-342900">
              <a:buAutoNum type="alphaLcParenR"/>
            </a:pPr>
            <a:r>
              <a:rPr lang="es-MX" dirty="0"/>
              <a:t>Principales factores que afectan la estructura de costos de la empresa.</a:t>
            </a:r>
          </a:p>
          <a:p>
            <a:pPr marL="342900" indent="-342900">
              <a:buAutoNum type="alphaLcParenR"/>
            </a:pPr>
            <a:r>
              <a:rPr lang="es-MX" dirty="0"/>
              <a:t>Principales problemas en relación con la eficiencia.</a:t>
            </a:r>
          </a:p>
          <a:p>
            <a:pPr marL="342900" indent="-342900">
              <a:buAutoNum type="alphaLcParenR"/>
            </a:pPr>
            <a:r>
              <a:rPr lang="es-MX" dirty="0"/>
              <a:t>Principales problemas administrativos.</a:t>
            </a:r>
          </a:p>
          <a:p>
            <a:pPr marL="342900" indent="-342900">
              <a:buAutoNum type="alphaLcParenR"/>
            </a:pPr>
            <a:r>
              <a:rPr lang="es-MX" dirty="0"/>
              <a:t>Principales problemas de mercado.</a:t>
            </a:r>
          </a:p>
          <a:p>
            <a:pPr marL="342900" indent="-342900">
              <a:buAutoNum type="alphaLcParenR"/>
            </a:pPr>
            <a:r>
              <a:rPr lang="es-MX" dirty="0"/>
              <a:t>Problemas relacionados con la educación.</a:t>
            </a:r>
          </a:p>
          <a:p>
            <a:pPr marL="342900" indent="-342900">
              <a:buAutoNum type="alphaLcParenR"/>
            </a:pPr>
            <a:r>
              <a:rPr lang="es-MX" dirty="0"/>
              <a:t>Problemas relacionados con la política fiscal.</a:t>
            </a:r>
          </a:p>
          <a:p>
            <a:pPr marL="342900" indent="-342900">
              <a:buAutoNum type="alphaLcParenR"/>
            </a:pPr>
            <a:r>
              <a:rPr lang="es-MX" dirty="0"/>
              <a:t>Problemas relacionados con información.</a:t>
            </a:r>
          </a:p>
          <a:p>
            <a:pPr marL="342900" indent="-342900">
              <a:buAutoNum type="alphaLcParenR"/>
            </a:pPr>
            <a:r>
              <a:rPr lang="es-MX" dirty="0"/>
              <a:t>Problemas relacionados con programas de fomento.</a:t>
            </a:r>
          </a:p>
          <a:p>
            <a:pPr marL="342900" indent="-342900">
              <a:buAutoNum type="alphaLcParenR"/>
            </a:pPr>
            <a:r>
              <a:rPr lang="es-MX" dirty="0"/>
              <a:t>Problemas relacionados con financiamiento.</a:t>
            </a:r>
          </a:p>
          <a:p>
            <a:pPr marL="342900" indent="-342900">
              <a:buAutoNum type="alphaLcParenR"/>
            </a:pPr>
            <a:r>
              <a:rPr lang="es-MX" dirty="0"/>
              <a:t>Problemas relacionados con asistencia tecnológica.</a:t>
            </a:r>
          </a:p>
          <a:p>
            <a:pPr marL="342900" indent="-342900">
              <a:buAutoNum type="alphaLcParenR"/>
            </a:pPr>
            <a:r>
              <a:rPr lang="es-MX" dirty="0"/>
              <a:t>Problemas relacionados con comercialización.</a:t>
            </a:r>
          </a:p>
          <a:p>
            <a:pPr marL="342900" indent="-342900">
              <a:buAutoNum type="alphaLcParenR"/>
            </a:pPr>
            <a:r>
              <a:rPr lang="es-MX" dirty="0"/>
              <a:t>Problemas relacionados con el entorno de las empresas.</a:t>
            </a:r>
            <a:endParaRPr lang="es-ES" dirty="0"/>
          </a:p>
        </p:txBody>
      </p:sp>
    </p:spTree>
  </p:cSld>
  <p:clrMapOvr>
    <a:masterClrMapping/>
  </p:clrMapOvr>
  <p:transition>
    <p:wheel spokes="8"/>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2339752" y="1002731"/>
            <a:ext cx="477585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 APOYOS TECNOLÓGICOS PARA </a:t>
            </a:r>
          </a:p>
          <a:p>
            <a:pPr algn="ctr"/>
            <a:r>
              <a:rPr lang="es-E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LOGÍSTICA INDUSTRIAL</a:t>
            </a:r>
          </a:p>
        </p:txBody>
      </p:sp>
      <p:sp>
        <p:nvSpPr>
          <p:cNvPr id="3" name="2 CuadroTexto"/>
          <p:cNvSpPr txBox="1"/>
          <p:nvPr/>
        </p:nvSpPr>
        <p:spPr>
          <a:xfrm>
            <a:off x="502693" y="2060848"/>
            <a:ext cx="8352928" cy="1569660"/>
          </a:xfrm>
          <a:prstGeom prst="rect">
            <a:avLst/>
          </a:prstGeom>
          <a:noFill/>
        </p:spPr>
        <p:txBody>
          <a:bodyPr wrap="square" rtlCol="0">
            <a:spAutoFit/>
          </a:bodyPr>
          <a:lstStyle/>
          <a:p>
            <a:pPr algn="just"/>
            <a:r>
              <a:rPr lang="es-MX" sz="1600" dirty="0"/>
              <a:t>La logística industrial esta penetrando cada vez mas en el corazón de las empresas esto implica que para poder satisfacer los requerimientos  de los clientes que exigen mayor nivel de servicio, la empresa requiere de tecnologías, información y comunicación como lo es el comercio electrónico a través de internet, el cual ya se puede aplicar de manera eficiente en todas las aéreas de la empresa de compras, almacenes en producción, calidad, mantenimiento, finanzas, marketing, ventas, almacenamiento, distribución, esto es, en toda la gestión integrada de la cadena logística.</a:t>
            </a:r>
            <a:endParaRPr lang="es-ES" sz="1600" dirty="0"/>
          </a:p>
        </p:txBody>
      </p:sp>
      <p:pic>
        <p:nvPicPr>
          <p:cNvPr id="2050" name="Picture 2" descr="http://t1.gstatic.com/images?q=tbn:ANd9GcQgOLLhj5Wfma6CwGCeDDhfYuUuLgTuDUtI-mqzJYTzEF6FfYqf"/>
          <p:cNvPicPr>
            <a:picLocks noChangeAspect="1" noChangeArrowheads="1"/>
          </p:cNvPicPr>
          <p:nvPr/>
        </p:nvPicPr>
        <p:blipFill>
          <a:blip r:embed="rId2"/>
          <a:srcRect/>
          <a:stretch>
            <a:fillRect/>
          </a:stretch>
        </p:blipFill>
        <p:spPr bwMode="auto">
          <a:xfrm>
            <a:off x="785786" y="3929066"/>
            <a:ext cx="2026687" cy="1518059"/>
          </a:xfrm>
          <a:prstGeom prst="rect">
            <a:avLst/>
          </a:prstGeom>
          <a:noFill/>
        </p:spPr>
      </p:pic>
      <p:pic>
        <p:nvPicPr>
          <p:cNvPr id="2052" name="Picture 4" descr="http://t2.gstatic.com/images?q=tbn:ANd9GcSioIVpBnETaKtJk4jHig-fKO7S0cwE6cFje72YQ_sk-uu4ipFNOg"/>
          <p:cNvPicPr>
            <a:picLocks noChangeAspect="1" noChangeArrowheads="1"/>
          </p:cNvPicPr>
          <p:nvPr/>
        </p:nvPicPr>
        <p:blipFill>
          <a:blip r:embed="rId3"/>
          <a:srcRect/>
          <a:stretch>
            <a:fillRect/>
          </a:stretch>
        </p:blipFill>
        <p:spPr bwMode="auto">
          <a:xfrm>
            <a:off x="3929058" y="3929066"/>
            <a:ext cx="1169432" cy="1444150"/>
          </a:xfrm>
          <a:prstGeom prst="rect">
            <a:avLst/>
          </a:prstGeom>
          <a:noFill/>
        </p:spPr>
      </p:pic>
      <p:pic>
        <p:nvPicPr>
          <p:cNvPr id="2054" name="Picture 6" descr="http://t3.gstatic.com/images?q=tbn:ANd9GcS-aK0Gtvke5e7MwcZiauYjRAxaj77Y8wpaWEKN1d9GpcUlectnJRDeBw"/>
          <p:cNvPicPr>
            <a:picLocks noChangeAspect="1" noChangeArrowheads="1"/>
          </p:cNvPicPr>
          <p:nvPr/>
        </p:nvPicPr>
        <p:blipFill>
          <a:blip r:embed="rId4"/>
          <a:srcRect/>
          <a:stretch>
            <a:fillRect/>
          </a:stretch>
        </p:blipFill>
        <p:spPr bwMode="auto">
          <a:xfrm>
            <a:off x="6215075" y="3857628"/>
            <a:ext cx="1453270" cy="1706013"/>
          </a:xfrm>
          <a:prstGeom prst="rect">
            <a:avLst/>
          </a:prstGeom>
          <a:noFill/>
        </p:spPr>
      </p:pic>
    </p:spTree>
  </p:cSld>
  <p:clrMapOvr>
    <a:masterClrMapping/>
  </p:clrMapOvr>
  <p:transition>
    <p:wheel spokes="8"/>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683568" y="1052736"/>
            <a:ext cx="7992888" cy="1569660"/>
          </a:xfrm>
          <a:prstGeom prst="rect">
            <a:avLst/>
          </a:prstGeom>
          <a:noFill/>
        </p:spPr>
        <p:txBody>
          <a:bodyPr wrap="square" rtlCol="0">
            <a:spAutoFit/>
          </a:bodyPr>
          <a:lstStyle/>
          <a:p>
            <a:r>
              <a:rPr lang="es-MX" sz="1600" dirty="0"/>
              <a:t>Es importante mencionar que las tecnologías de información cambian día con día lo cual tiene un gran impacto en las actividades logísticas no únicamente de la empresa para la que trabajamos sino en las actividades logísticas de otras empresas y las relaciones entre ellas, ya que se afecta directamente la cadena de suministro de las diferentes empresas, los proveedores, fabricantes, distribuidores, operadores logísticos, almacenes o centros de distribución, entre tantos y tantos actores de la logística integrada.</a:t>
            </a:r>
            <a:endParaRPr lang="es-ES" sz="1600" dirty="0"/>
          </a:p>
        </p:txBody>
      </p:sp>
      <p:pic>
        <p:nvPicPr>
          <p:cNvPr id="1026" name="Picture 2" descr="http://t1.gstatic.com/images?q=tbn:ANd9GcRZFqZ-1NZ-ihAN03vCLQcGQa-HBWLhNA7bW1OoBfYfKFZhhHAE"/>
          <p:cNvPicPr>
            <a:picLocks noChangeAspect="1" noChangeArrowheads="1"/>
          </p:cNvPicPr>
          <p:nvPr/>
        </p:nvPicPr>
        <p:blipFill>
          <a:blip r:embed="rId2"/>
          <a:srcRect/>
          <a:stretch>
            <a:fillRect/>
          </a:stretch>
        </p:blipFill>
        <p:spPr bwMode="auto">
          <a:xfrm>
            <a:off x="2843808" y="2924944"/>
            <a:ext cx="3794194" cy="2294837"/>
          </a:xfrm>
          <a:prstGeom prst="rect">
            <a:avLst/>
          </a:prstGeom>
          <a:noFill/>
        </p:spPr>
      </p:pic>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971600" y="908720"/>
            <a:ext cx="5976664" cy="369332"/>
          </a:xfrm>
          <a:prstGeom prst="rect">
            <a:avLst/>
          </a:prstGeom>
          <a:noFill/>
        </p:spPr>
        <p:txBody>
          <a:bodyPr wrap="square" rtlCol="0">
            <a:spAutoFit/>
          </a:bodyPr>
          <a:lstStyle/>
          <a:p>
            <a:endParaRPr lang="es-ES" dirty="0"/>
          </a:p>
        </p:txBody>
      </p:sp>
      <p:sp>
        <p:nvSpPr>
          <p:cNvPr id="4" name="3 CuadroTexto"/>
          <p:cNvSpPr txBox="1"/>
          <p:nvPr/>
        </p:nvSpPr>
        <p:spPr>
          <a:xfrm>
            <a:off x="1331640" y="1279572"/>
            <a:ext cx="6738542" cy="1600438"/>
          </a:xfrm>
          <a:prstGeom prst="rect">
            <a:avLst/>
          </a:prstGeom>
          <a:noFill/>
        </p:spPr>
        <p:txBody>
          <a:bodyPr wrap="square" rtlCol="0">
            <a:spAutoFit/>
          </a:bodyPr>
          <a:lstStyle/>
          <a:p>
            <a:pPr algn="just"/>
            <a:r>
              <a:rPr lang="es-MX" sz="1400" dirty="0"/>
              <a:t>Apenas iniciadas las hostilidades, los italianos lanzaron ocho aviones para atacar blancos dentro de Kuwait. Siete de estos aviones debieron de abortar la misión debido a problemas logísticos y solo uno se internó en Kuwait de donde nunca mas volvió. La Royal Air </a:t>
            </a:r>
            <a:r>
              <a:rPr lang="es-MX" sz="1400" dirty="0" err="1"/>
              <a:t>Force</a:t>
            </a:r>
            <a:r>
              <a:rPr lang="es-MX" sz="1400" dirty="0"/>
              <a:t> británica, por su parte, experimentó serios problemas en sus ataques  a las bases iraquíes. El objetivo de los ingleses era dejar caer bombas para inutilizar las pistas, aunque para esto los aviones debían volar a no mas de veinte metros de altura para evitar los radares  o de lo contrario serian detectados.</a:t>
            </a:r>
            <a:endParaRPr lang="es-ES" sz="1400" dirty="0"/>
          </a:p>
        </p:txBody>
      </p:sp>
      <p:sp>
        <p:nvSpPr>
          <p:cNvPr id="59394" name="AutoShape 2" descr="data:image/jpeg;base64,/9j/4AAQSkZJRgABAQAAAQABAAD/2wCEAAkGBhMSERUUExQVFRQWGBcXFxgYFRcYGBwXFBcVFxQcFBcYHCYeFxojHBQUHy8gIycpLCwsFR4xNTAqNSYrLCkBCQoKDgwOFA8PGikcHBwsKSkpKSkpKSkpKSkpKSkpLCkpLCksKSkpKSwpKSksLCkpKSwpKSwpLCkpKSkpKSwpLP/AABEIAMIBAwMBIgACEQEDEQH/xAAcAAACAgMBAQAAAAAAAAAAAAAEBQMGAAECBwj/xAA8EAABAwMCAwYEBAUDBAMAAAABAAIRAwQhEjEFQVEGEyJhcYEykaGxFELB8AdSctHhI2KyFYKS8SQzwv/EABgBAAMBAQAAAAAAAAAAAAAAAAABAgME/8QAIREBAQEBAAIDAQADAQAAAAAAAAERAhIxAyFBUTJhcRP/2gAMAwEAAhEDEQA/AK3C7YVlNkotltIWlcjq3cnFpUnCUspEJjZNMhRVRYbOgTgHMKW64cC0uO/VBUOIOYfCfIqS5v3OYROFGNdmAHUwNiovxRaQSg6lUg7rtrC9Uz09tK7anumbuGQ3UQqvYktKc1uMEt0iVNjWdf1FrGqOia2pbMR6JRaNk5TO0aS7A54Sp8nttYT4iEe21AGFzSe7TkIetduas1u6jiMKH8WdkP8AiHO3XTBlAx3c6uSywoyZduQQV06oibcgCEaSZpAwEPc1DCnKgugCEFC3SXFQXFPSPIrviFbuaTqpOGeJw6t5gf7unn6rm14gyvT1s8TD+8jkVX2v6LKLzq1gxnA/unFvfkbpfUAnyW21UrdKTB9e9lAVnyse5YwSpME+mSou4R4aNRC6dQyqThTcWuEvrUMKx1qEhKr6lARPZXlXLpkTCSXpwn90zdJ7q3W/LmsJu7WIx1DKxVqcNaTEbRMIJhhS06qmqNxTxK6oswhKVXCkFUykpPlb7wgKE11vvEBGWSi7ZiiY1G29EIVI4bSyi6NNqzu+i1UpwJlSqTDC0tyTjZP+FW0zIgpFwa+0uE7K4UL1hyFFaT/Ql7IalTrKSmFS7HJL6t/DsKT5lSNtw3Bwhbt0bLm4uSUO4dU4MTUa3IqWm3r7Jcamkwmlm8ORYE5qFRuEojQoaohItKePWxqW9WmMlzHAeZ3H1C8l4T2krWdXVTOPzNOxHQhesXVUyvNu2HBRTrahMPBdmNyTqiB6fNac0dRcLXjVLiDAKLjTqEiRglp9DhzV1JZUDS7UCC5j4gOAwQYJAcDuF5PRun0KgqUnFrm7K68P7c0bk06dwO7dIIqAwNfPV/LqBInaTnqnZqZcWxz5C1RuI3U/4YAR91BVpCcrJrgSrYVnuLmPAaCNwduacWLCRB5c1ulfta2CMLKXEQDjmmiTBTrQQkXEwMwnV5cCMFVu+uN0SDSa7ppVXpI+5uBKHdUlbRhS42nksTEVfJYhOAQF2xaYFy98FUQumVI+4ICCF4uxV1JYbbr5Yy7Q9SllabhMGbLlGW96koeiqD0sNarWvqbBMIijQDjCRW1UphRvSFONJ0dfhW8gu6VQs2Kgo3+oZ3Xb3zspaCjxGcEwoRcyUN3E+qLp2XzULmibd+rEZUr7UxvHquaDQHBFnO4QKV8cpODNTNxvgnHXCF4LXqM0EkVA8TI6dVZXt0tgJPa2wpYaIEk/+RkwnGebTsPlRVxIS/8AElpkmG7nyRYryJEEbiEYeFt02Cq32qte8t3EDxU/GPQfGPln2Ct11Q1CY2VL49x23YyqzvA57mOZDBrgkECSMDfqiRWzPt5xclp5pe+nJgJjUp+GWn1EAEenVDtDdQDjieX6ea0ZLb2O7blmmhcu/wBPZlQ7t6Bx5t5Ty9Nr7UMiRkcjy2kEHmF55xvs62tQdc0NILcvptn4YEvE7GZJAxGRzlTwHtdVtoYfHRBnQfyzIJpn8pgnGx+qi8qnT1Co4DdQm8DcjKQUO2VrU/OWHo8afqJH1RTrtrmy0hw6tII+YRg0Zd8Wc4dElu7sgZOcrs3UZSe9qSVUibXbriV2yoYUVlbFxTl9s1giCSQnqc0rNVYiNPksRqfENTahbsgIkuhsyJPKUuqvVQqh71dfiShnlROqq/aTA8QWG5nISvvFLSr/AL/eyMLTq2rgnKdUbPAI2VZtfEfDn3E/JW7grzo0PB8j/dTVxulRMwivwxCY8Oot/NlGVrD36KLWk5J2SEbZucRKKp8P8pUlS30N2IIU6uc43TaSpdBBhxUNOlVcJDShritU/NM9VNXDZjgCEe2s1xxGPuq9TuTsUw4aGtdqc6Z6qTp5cVA1su5JFfHWJp1Cxx54IMcnNO/qIPmnVzaiozc5yD++Sr17w0MaADmT8juqiIW2/aItNRtdnhBAc9rXOpw76tMdceaR3vbd1vAtzTq0zOHh2tpkxIBAg8hlPOD3Olz6WokjPiGYP0IUTux9BwdppySHES7T4zJw4DwiYEREAYVCy59KDxLjFe4JfWfqJEQPC3T0aBhL8EYV4p/w8JpnvHhtUwWlplgxlr2xk/7h1SBvY6u8EhvdkCWl0gPgxzywxnxAKtjO80mZWA325oa4owZGRurv2Ot7i1qPNdgpUHN8TqhAGpvw92ROp2TgdVLf9p7SpdB1RjnUQ00w4eBx1fHrA+NhBgNPrzQPRH2S433btLjj7+Sr/F7drazw34Q9wHoHGPoir5tNlV34dzzSmWawA6PMAwfX6BC9yak5zBeT6HP3KBprwK6ogdxXYx1Krs/SNbH7S18SNhjbCVXNo6hWczXDmmNQJEjdpEciCD7o3iNN+ljHt0vpDQDEEgElsnYxMAjkAj+GX5qNh5bqEATEwABsd+ZTSEr8RcwMc2prY5ue8A1Co0kPaCIJEwQejxOd9UuLtdOpsECcGZyBAB9Z32BRVrSh1RpEs1F7S5v80AgT/SPktvpN1sOhsNJLsNzIIgCM75+mUHkHUu0FChSL6Z11ZADC1zdzkkxsB0O8Ijh3ECbZjnkEy/bkNboBHLefdCPt6b5/02t5iGgH2xg+akpVQWBh/KA0ejRA94Aylh6GqcSdONli26ybPNYn9M9oK74xTedTW6fKZCENyClzWFdhq0xIxzwonAIckrk1EyTFi50Qo21FJrlBoazyHAgkHkQrL2d7ePpENq+NvXn/AJVdqtlDuppYqPf+BXlrdMlpEnpH2KZDgRbmmdQHLn7g5Huvnfh3FalB2pjiCvSOzX8ViIFbcYDufzU2LnWLHxrtTVtXGbQupjepqED+qBLfU4WUu03es7w0HNZsXN8TR0n/AN81YeE9oKV08ARlvxY8QOrUCI5QD5yPNJ+IdnTTdU/A1m0Ku7qJjun9C6nnS0yRIETiFleP40nQm34qQMQR+91updNd8QCqNrxMtqOlhpVBHfW5MgYEvonpzjONiQrKKQdEGQYIPUHZQ0jdO0NQkM3+S2zs9UcC140gQQdXMHyTiwsGtgjdGXoGndLU2/aCrcBkNPTl5JHx/hNSqwhkeIZBOcphT4s0GHctjzhS1OKN5EIlKxVKHZyuG0hDW7ioQfGABgCRn9FY3saxvkNljr6VxUqgiTunpwOK4cfTqpKlEPGUMx81ZOMcuZ6pl3YS1RPX7M0a7g6q1ziBHxuAgeQ29kPf9jrN1N1MUQwkS14J1AjbLj9CnTboDddvex3NG1Pi8ys/4d3JjX3bW8/HqIHPAGTCjPYk0qsOqA0pJMAhxEiGkHaeonYr0q4cGhI7+jqKqdF4fwlvQHDIBHQiR8iklxwikfyAekj7J9c28bpa64bMEx/hXGdgO2s9B3cWnaTMeiNubenHh36/dBniLduS5dcjkVWVOt6nc8KM1JKiqVZwpqNrIlNNupG0Xfsra4dqGBH0W0iQ1+BgDoUrq8OI2V41NO/1QdxbUxkBEtVYpFWyd0UDrV3RXRtZoGktH6rl9ix+QIVeReKkupEbrA5Wq67Pz8OUrueClsY9U51CzC9uVlSjiUe2xIE8lJSt53T0EbmKLMp9cWcH7IKuz9+8/qlq5BHZ/tLUtageDMcpxlewcD7Z294wF+ltUSMxMEeKDuJXhdRi7s7pzCC0kQlfs49v4rwdl0wEnI/+usyC5vlIw9vUfYofg9apRpinWjW0kSMgtnwkHpHuNl5Va9o6tCr31B3dvPxgfA/rrZsZ/wAiCvR+BdraPEGBpilcD8k4P+6kTv5t39YlR1yvnpY6PEYzMBTXPFS4JGKJBh2CEYy12/usbGoW7qEqGhqTe3s9RwJAMJkOHtaNkFaC4dVOxGVNVtpK7+GYCjbXcSkTTOHHvG9ADPqmxYA1Lm3JAncqOpxI80HmgOI3YBKX29/4vEccv0XXEzzCWiDiIVSJ66ynTr3VBIMbf+lly0jZLWVwQQMRgKSpxPSMmTyVeJeZfxSrp5Kr3Tg4p9xG7gEHLiqxeUyCteYx6rh7CPRabUhQVL7komVZVpFurKWlxBwQUrtrCgh34lxWlw23MLaPoHVOsY3UobqCW2ZJTVhgLO/RwPVoQUTaWhOyxjNRTrhrGNiVNaczUdtw92Meymf2fDnzt1TdlxTOJC5dxFjcDKja2yBj2Na4YIHOIQY/h4XtLmkA8gVYbLiTTuYTCletB3S8qXjKo1x/Dio5pbLdQEtPKehPRedX1o5jnMcCC0kEHcEYIK+gvxoztE9crz/+JXAw4fimCNm1R9GO+zT/ANqvnrfabMeXPaonNRFQgKMkLVCFwXDSQRGOYI3Hp0Uro6/Rd06QdAYZd/KRBJ6MMkOPlg9JQFnsv4jV2sDaobV07PMh8fyvI366iCfWcei9nuLsuKTagkA9SMEYIkEheIhqN4XxOrbP1Un6Z+Ju7Xf1N2P36QpvOqnWPoC3rNaSRHi3U10xzmuLRJDSQBGfIEkDPmvM+D9vadYd3WPcuMCZ8G/Jx+H3+a9UtaIFMOGZDc7y0bbb7nPms8xWy/cJbKv4nN3PNMGWY32UNOi8U2AuD35kgaZBPh1dSGwCecTAUNTiBjPLooqp9ubqlpmErrVYUlzfk+iW3NWeaJDtxFdVkBWdzWrmul9xcLWRh1RHfeayvcgDBz0Sk3QUb7sKsRqa7vJ3S6tUJWi5H2PDg4ElwEKvReyGtTU/D+GOqHAwmNxwlrnRrgdRk+ytvZzg7aVMxmdp390uusiuebarzOzjhGOW606yaw+aur6W4HTdV68owSs51rTrjCFwMrEe5jZ2WK9Z4iptI5oltSd10+oIwhnVIR7IwoXGnkun33PZANvFqpU5pDRbeI+a6PEkrqHootRbung2n9DipHNMqHHVTm1SiG3BEJXlU7sXelxsDK4uuMNr0qtLEOpub7kGPrCplW6O5OEurceDPg8TvXHz/slOVedqvg5zuu3sC6bxIy7U1ha4yRGx6tIyPYrHtbymPY/XC1SGqMhbtLcOeATDZAJ8ucea7qPHT5/4UImUB6txjhltfCmRSNOs94Y6tTIkah4X1WbVWzAJw4SMwqDxzgNa0qGnVb1hw+FwHMH9NwmPZrtG+k4Cccl6FdV6V3S0VQ0gjfnMYI6HzUm8XKc8A7Z3Vmf9CqdHOm7xUz18J+H1bB81F2g4QbaroOWnLXdW+nJw5j+6V90CmT1uw/ixbOA1MqUnRkBocwHnpIMx7ItvbO1qGRVZ6Oln/IBeRWFFrqjGvfoaSA58E6Wk5JAyY6K93P8ACqpoFS3uadYESJbo1f0uBcPnCzvMVO7D694iH/BDh1aQ7/jKSXlwQYyCqTcWb6T3MqNLKjTBa4Q4H95nmsZxOs3aq8DprcR8jhPxK9WrHcXKX1ruUJQvLmo17m0+9bTALyKQOkGYLiwAgYOfIqBvF2u3pj/tc4f8tSuRKWtclQi4K5q1aeJ7xsiRLWuxtvLenRd2wpk4qN9w8f8A5j6qk4JYw7qd9ZzQJwmNh3G2trnjMAg9dvl9QldxSq6i+o2ATgQduindOzE/C6oL9TyRTbmoRBIbIB0g4nP0Vo/6p3bn0yQSxzmyMg6SRI8jErzavcEh4aS3BGMSJ2KtFpb/AOm15xIn25e6nqK5tixO4yfKELecYaGgb/eUjr3YGJSyu8pTg73TZ3EWrEjysV+KNOaVwmFLh9V7NTWFzeog7eQMpJSjmiKFy5jtVN7mO6tP3Gx90YmVM5+kwQQRuCIPuFjqkjdar8UqvJdVYysMAkDQ4QIxCDocQplxGaZ5NfnHLxQE8GiRO6IiRlDGtvOmOodP6YSu84pUa6Wu8HKACMbyjBKeaYHlz/fJJzx535WA+rjI9RhLLu9fV+J0jkBgfJC6fmjFaIuuIVKh8RMdNh8lEai473qut0YbUqajXjB2/eygIW2NJMD5J4DA0pCgdSRlhYV9hSqEH/afpKmueHva9tNzS1ziIBx8RgZ2UmWU3kGVZuA8Z/KSZ9VXru0dSeWPBa4bg/v6qJj9OQYQFx7YMbUoagZcw6t+Rwf7+wVKY5M6XEtVNwPNpB+SV6UYHdN/iVx7H9s6lqdEyw8jsqW4KZr5HolQ9a7UW1LiVEPYQLin8DttQAJLHnoeR5HyJny2oCCQQQQYIIggjBBCP4Zx00ognfPl0/f7LP8AGMr3FT/TYcB0wCThodP0S9H7JOGcXqWzxUpEtI3A2cDGHDpj2THjoFVzbqBprNENGwfTAY4O6AANMDqByKNvrZhb3bWsDnc4A0jqY+SX8F4p3Wu3qmGEkt56ag2PodvdPRhPWpucSTJPotU6bqbg+HDQQ7b+Ug4kR91aKV854PhLc4neOpHJQX9AacmNzP3+iNJXbql3r3VGthr3FwHTUdUe0x7Lgh7cBzh74RdjSB3Jx8IgiZ5+eCEY3hBqNc8YDf12TIla+NRPQ/XdPeFcR7toB8TOTcyPIdQlzuDvlF21oacHVBBkIuFp3X4dUreJtMtA5kQhq/BagMBpdgHY8004R2pqB5DnS0g4O3kjf+uknoSs96is5s9qoaJGC0yN8LFZ6jCTPVYn5l4qyLc7LsWZnEp/bWIA3BKmpWrAn5UvEso2AxPNA8S4EXOHQTP0hWfQOQQN3cgJS07Iq9fg7h8MhKqtJ+otIEg8hHvjHNWyvdCEuqvaSTsTv7bLSWpV59Et3BB6/vC0QZym9fIgFBC3MzznH+UwE0T6rDThMXAH4gP35qDuDnTgeaYCtKmpnSQ4bggj1CnFq0jOD1BWvwXRwHqEgfWPG5AzB5icopl7SuKgo13hjBnUWy4uxhp2Zjmq134pNgeJyG74vJJOUsE16jxfsPQrUGinXdLB4XPh/h/lLhB0+swvL7yzNJ5aSx0GJY4OafQhTO4pV0d2XnRzE4Pr1QT3Iw2DyXbQoWHKJtoyDzQoxteG67d9QbscJ/pjxfLHtKDu7JzGseR4XiWncHcET1BGQjLfiGmk5g5gg+/+FZ+zfEBTtgx4aWyXAOaD8Rnn+8qL9HFID+nyRPDrgMqajriD8LtLs+cGR5c1f63Dbau2X0mAjYtGg++iJ90ouez1qDjWP+6fuEvKDC9nEGO2cZO+rB+Ywhbzhz6viEDMDzA5kj9wur3hrG/C53vBQjbUtMtqwfKR9lX/AAlhsxpaA7OkRPVaubbvREeHH0PPywl1veECHnUeo/VN+GVmvcBOZCm7BP4DqWNR2QwENz0iPsur7iLY0sEYGo/7huB1Cv8AX7ulbPLW/l8Q6leVXNQBxjaTA8kcXyPvnxTuvTzKnp37HCH5Pskz7kKF1fzWmMz+nQok/E5vRHMY0YmfdVQXSMt+LEJXkSrYHv8A93ylYldPtCYGfosWXj1/F7B9O/AWxeiZ3Vmr/wAOe8EsqAeXJKL7+G9wxpc17XeQmVW80vHoFU44AISniPEtTZC1dcHrM+NhAQJZ5K5zE21F+JKifcLt9IKB1BWnXLriFz+IXFSmou7TNMaq4dWK40Fb0lMNGuV0LkrnSei0UBgIU1LTIgKHSu6fklgH1LNrsjBQDqXv6I62pzuYHqmVJ7KYmf1UVUI7ewe5whpGdyIH1RvFrJjMtMHmBkJr+MDhgoC4tgecpaZZR07ndTv4oQRHJH0uzxqDwgA8uigr9lbhs+EEAclW8jKlp9oXHmun8ULhugqHZm4qCWU3OHl5deiiqcIrU8vYQEZyX2kuL0ieqCNyZyrNZ9npaHvcdJ3Ab4x7FR3ljQaRBe7rqAGfZKWDKSU7ud077NtpPuGCq8sbOSN8LKvBqRlzdiBABxPOZVi7Pii0BtWjTPQwSfmp66+j5n2n4xxqn3ummToG2Ty5qucVosdkNMnJPIr0qh2dt3CWsjH+VLW4HTb4nBroHSPmsJ8knpvfi669vFH2agNkfNe2iyt3NJNGmB6D78lVeK07ZpMCPfC0nzb+I6+Hxm68/Zw8nmujw8jmE9ur2mBDRlKalZay2saxtm5Yo+98ytJ5SfTjLRojb9D7LbmxgAEeW6q7O1VNsEnUQYIk49BsVNY9rGVderS2NusdJ6rkyujZvsZxPhLa050xycJ+5VJ4t2GLnFzSCfLC9EtLym8eQ5nbZA3HaW3bhuknY+HHuiWz0LJfbyS+7I1KYJLHwOemR8wgado3bc+i9utLqlVadDgDzE49wgLns3QcTqps8yBpPX5LSfJf1F+OfjxviNmN2txGRHNLNDeYXsN12JpEE03geR/uq1xDs8WTIYY9JWk+SJvFUQ0WqehWDJgDPkm9UsGNDZ9EJUuGgzoAV7qUdDiDWgjS0z1AQ1UUicNARD7ppOWj7LbK9KcsH1/ugFtzRHKEPHJWejSoVTpayCdoP9107sy47OaB5peUPxqqF0LRrp7edmKg2LHf0uE/Iwlj+HFvxSFXlKVliBlxClpXhHoo3WvQ/NcdyRzCPoLZZ8ftm6fDUGwku288J1cdp2hgNOCTsSP0XnJru8j8l2blxxI+azvErSfJYtl/2guXkOFQf0tGn6DdLr3iVRzQDgg4KQiu8HB+qkN67m79U/HE3q02qXFQnwmPfC4eaxHiY5w6gT9ko/Fn+ZTN4w/bU5VhDW3JbgtIPTKsHDbtukF2D++qp54i4nLiuvxU/nISvOiXHrPC+IUoxUIcPsueMcWGglrmn3I+i8nsu09ak57aQe4jBimH7xtzbMD5Ilnba7a4+B8zqg0Wn4ifynG5I+nJY/8AlN9ujzuZhjxG8qEnxmDynHySypW6klbrdrblzgTSdjYfh2RnGW7E+PnO6go9oqzGiKAiTBNvTJlzidzmZMegjktZkY3m1y6qoy9TP7S1YM24AkE//FpD4C15Bxt4RI6TK4r9pH1GGaMCJLmUKbTEZlzRMR9yq2F41HqWJe3izTyd9P7rEbC8a9Vsv0P3Cb06DfwrHaRqL3gmBMTzO6xYsKOTCiYpvjHhCrNw4zusWJ8/qvk/Hp/DqLZHhGGMjAxLBMdEd3TTMgHB3A6BYsWDSq/xdun4fDDBEY5t2hU3hNQm+ySd9zPJYsWvPqi+4D7eUw2oIAGBsI6qog5W1i349Rl3/lXTmDoFz3Y6D5LFicI87GMHfnA2/UK71bRmfA3/AMQsWLD5Pbb4/SlcZaATAhInlaWLThnfdLq+5QjisWLRmicVwXLFiZsldgrFiA7hEUSsWI/CohhRDFpYoCt3NZzK1QtcWknMEjYyJhEWdy80qri52od2A6TIGo4B3AyVtYodE9AhdPAkPcCNocfJSMvamhx1vkaI8R6u2ysWIDLq4drd4nbnmebRP3PzQ767ojUY6SegWLEBqkwRsFixYmT/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9396" name="AutoShape 4" descr="data:image/jpeg;base64,/9j/4AAQSkZJRgABAQAAAQABAAD/2wCEAAkGBhMSERUUExQVFRQWGBcXFxgYFRcYGBwXFBcVFxQcFBcYHCYeFxojHBQUHy8gIycpLCwsFR4xNTAqNSYrLCkBCQoKDgwOFA8PGikcHBwsKSkpKSkpKSkpKSkpKSkpLCkpLCksKSkpKSwpKSksLCkpKSwpKSwpLCkpKSkpKSwpLP/AABEIAMIBAwMBIgACEQEDEQH/xAAcAAACAgMBAQAAAAAAAAAAAAAEBQMGAAECBwj/xAA8EAABAwMCAwYEBAUDBAMAAAABAAIRAwQhEjEFQVEGEyJhcYEykaGxFELB8AdSctHhI2KyFYKS8SQzwv/EABgBAAMBAQAAAAAAAAAAAAAAAAABAgME/8QAIREBAQEBAAIDAQADAQAAAAAAAAERAhIxAyFBUTJhcRP/2gAMAwEAAhEDEQA/AK3C7YVlNkotltIWlcjq3cnFpUnCUspEJjZNMhRVRYbOgTgHMKW64cC0uO/VBUOIOYfCfIqS5v3OYROFGNdmAHUwNiovxRaQSg6lUg7rtrC9Uz09tK7anumbuGQ3UQqvYktKc1uMEt0iVNjWdf1FrGqOia2pbMR6JRaNk5TO0aS7A54Sp8nttYT4iEe21AGFzSe7TkIetduas1u6jiMKH8WdkP8AiHO3XTBlAx3c6uSywoyZduQQV06oibcgCEaSZpAwEPc1DCnKgugCEFC3SXFQXFPSPIrviFbuaTqpOGeJw6t5gf7unn6rm14gyvT1s8TD+8jkVX2v6LKLzq1gxnA/unFvfkbpfUAnyW21UrdKTB9e9lAVnyse5YwSpME+mSou4R4aNRC6dQyqThTcWuEvrUMKx1qEhKr6lARPZXlXLpkTCSXpwn90zdJ7q3W/LmsJu7WIx1DKxVqcNaTEbRMIJhhS06qmqNxTxK6oswhKVXCkFUykpPlb7wgKE11vvEBGWSi7ZiiY1G29EIVI4bSyi6NNqzu+i1UpwJlSqTDC0tyTjZP+FW0zIgpFwa+0uE7K4UL1hyFFaT/Ql7IalTrKSmFS7HJL6t/DsKT5lSNtw3Bwhbt0bLm4uSUO4dU4MTUa3IqWm3r7Jcamkwmlm8ORYE5qFRuEojQoaohItKePWxqW9WmMlzHAeZ3H1C8l4T2krWdXVTOPzNOxHQhesXVUyvNu2HBRTrahMPBdmNyTqiB6fNac0dRcLXjVLiDAKLjTqEiRglp9DhzV1JZUDS7UCC5j4gOAwQYJAcDuF5PRun0KgqUnFrm7K68P7c0bk06dwO7dIIqAwNfPV/LqBInaTnqnZqZcWxz5C1RuI3U/4YAR91BVpCcrJrgSrYVnuLmPAaCNwduacWLCRB5c1ulfta2CMLKXEQDjmmiTBTrQQkXEwMwnV5cCMFVu+uN0SDSa7ppVXpI+5uBKHdUlbRhS42nksTEVfJYhOAQF2xaYFy98FUQumVI+4ICCF4uxV1JYbbr5Yy7Q9SllabhMGbLlGW96koeiqD0sNarWvqbBMIijQDjCRW1UphRvSFONJ0dfhW8gu6VQs2Kgo3+oZ3Xb3zspaCjxGcEwoRcyUN3E+qLp2XzULmibd+rEZUr7UxvHquaDQHBFnO4QKV8cpODNTNxvgnHXCF4LXqM0EkVA8TI6dVZXt0tgJPa2wpYaIEk/+RkwnGebTsPlRVxIS/8AElpkmG7nyRYryJEEbiEYeFt02Cq32qte8t3EDxU/GPQfGPln2Ct11Q1CY2VL49x23YyqzvA57mOZDBrgkECSMDfqiRWzPt5xclp5pe+nJgJjUp+GWn1EAEenVDtDdQDjieX6ea0ZLb2O7blmmhcu/wBPZlQ7t6Bx5t5Ty9Nr7UMiRkcjy2kEHmF55xvs62tQdc0NILcvptn4YEvE7GZJAxGRzlTwHtdVtoYfHRBnQfyzIJpn8pgnGx+qi8qnT1Co4DdQm8DcjKQUO2VrU/OWHo8afqJH1RTrtrmy0hw6tII+YRg0Zd8Wc4dElu7sgZOcrs3UZSe9qSVUibXbriV2yoYUVlbFxTl9s1giCSQnqc0rNVYiNPksRqfENTahbsgIkuhsyJPKUuqvVQqh71dfiShnlROqq/aTA8QWG5nISvvFLSr/AL/eyMLTq2rgnKdUbPAI2VZtfEfDn3E/JW7grzo0PB8j/dTVxulRMwivwxCY8Oot/NlGVrD36KLWk5J2SEbZucRKKp8P8pUlS30N2IIU6uc43TaSpdBBhxUNOlVcJDShritU/NM9VNXDZjgCEe2s1xxGPuq9TuTsUw4aGtdqc6Z6qTp5cVA1su5JFfHWJp1Cxx54IMcnNO/qIPmnVzaiozc5yD++Sr17w0MaADmT8juqiIW2/aItNRtdnhBAc9rXOpw76tMdceaR3vbd1vAtzTq0zOHh2tpkxIBAg8hlPOD3Olz6WokjPiGYP0IUTux9BwdppySHES7T4zJw4DwiYEREAYVCy59KDxLjFe4JfWfqJEQPC3T0aBhL8EYV4p/w8JpnvHhtUwWlplgxlr2xk/7h1SBvY6u8EhvdkCWl0gPgxzywxnxAKtjO80mZWA325oa4owZGRurv2Ot7i1qPNdgpUHN8TqhAGpvw92ROp2TgdVLf9p7SpdB1RjnUQ00w4eBx1fHrA+NhBgNPrzQPRH2S433btLjj7+Sr/F7drazw34Q9wHoHGPoir5tNlV34dzzSmWawA6PMAwfX6BC9yak5zBeT6HP3KBprwK6ogdxXYx1Krs/SNbH7S18SNhjbCVXNo6hWczXDmmNQJEjdpEciCD7o3iNN+ljHt0vpDQDEEgElsnYxMAjkAj+GX5qNh5bqEATEwABsd+ZTSEr8RcwMc2prY5ue8A1Co0kPaCIJEwQejxOd9UuLtdOpsECcGZyBAB9Z32BRVrSh1RpEs1F7S5v80AgT/SPktvpN1sOhsNJLsNzIIgCM75+mUHkHUu0FChSL6Z11ZADC1zdzkkxsB0O8Ijh3ECbZjnkEy/bkNboBHLefdCPt6b5/02t5iGgH2xg+akpVQWBh/KA0ejRA94Aylh6GqcSdONli26ybPNYn9M9oK74xTedTW6fKZCENyClzWFdhq0xIxzwonAIckrk1EyTFi50Qo21FJrlBoazyHAgkHkQrL2d7ePpENq+NvXn/AJVdqtlDuppYqPf+BXlrdMlpEnpH2KZDgRbmmdQHLn7g5Huvnfh3FalB2pjiCvSOzX8ViIFbcYDufzU2LnWLHxrtTVtXGbQupjepqED+qBLfU4WUu03es7w0HNZsXN8TR0n/AN81YeE9oKV08ARlvxY8QOrUCI5QD5yPNJ+IdnTTdU/A1m0Ku7qJjun9C6nnS0yRIETiFleP40nQm34qQMQR+91updNd8QCqNrxMtqOlhpVBHfW5MgYEvonpzjONiQrKKQdEGQYIPUHZQ0jdO0NQkM3+S2zs9UcC140gQQdXMHyTiwsGtgjdGXoGndLU2/aCrcBkNPTl5JHx/hNSqwhkeIZBOcphT4s0GHctjzhS1OKN5EIlKxVKHZyuG0hDW7ioQfGABgCRn9FY3saxvkNljr6VxUqgiTunpwOK4cfTqpKlEPGUMx81ZOMcuZ6pl3YS1RPX7M0a7g6q1ziBHxuAgeQ29kPf9jrN1N1MUQwkS14J1AjbLj9CnTboDddvex3NG1Pi8ys/4d3JjX3bW8/HqIHPAGTCjPYk0qsOqA0pJMAhxEiGkHaeonYr0q4cGhI7+jqKqdF4fwlvQHDIBHQiR8iklxwikfyAekj7J9c28bpa64bMEx/hXGdgO2s9B3cWnaTMeiNubenHh36/dBniLduS5dcjkVWVOt6nc8KM1JKiqVZwpqNrIlNNupG0Xfsra4dqGBH0W0iQ1+BgDoUrq8OI2V41NO/1QdxbUxkBEtVYpFWyd0UDrV3RXRtZoGktH6rl9ix+QIVeReKkupEbrA5Wq67Pz8OUrueClsY9U51CzC9uVlSjiUe2xIE8lJSt53T0EbmKLMp9cWcH7IKuz9+8/qlq5BHZ/tLUtageDMcpxlewcD7Z294wF+ltUSMxMEeKDuJXhdRi7s7pzCC0kQlfs49v4rwdl0wEnI/+usyC5vlIw9vUfYofg9apRpinWjW0kSMgtnwkHpHuNl5Va9o6tCr31B3dvPxgfA/rrZsZ/wAiCvR+BdraPEGBpilcD8k4P+6kTv5t39YlR1yvnpY6PEYzMBTXPFS4JGKJBh2CEYy12/usbGoW7qEqGhqTe3s9RwJAMJkOHtaNkFaC4dVOxGVNVtpK7+GYCjbXcSkTTOHHvG9ADPqmxYA1Lm3JAncqOpxI80HmgOI3YBKX29/4vEccv0XXEzzCWiDiIVSJ66ynTr3VBIMbf+lly0jZLWVwQQMRgKSpxPSMmTyVeJeZfxSrp5Kr3Tg4p9xG7gEHLiqxeUyCteYx6rh7CPRabUhQVL7komVZVpFurKWlxBwQUrtrCgh34lxWlw23MLaPoHVOsY3UobqCW2ZJTVhgLO/RwPVoQUTaWhOyxjNRTrhrGNiVNaczUdtw92Meymf2fDnzt1TdlxTOJC5dxFjcDKja2yBj2Na4YIHOIQY/h4XtLmkA8gVYbLiTTuYTCletB3S8qXjKo1x/Dio5pbLdQEtPKehPRedX1o5jnMcCC0kEHcEYIK+gvxoztE9crz/+JXAw4fimCNm1R9GO+zT/ANqvnrfabMeXPaonNRFQgKMkLVCFwXDSQRGOYI3Hp0Uro6/Rd06QdAYZd/KRBJ6MMkOPlg9JQFnsv4jV2sDaobV07PMh8fyvI366iCfWcei9nuLsuKTagkA9SMEYIkEheIhqN4XxOrbP1Un6Z+Ju7Xf1N2P36QpvOqnWPoC3rNaSRHi3U10xzmuLRJDSQBGfIEkDPmvM+D9vadYd3WPcuMCZ8G/Jx+H3+a9UtaIFMOGZDc7y0bbb7nPms8xWy/cJbKv4nN3PNMGWY32UNOi8U2AuD35kgaZBPh1dSGwCecTAUNTiBjPLooqp9ubqlpmErrVYUlzfk+iW3NWeaJDtxFdVkBWdzWrmul9xcLWRh1RHfeayvcgDBz0Sk3QUb7sKsRqa7vJ3S6tUJWi5H2PDg4ElwEKvReyGtTU/D+GOqHAwmNxwlrnRrgdRk+ytvZzg7aVMxmdp390uusiuebarzOzjhGOW606yaw+aur6W4HTdV68owSs51rTrjCFwMrEe5jZ2WK9Z4iptI5oltSd10+oIwhnVIR7IwoXGnkun33PZANvFqpU5pDRbeI+a6PEkrqHootRbung2n9DipHNMqHHVTm1SiG3BEJXlU7sXelxsDK4uuMNr0qtLEOpub7kGPrCplW6O5OEurceDPg8TvXHz/slOVedqvg5zuu3sC6bxIy7U1ha4yRGx6tIyPYrHtbymPY/XC1SGqMhbtLcOeATDZAJ8ucea7qPHT5/4UImUB6txjhltfCmRSNOs94Y6tTIkah4X1WbVWzAJw4SMwqDxzgNa0qGnVb1hw+FwHMH9NwmPZrtG+k4Cccl6FdV6V3S0VQ0gjfnMYI6HzUm8XKc8A7Z3Vmf9CqdHOm7xUz18J+H1bB81F2g4QbaroOWnLXdW+nJw5j+6V90CmT1uw/ixbOA1MqUnRkBocwHnpIMx7ItvbO1qGRVZ6Oln/IBeRWFFrqjGvfoaSA58E6Wk5JAyY6K93P8ACqpoFS3uadYESJbo1f0uBcPnCzvMVO7D694iH/BDh1aQ7/jKSXlwQYyCqTcWb6T3MqNLKjTBa4Q4H95nmsZxOs3aq8DprcR8jhPxK9WrHcXKX1ruUJQvLmo17m0+9bTALyKQOkGYLiwAgYOfIqBvF2u3pj/tc4f8tSuRKWtclQi4K5q1aeJ7xsiRLWuxtvLenRd2wpk4qN9w8f8A5j6qk4JYw7qd9ZzQJwmNh3G2trnjMAg9dvl9QldxSq6i+o2ATgQduindOzE/C6oL9TyRTbmoRBIbIB0g4nP0Vo/6p3bn0yQSxzmyMg6SRI8jErzavcEh4aS3BGMSJ2KtFpb/AOm15xIn25e6nqK5tixO4yfKELecYaGgb/eUjr3YGJSyu8pTg73TZ3EWrEjysV+KNOaVwmFLh9V7NTWFzeog7eQMpJSjmiKFy5jtVN7mO6tP3Gx90YmVM5+kwQQRuCIPuFjqkjdar8UqvJdVYysMAkDQ4QIxCDocQplxGaZ5NfnHLxQE8GiRO6IiRlDGtvOmOodP6YSu84pUa6Wu8HKACMbyjBKeaYHlz/fJJzx535WA+rjI9RhLLu9fV+J0jkBgfJC6fmjFaIuuIVKh8RMdNh8lEai473qut0YbUqajXjB2/eygIW2NJMD5J4DA0pCgdSRlhYV9hSqEH/afpKmueHva9tNzS1ziIBx8RgZ2UmWU3kGVZuA8Z/KSZ9VXru0dSeWPBa4bg/v6qJj9OQYQFx7YMbUoagZcw6t+Rwf7+wVKY5M6XEtVNwPNpB+SV6UYHdN/iVx7H9s6lqdEyw8jsqW4KZr5HolQ9a7UW1LiVEPYQLin8DttQAJLHnoeR5HyJny2oCCQQQQYIIggjBBCP4Zx00ognfPl0/f7LP8AGMr3FT/TYcB0wCThodP0S9H7JOGcXqWzxUpEtI3A2cDGHDpj2THjoFVzbqBprNENGwfTAY4O6AANMDqByKNvrZhb3bWsDnc4A0jqY+SX8F4p3Wu3qmGEkt56ag2PodvdPRhPWpucSTJPotU6bqbg+HDQQ7b+Ug4kR91aKV854PhLc4neOpHJQX9AacmNzP3+iNJXbql3r3VGthr3FwHTUdUe0x7Lgh7cBzh74RdjSB3Jx8IgiZ5+eCEY3hBqNc8YDf12TIla+NRPQ/XdPeFcR7toB8TOTcyPIdQlzuDvlF21oacHVBBkIuFp3X4dUreJtMtA5kQhq/BagMBpdgHY8004R2pqB5DnS0g4O3kjf+uknoSs96is5s9qoaJGC0yN8LFZ6jCTPVYn5l4qyLc7LsWZnEp/bWIA3BKmpWrAn5UvEso2AxPNA8S4EXOHQTP0hWfQOQQN3cgJS07Iq9fg7h8MhKqtJ+otIEg8hHvjHNWyvdCEuqvaSTsTv7bLSWpV59Et3BB6/vC0QZym9fIgFBC3MzznH+UwE0T6rDThMXAH4gP35qDuDnTgeaYCtKmpnSQ4bggj1CnFq0jOD1BWvwXRwHqEgfWPG5AzB5icopl7SuKgo13hjBnUWy4uxhp2Zjmq134pNgeJyG74vJJOUsE16jxfsPQrUGinXdLB4XPh/h/lLhB0+swvL7yzNJ5aSx0GJY4OafQhTO4pV0d2XnRzE4Pr1QT3Iw2DyXbQoWHKJtoyDzQoxteG67d9QbscJ/pjxfLHtKDu7JzGseR4XiWncHcET1BGQjLfiGmk5g5gg+/+FZ+zfEBTtgx4aWyXAOaD8Rnn+8qL9HFID+nyRPDrgMqajriD8LtLs+cGR5c1f63Dbau2X0mAjYtGg++iJ90ouez1qDjWP+6fuEvKDC9nEGO2cZO+rB+Ywhbzhz6viEDMDzA5kj9wur3hrG/C53vBQjbUtMtqwfKR9lX/AAlhsxpaA7OkRPVaubbvREeHH0PPywl1veECHnUeo/VN+GVmvcBOZCm7BP4DqWNR2QwENz0iPsur7iLY0sEYGo/7huB1Cv8AX7ulbPLW/l8Q6leVXNQBxjaTA8kcXyPvnxTuvTzKnp37HCH5Pskz7kKF1fzWmMz+nQok/E5vRHMY0YmfdVQXSMt+LEJXkSrYHv8A93ylYldPtCYGfosWXj1/F7B9O/AWxeiZ3Vmr/wAOe8EsqAeXJKL7+G9wxpc17XeQmVW80vHoFU44AISniPEtTZC1dcHrM+NhAQJZ5K5zE21F+JKifcLt9IKB1BWnXLriFz+IXFSmou7TNMaq4dWK40Fb0lMNGuV0LkrnSei0UBgIU1LTIgKHSu6fklgH1LNrsjBQDqXv6I62pzuYHqmVJ7KYmf1UVUI7ewe5whpGdyIH1RvFrJjMtMHmBkJr+MDhgoC4tgecpaZZR07ndTv4oQRHJH0uzxqDwgA8uigr9lbhs+EEAclW8jKlp9oXHmun8ULhugqHZm4qCWU3OHl5deiiqcIrU8vYQEZyX2kuL0ieqCNyZyrNZ9npaHvcdJ3Ab4x7FR3ljQaRBe7rqAGfZKWDKSU7ud077NtpPuGCq8sbOSN8LKvBqRlzdiBABxPOZVi7Pii0BtWjTPQwSfmp66+j5n2n4xxqn3ummToG2Ty5qucVosdkNMnJPIr0qh2dt3CWsjH+VLW4HTb4nBroHSPmsJ8knpvfi669vFH2agNkfNe2iyt3NJNGmB6D78lVeK07ZpMCPfC0nzb+I6+Hxm68/Zw8nmujw8jmE9ur2mBDRlKalZay2saxtm5Yo+98ytJ5SfTjLRojb9D7LbmxgAEeW6q7O1VNsEnUQYIk49BsVNY9rGVderS2NusdJ6rkyujZvsZxPhLa050xycJ+5VJ4t2GLnFzSCfLC9EtLym8eQ5nbZA3HaW3bhuknY+HHuiWz0LJfbyS+7I1KYJLHwOemR8wgado3bc+i9utLqlVadDgDzE49wgLns3QcTqps8yBpPX5LSfJf1F+OfjxviNmN2txGRHNLNDeYXsN12JpEE03geR/uq1xDs8WTIYY9JWk+SJvFUQ0WqehWDJgDPkm9UsGNDZ9EJUuGgzoAV7qUdDiDWgjS0z1AQ1UUicNARD7ppOWj7LbK9KcsH1/ugFtzRHKEPHJWejSoVTpayCdoP9107sy47OaB5peUPxqqF0LRrp7edmKg2LHf0uE/Iwlj+HFvxSFXlKVliBlxClpXhHoo3WvQ/NcdyRzCPoLZZ8ftm6fDUGwku288J1cdp2hgNOCTsSP0XnJru8j8l2blxxI+azvErSfJYtl/2guXkOFQf0tGn6DdLr3iVRzQDgg4KQiu8HB+qkN67m79U/HE3q02qXFQnwmPfC4eaxHiY5w6gT9ko/Fn+ZTN4w/bU5VhDW3JbgtIPTKsHDbtukF2D++qp54i4nLiuvxU/nISvOiXHrPC+IUoxUIcPsueMcWGglrmn3I+i8nsu09ak57aQe4jBimH7xtzbMD5Ilnba7a4+B8zqg0Wn4ifynG5I+nJY/8AlN9ujzuZhjxG8qEnxmDynHySypW6klbrdrblzgTSdjYfh2RnGW7E+PnO6go9oqzGiKAiTBNvTJlzidzmZMegjktZkY3m1y6qoy9TP7S1YM24AkE//FpD4C15Bxt4RI6TK4r9pH1GGaMCJLmUKbTEZlzRMR9yq2F41HqWJe3izTyd9P7rEbC8a9Vsv0P3Cb06DfwrHaRqL3gmBMTzO6xYsKOTCiYpvjHhCrNw4zusWJ8/qvk/Hp/DqLZHhGGMjAxLBMdEd3TTMgHB3A6BYsWDSq/xdun4fDDBEY5t2hU3hNQm+ySd9zPJYsWvPqi+4D7eUw2oIAGBsI6qog5W1i349Rl3/lXTmDoFz3Y6D5LFicI87GMHfnA2/UK71bRmfA3/AMQsWLD5Pbb4/SlcZaATAhInlaWLThnfdLq+5QjisWLRmicVwXLFiZsldgrFiA7hEUSsWI/CohhRDFpYoCt3NZzK1QtcWknMEjYyJhEWdy80qri52od2A6TIGo4B3AyVtYodE9AhdPAkPcCNocfJSMvamhx1vkaI8R6u2ysWIDLq4drd4nbnmebRP3PzQ767ojUY6SegWLEBqkwRsFixYmT/2Q=="/>
          <p:cNvSpPr>
            <a:spLocks noChangeAspect="1" noChangeArrowheads="1"/>
          </p:cNvSpPr>
          <p:nvPr/>
        </p:nvSpPr>
        <p:spPr bwMode="auto">
          <a:xfrm>
            <a:off x="63500" y="-1555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59398" name="Picture 6" descr="http://t3.gstatic.com/images?q=tbn:ANd9GcRYWjuaBdQXCWgwT14zruTTHO224rW55wI4QgoAcMgk39vxY-Z9zg"/>
          <p:cNvPicPr>
            <a:picLocks noChangeAspect="1" noChangeArrowheads="1"/>
          </p:cNvPicPr>
          <p:nvPr/>
        </p:nvPicPr>
        <p:blipFill>
          <a:blip r:embed="rId2" cstate="print"/>
          <a:srcRect/>
          <a:stretch>
            <a:fillRect/>
          </a:stretch>
        </p:blipFill>
        <p:spPr bwMode="auto">
          <a:xfrm>
            <a:off x="3779912" y="4221088"/>
            <a:ext cx="2004824" cy="1673043"/>
          </a:xfrm>
          <a:prstGeom prst="rect">
            <a:avLst/>
          </a:prstGeom>
          <a:noFill/>
        </p:spPr>
      </p:pic>
      <p:pic>
        <p:nvPicPr>
          <p:cNvPr id="59400" name="Picture 8" descr="http://t3.gstatic.com/images?q=tbn:ANd9GcTgsSe2UgzFUn7ZPAWv3C_jK1tLIYKZ778kpqHLgmORJ58RrkCZfQ"/>
          <p:cNvPicPr>
            <a:picLocks noChangeAspect="1" noChangeArrowheads="1"/>
          </p:cNvPicPr>
          <p:nvPr/>
        </p:nvPicPr>
        <p:blipFill>
          <a:blip r:embed="rId3" cstate="print"/>
          <a:srcRect/>
          <a:stretch>
            <a:fillRect/>
          </a:stretch>
        </p:blipFill>
        <p:spPr bwMode="auto">
          <a:xfrm>
            <a:off x="6035624" y="3034002"/>
            <a:ext cx="2222290" cy="1654474"/>
          </a:xfrm>
          <a:prstGeom prst="rect">
            <a:avLst/>
          </a:prstGeom>
          <a:noFill/>
        </p:spPr>
      </p:pic>
      <p:pic>
        <p:nvPicPr>
          <p:cNvPr id="59402" name="Picture 10" descr="http://t3.gstatic.com/images?q=tbn:ANd9GcQdDHYysbOsWV67xlsFl-IvaaFgs9M-7zFszVyUeF5lLGwzLZIbwg"/>
          <p:cNvPicPr>
            <a:picLocks noChangeAspect="1" noChangeArrowheads="1"/>
          </p:cNvPicPr>
          <p:nvPr/>
        </p:nvPicPr>
        <p:blipFill>
          <a:blip r:embed="rId4" cstate="print"/>
          <a:srcRect/>
          <a:stretch>
            <a:fillRect/>
          </a:stretch>
        </p:blipFill>
        <p:spPr bwMode="auto">
          <a:xfrm>
            <a:off x="1413556" y="3068960"/>
            <a:ext cx="2115468" cy="1584559"/>
          </a:xfrm>
          <a:prstGeom prst="rect">
            <a:avLst/>
          </a:prstGeom>
          <a:noFill/>
        </p:spPr>
      </p:pic>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043608" y="1268760"/>
            <a:ext cx="7344816" cy="1600438"/>
          </a:xfrm>
          <a:prstGeom prst="rect">
            <a:avLst/>
          </a:prstGeom>
          <a:noFill/>
        </p:spPr>
        <p:txBody>
          <a:bodyPr wrap="square" rtlCol="0">
            <a:spAutoFit/>
          </a:bodyPr>
          <a:lstStyle/>
          <a:p>
            <a:pPr algn="just"/>
            <a:r>
              <a:rPr lang="es-MX" sz="1400" dirty="0"/>
              <a:t>Privados de fuerza aérea y acosados por intensos bombardeos, las fuerzas de Iraq optaron por proteger sus tropas y equipo bajo tierra con lo que perdieron toda movilidad. Una vez alcanzada toda supremacía aérea, la coalición incrementó sus ataques a fin de que Saddam Hussein diera la orden de retirarse de Kuwait y aceptara rendirse. Todas las ciudades de Iraq fueron blanco de bombardeos y sufrieron severos daños; murieron decenas de miles ya que lo que los aliados arrojaron sobre todo Iraq tuvo una inmensa capacidad destructiva equiparable a unas ocho veces la bomba de Hiroshima.</a:t>
            </a:r>
            <a:endParaRPr lang="es-ES" sz="1400" dirty="0"/>
          </a:p>
        </p:txBody>
      </p:sp>
      <p:sp>
        <p:nvSpPr>
          <p:cNvPr id="3" name="2 CuadroTexto"/>
          <p:cNvSpPr txBox="1"/>
          <p:nvPr/>
        </p:nvSpPr>
        <p:spPr>
          <a:xfrm>
            <a:off x="1151595" y="2869198"/>
            <a:ext cx="6480720" cy="523220"/>
          </a:xfrm>
          <a:prstGeom prst="rect">
            <a:avLst/>
          </a:prstGeom>
          <a:noFill/>
        </p:spPr>
        <p:txBody>
          <a:bodyPr wrap="square" rtlCol="0">
            <a:spAutoFit/>
          </a:bodyPr>
          <a:lstStyle/>
          <a:p>
            <a:pPr algn="just"/>
            <a:r>
              <a:rPr lang="es-MX" sz="1400" dirty="0"/>
              <a:t>El 28 de febrero de 1991 Iraq se rindió y aceptó las condiciones  impuestas por las naciones unidas  </a:t>
            </a:r>
            <a:endParaRPr lang="es-ES" sz="1400" dirty="0"/>
          </a:p>
        </p:txBody>
      </p:sp>
      <p:pic>
        <p:nvPicPr>
          <p:cNvPr id="1026" name="Picture 2" descr="J:\imagesCAEG4BPT.jpg"/>
          <p:cNvPicPr>
            <a:picLocks noChangeAspect="1" noChangeArrowheads="1"/>
          </p:cNvPicPr>
          <p:nvPr/>
        </p:nvPicPr>
        <p:blipFill>
          <a:blip r:embed="rId2" cstate="print"/>
          <a:srcRect/>
          <a:stretch>
            <a:fillRect/>
          </a:stretch>
        </p:blipFill>
        <p:spPr bwMode="auto">
          <a:xfrm>
            <a:off x="1259632" y="3604025"/>
            <a:ext cx="2016224" cy="1765533"/>
          </a:xfrm>
          <a:prstGeom prst="rect">
            <a:avLst/>
          </a:prstGeom>
          <a:noFill/>
        </p:spPr>
      </p:pic>
      <p:pic>
        <p:nvPicPr>
          <p:cNvPr id="1027" name="Picture 3" descr="J:\imagesCACS1HK1.jpg"/>
          <p:cNvPicPr>
            <a:picLocks noChangeAspect="1" noChangeArrowheads="1"/>
          </p:cNvPicPr>
          <p:nvPr/>
        </p:nvPicPr>
        <p:blipFill>
          <a:blip r:embed="rId3" cstate="print"/>
          <a:srcRect/>
          <a:stretch>
            <a:fillRect/>
          </a:stretch>
        </p:blipFill>
        <p:spPr bwMode="auto">
          <a:xfrm>
            <a:off x="6257548" y="3604025"/>
            <a:ext cx="2160240" cy="1731221"/>
          </a:xfrm>
          <a:prstGeom prst="rect">
            <a:avLst/>
          </a:prstGeom>
          <a:noFill/>
        </p:spPr>
      </p:pic>
      <p:pic>
        <p:nvPicPr>
          <p:cNvPr id="1028" name="Picture 4" descr="J:\imagesCATCSUTA.jpg"/>
          <p:cNvPicPr>
            <a:picLocks noChangeAspect="1" noChangeArrowheads="1"/>
          </p:cNvPicPr>
          <p:nvPr/>
        </p:nvPicPr>
        <p:blipFill>
          <a:blip r:embed="rId4" cstate="print"/>
          <a:srcRect/>
          <a:stretch>
            <a:fillRect/>
          </a:stretch>
        </p:blipFill>
        <p:spPr bwMode="auto">
          <a:xfrm>
            <a:off x="3779912" y="3615890"/>
            <a:ext cx="1973580" cy="1728192"/>
          </a:xfrm>
          <a:prstGeom prst="rect">
            <a:avLst/>
          </a:prstGeom>
          <a:noFill/>
        </p:spPr>
      </p:pic>
    </p:spTree>
  </p:cSld>
  <p:clrMapOvr>
    <a:masterClrMapping/>
  </p:clrMapOvr>
  <p:transition>
    <p:wheel spokes="8"/>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34084c1f71629657bf7ddcafff35765af90e871"/>
</p:tagLst>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1350</TotalTime>
  <Words>5842</Words>
  <Application>Microsoft Office PowerPoint</Application>
  <PresentationFormat>Presentación en pantalla (4:3)</PresentationFormat>
  <Paragraphs>294</Paragraphs>
  <Slides>73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73</vt:i4>
      </vt:variant>
    </vt:vector>
  </HeadingPairs>
  <TitlesOfParts>
    <vt:vector size="77" baseType="lpstr">
      <vt:lpstr>Calibri</vt:lpstr>
      <vt:lpstr>Calibri Light</vt:lpstr>
      <vt:lpstr>Wingdings</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max</dc:creator>
  <cp:lastModifiedBy>hvela</cp:lastModifiedBy>
  <cp:revision>303</cp:revision>
  <dcterms:created xsi:type="dcterms:W3CDTF">2012-10-05T02:13:33Z</dcterms:created>
  <dcterms:modified xsi:type="dcterms:W3CDTF">2017-06-01T17:12:00Z</dcterms:modified>
</cp:coreProperties>
</file>