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8" r:id="rId3"/>
    <p:sldId id="259" r:id="rId4"/>
    <p:sldId id="264" r:id="rId5"/>
    <p:sldId id="265" r:id="rId6"/>
    <p:sldId id="260" r:id="rId7"/>
    <p:sldId id="262" r:id="rId8"/>
  </p:sldIdLst>
  <p:sldSz cx="12192000" cy="68580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B35E6-891A-496B-A557-E65B0B5609C1}" type="datetimeFigureOut">
              <a:rPr lang="es-ES" smtClean="0"/>
              <a:t>04/10/2017</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4765F-8420-4274-847F-B5520002F621}" type="slidenum">
              <a:rPr lang="es-ES" smtClean="0"/>
              <a:t>‹Nº›</a:t>
            </a:fld>
            <a:endParaRPr lang="es-ES"/>
          </a:p>
        </p:txBody>
      </p:sp>
    </p:spTree>
    <p:extLst>
      <p:ext uri="{BB962C8B-B14F-4D97-AF65-F5344CB8AC3E}">
        <p14:creationId xmlns:p14="http://schemas.microsoft.com/office/powerpoint/2010/main" val="341195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EF150D-4485-4EC4-86CB-769B118D19BA}"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37634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89928C-2953-4F78-AFB8-E9C8CB02EFD3}"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08483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0E8D0C-3E56-40E2-9546-1C1D12B85C07}"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54765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AE4466-A061-4A59-88D2-3557257D1A89}"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68155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A9EB7BF-5411-4C09-8E07-A4F07D7888BE}" type="datetime1">
              <a:rPr lang="es-MX" smtClean="0"/>
              <a:t>04/10/2017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17164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F93684-BC4F-4506-937C-C412C27B6262}" type="datetime1">
              <a:rPr lang="es-MX" smtClean="0"/>
              <a:t>04/10/2017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30932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734747-AC1E-49D7-9D4B-47C5BE56E55B}" type="datetime1">
              <a:rPr lang="es-MX" smtClean="0"/>
              <a:t>04/10/2017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79765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2FB661-B2E8-4931-80E9-3826CFF57BDA}" type="datetime1">
              <a:rPr lang="es-MX" smtClean="0"/>
              <a:t>04/10/2017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5445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DA7E0-1C29-4C91-A74F-6CC49E79B71B}" type="datetime1">
              <a:rPr lang="es-MX" smtClean="0"/>
              <a:t>04/10/2017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74775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C2F9524-AF7E-4982-87F0-74EDECFC9582}" type="datetime1">
              <a:rPr lang="es-MX" smtClean="0"/>
              <a:t>04/10/2017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83593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93ABD01-E9E2-4B58-9AE5-75C753AED6EE}" type="datetime1">
              <a:rPr lang="es-MX" smtClean="0"/>
              <a:t>04/10/2017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45305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5B54F-B1F0-4984-BA4B-06E51851088E}" type="datetime1">
              <a:rPr lang="es-MX" smtClean="0"/>
              <a:t>04/10/2017</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pPr/>
              <a:t>‹Nº›</a:t>
            </a:fld>
            <a:endParaRPr lang="es-MX"/>
          </a:p>
        </p:txBody>
      </p:sp>
    </p:spTree>
    <p:extLst>
      <p:ext uri="{BB962C8B-B14F-4D97-AF65-F5344CB8AC3E}">
        <p14:creationId xmlns:p14="http://schemas.microsoft.com/office/powerpoint/2010/main" val="1019741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807358" y="2487268"/>
            <a:ext cx="4771191" cy="3513482"/>
          </a:xfrm>
          <a:prstGeom prst="rect">
            <a:avLst/>
          </a:prstGeom>
        </p:spPr>
      </p:pic>
      <p:sp>
        <p:nvSpPr>
          <p:cNvPr id="2" name="Título 1">
            <a:extLst>
              <a:ext uri="{FF2B5EF4-FFF2-40B4-BE49-F238E27FC236}">
                <a16:creationId xmlns:a16="http://schemas.microsoft.com/office/drawing/2014/main" id="{8A0127D0-615F-4FBA-8212-154EFCBF4C2B}"/>
              </a:ext>
            </a:extLst>
          </p:cNvPr>
          <p:cNvSpPr>
            <a:spLocks noGrp="1"/>
          </p:cNvSpPr>
          <p:nvPr>
            <p:ph type="ctrTitle"/>
          </p:nvPr>
        </p:nvSpPr>
        <p:spPr>
          <a:xfrm>
            <a:off x="2711318" y="1662858"/>
            <a:ext cx="6192078" cy="1297729"/>
          </a:xfrm>
        </p:spPr>
        <p:txBody>
          <a:bodyPr>
            <a:normAutofit fontScale="90000"/>
          </a:bodyPr>
          <a:lstStyle/>
          <a:p>
            <a:pPr algn="l"/>
            <a:r>
              <a:rPr lang="es-MX" b="1" dirty="0"/>
              <a:t>CAPÍTULO 2: PRINCIPIOS BÁSICOS DE MATLAB</a:t>
            </a:r>
          </a:p>
        </p:txBody>
      </p:sp>
      <p:sp>
        <p:nvSpPr>
          <p:cNvPr id="7" name="Slide Number Placeholder 6"/>
          <p:cNvSpPr>
            <a:spLocks noGrp="1"/>
          </p:cNvSpPr>
          <p:nvPr>
            <p:ph type="sldNum" sz="quarter" idx="12"/>
          </p:nvPr>
        </p:nvSpPr>
        <p:spPr/>
        <p:txBody>
          <a:bodyPr/>
          <a:lstStyle/>
          <a:p>
            <a:fld id="{C9795CCE-1F15-4977-A3B8-2BEDAF7C9995}" type="slidenum">
              <a:rPr lang="es-MX" smtClean="0"/>
              <a:pPr/>
              <a:t>1</a:t>
            </a:fld>
            <a:endParaRPr lang="es-MX"/>
          </a:p>
        </p:txBody>
      </p:sp>
      <p:sp>
        <p:nvSpPr>
          <p:cNvPr id="6" name="Subtítulo 2">
            <a:extLst>
              <a:ext uri="{FF2B5EF4-FFF2-40B4-BE49-F238E27FC236}">
                <a16:creationId xmlns:a16="http://schemas.microsoft.com/office/drawing/2014/main" id="{0366309A-5639-45EE-AC5E-64765CB14E38}"/>
              </a:ext>
            </a:extLst>
          </p:cNvPr>
          <p:cNvSpPr txBox="1">
            <a:spLocks/>
          </p:cNvSpPr>
          <p:nvPr/>
        </p:nvSpPr>
        <p:spPr>
          <a:xfrm>
            <a:off x="3151064" y="3433903"/>
            <a:ext cx="4114391" cy="123741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350" b="1" dirty="0"/>
              <a:t>Objetivo: </a:t>
            </a:r>
            <a:r>
              <a:rPr lang="es-MX" sz="1350" dirty="0"/>
              <a:t>En este capitulo se abordan de manera condensada algunos aspectos importantes del manejo de imágenes y funciones incluidas en el </a:t>
            </a:r>
            <a:r>
              <a:rPr lang="es-MX" sz="1350" dirty="0" err="1"/>
              <a:t>toolbox</a:t>
            </a:r>
            <a:r>
              <a:rPr lang="es-MX" sz="1350" dirty="0"/>
              <a:t> de procesamiento de imagen de MATLAB que será de uso extensivo en el libro. </a:t>
            </a:r>
            <a:endParaRPr lang="es-MX" sz="1350" i="1" dirty="0"/>
          </a:p>
        </p:txBody>
      </p:sp>
    </p:spTree>
    <p:extLst>
      <p:ext uri="{BB962C8B-B14F-4D97-AF65-F5344CB8AC3E}">
        <p14:creationId xmlns:p14="http://schemas.microsoft.com/office/powerpoint/2010/main" val="10503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7334939" cy="988426"/>
          </a:xfrm>
        </p:spPr>
        <p:txBody>
          <a:bodyPr>
            <a:normAutofit/>
          </a:bodyPr>
          <a:lstStyle/>
          <a:p>
            <a:r>
              <a:rPr lang="es-ES" sz="3000" b="1" dirty="0"/>
              <a:t>2.1 CONSIDERACIONES INICIALES</a:t>
            </a:r>
            <a:endParaRPr lang="es-MX" sz="3000" b="1" dirty="0"/>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6" y="2146956"/>
            <a:ext cx="8635371" cy="3569123"/>
          </a:xfrm>
        </p:spPr>
        <p:txBody>
          <a:bodyPr>
            <a:normAutofit fontScale="92500" lnSpcReduction="20000"/>
          </a:bodyPr>
          <a:lstStyle/>
          <a:p>
            <a:r>
              <a:rPr lang="es-ES_tradnl" dirty="0"/>
              <a:t>Una imagen es considerada una función bidimensional descrita en forma matricial como:</a:t>
            </a:r>
          </a:p>
          <a:p>
            <a:endParaRPr lang="es-ES_tradnl" dirty="0"/>
          </a:p>
          <a:p>
            <a:endParaRPr lang="es-ES_tradnl" dirty="0"/>
          </a:p>
          <a:p>
            <a:pPr>
              <a:buNone/>
            </a:pPr>
            <a:endParaRPr lang="es-ES_tradnl" dirty="0"/>
          </a:p>
          <a:p>
            <a:endParaRPr lang="es-ES_tradnl" dirty="0"/>
          </a:p>
          <a:p>
            <a:r>
              <a:rPr lang="es-ES_tradnl" dirty="0"/>
              <a:t>Donde el desplazamiento en forma horizontal trae consigo un aumento en el índice </a:t>
            </a:r>
            <a:r>
              <a:rPr lang="es-ES_tradnl" i="1" dirty="0"/>
              <a:t>x</a:t>
            </a:r>
            <a:r>
              <a:rPr lang="es-ES_tradnl" dirty="0"/>
              <a:t> mientras que los desplazamientos en el sentido vertical aumentan el índice </a:t>
            </a:r>
            <a:r>
              <a:rPr lang="es-ES_tradnl" i="1" dirty="0"/>
              <a:t>y</a:t>
            </a:r>
            <a:r>
              <a:rPr lang="es-ES_tradnl" dirty="0"/>
              <a:t> , además  y  representan las dimensiones de la imagen. </a:t>
            </a:r>
          </a:p>
          <a:p>
            <a:endParaRPr lang="es-ES_tradnl" dirty="0"/>
          </a:p>
          <a:p>
            <a:endParaRPr lang="es-ES_tradnl" dirty="0"/>
          </a:p>
          <a:p>
            <a:endParaRPr lang="es-MX"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2</a:t>
            </a:fld>
            <a:endParaRPr lang="es-MX"/>
          </a:p>
        </p:txBody>
      </p:sp>
      <p:sp>
        <p:nvSpPr>
          <p:cNvPr id="1028" name="Rectangle 4"/>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1027" name="Object 3"/>
          <p:cNvGraphicFramePr>
            <a:graphicFrameLocks noChangeAspect="1"/>
          </p:cNvGraphicFramePr>
          <p:nvPr/>
        </p:nvGraphicFramePr>
        <p:xfrm>
          <a:off x="3115574" y="2914651"/>
          <a:ext cx="3719420" cy="1274553"/>
        </p:xfrm>
        <a:graphic>
          <a:graphicData uri="http://schemas.openxmlformats.org/presentationml/2006/ole">
            <mc:AlternateContent xmlns:mc="http://schemas.openxmlformats.org/markup-compatibility/2006">
              <mc:Choice xmlns:v="urn:schemas-microsoft-com:vml" Requires="v">
                <p:oleObj spid="_x0000_s1032" name="Equation" r:id="rId5" imgW="2489200" imgH="850900" progId="Equation.DSMT4">
                  <p:embed/>
                </p:oleObj>
              </mc:Choice>
              <mc:Fallback>
                <p:oleObj name="Equation" r:id="rId5" imgW="2489200" imgH="850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574" y="2914651"/>
                        <a:ext cx="3719420" cy="1274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6032" y="3192853"/>
            <a:ext cx="3843068" cy="4399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5" y="982007"/>
            <a:ext cx="6882052" cy="988426"/>
          </a:xfrm>
        </p:spPr>
        <p:txBody>
          <a:bodyPr>
            <a:normAutofit/>
          </a:bodyPr>
          <a:lstStyle/>
          <a:p>
            <a:r>
              <a:rPr lang="es-ES" sz="3000" b="1" dirty="0"/>
              <a:t>2.2 LECTURA, DESPLIEGUE Y ESCRITURA                  DE IMÁGENES</a:t>
            </a:r>
            <a:endParaRPr lang="es-MX" sz="3000" b="1" dirty="0"/>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5" y="2146956"/>
            <a:ext cx="8912915" cy="3709677"/>
          </a:xfrm>
        </p:spPr>
        <p:txBody>
          <a:bodyPr>
            <a:normAutofit fontScale="85000" lnSpcReduction="20000"/>
          </a:bodyPr>
          <a:lstStyle/>
          <a:p>
            <a:r>
              <a:rPr lang="es-ES_tradnl" dirty="0"/>
              <a:t>Las imágenes son leídas de algún dispositivo de almacenamiento al ambiente de </a:t>
            </a:r>
            <a:r>
              <a:rPr lang="es-ES_tradnl" dirty="0" err="1"/>
              <a:t>MatLAB</a:t>
            </a:r>
            <a:r>
              <a:rPr lang="es-ES_tradnl" dirty="0"/>
              <a:t> usando la función </a:t>
            </a:r>
            <a:r>
              <a:rPr lang="es-ES_tradnl" b="1" dirty="0" err="1"/>
              <a:t>imread</a:t>
            </a:r>
            <a:r>
              <a:rPr lang="es-ES_tradnl" dirty="0"/>
              <a:t>. La sintaxis general de esta función es:</a:t>
            </a:r>
          </a:p>
          <a:p>
            <a:endParaRPr lang="es-ES" dirty="0"/>
          </a:p>
          <a:p>
            <a:pPr algn="ctr">
              <a:buNone/>
            </a:pPr>
            <a:r>
              <a:rPr lang="es-MX" dirty="0"/>
              <a:t>A=</a:t>
            </a:r>
            <a:r>
              <a:rPr lang="es-MX" dirty="0" err="1"/>
              <a:t>imread</a:t>
            </a:r>
            <a:r>
              <a:rPr lang="es-MX" dirty="0"/>
              <a:t>(‘</a:t>
            </a:r>
            <a:r>
              <a:rPr lang="es-MX" dirty="0" err="1"/>
              <a:t>nombre_del_archivo</a:t>
            </a:r>
            <a:r>
              <a:rPr lang="es-MX" dirty="0"/>
              <a:t>’)</a:t>
            </a:r>
          </a:p>
          <a:p>
            <a:pPr algn="ctr"/>
            <a:endParaRPr lang="es-ES" dirty="0"/>
          </a:p>
          <a:p>
            <a:r>
              <a:rPr lang="es-ES_tradnl" dirty="0"/>
              <a:t>Donde </a:t>
            </a:r>
            <a:r>
              <a:rPr lang="es-ES_tradnl" b="1" dirty="0" err="1"/>
              <a:t>nombre_del_archivo</a:t>
            </a:r>
            <a:r>
              <a:rPr lang="es-ES_tradnl" dirty="0"/>
              <a:t> es una cadena de caracteres que determina el nombre de la imagen con su respectiva dirección de búsqueda, mientras que la variable A almacenará la imagen obtenida. El tipo de imagen que se puede cargar mediante la función </a:t>
            </a:r>
            <a:r>
              <a:rPr lang="es-ES_tradnl" b="1" dirty="0" err="1"/>
              <a:t>imread</a:t>
            </a:r>
            <a:r>
              <a:rPr lang="es-ES_tradnl" dirty="0"/>
              <a:t> corresponde a la mayoría de los formatos establecidos actualmente.</a:t>
            </a:r>
            <a:endParaRPr lang="es-ES" dirty="0"/>
          </a:p>
          <a:p>
            <a:endParaRPr lang="es-MX" dirty="0"/>
          </a:p>
        </p:txBody>
      </p:sp>
      <p:sp>
        <p:nvSpPr>
          <p:cNvPr id="7" name="Slide Number Placeholder 6"/>
          <p:cNvSpPr>
            <a:spLocks noGrp="1"/>
          </p:cNvSpPr>
          <p:nvPr>
            <p:ph type="sldNum" sz="quarter" idx="12"/>
          </p:nvPr>
        </p:nvSpPr>
        <p:spPr/>
        <p:txBody>
          <a:bodyPr/>
          <a:lstStyle/>
          <a:p>
            <a:fld id="{C9795CCE-1F15-4977-A3B8-2BEDAF7C9995}" type="slidenum">
              <a:rPr lang="es-MX" smtClean="0"/>
              <a:pPr/>
              <a:t>3</a:t>
            </a:fld>
            <a:endParaRPr lang="es-MX"/>
          </a:p>
        </p:txBody>
      </p:sp>
      <p:sp>
        <p:nvSpPr>
          <p:cNvPr id="9218" name="Rectangle 2"/>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spTree>
    <p:extLst>
      <p:ext uri="{BB962C8B-B14F-4D97-AF65-F5344CB8AC3E}">
        <p14:creationId xmlns:p14="http://schemas.microsoft.com/office/powerpoint/2010/main" val="33296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3875" y="4730513"/>
            <a:ext cx="3825816" cy="362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 name="Rectangle 6"/>
          <p:cNvSpPr/>
          <p:nvPr/>
        </p:nvSpPr>
        <p:spPr>
          <a:xfrm>
            <a:off x="5392947" y="3393418"/>
            <a:ext cx="1384540" cy="362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7380227" cy="988426"/>
          </a:xfrm>
        </p:spPr>
        <p:txBody>
          <a:bodyPr>
            <a:normAutofit/>
          </a:bodyPr>
          <a:lstStyle/>
          <a:p>
            <a:r>
              <a:rPr lang="es-ES" sz="3000" b="1" dirty="0"/>
              <a:t>2.2 LECTURA, DESPLIEGUE Y ESCRITURA                  DE IMÁGENES</a:t>
            </a:r>
            <a:endParaRPr lang="es-MX" sz="3000" b="1" dirty="0"/>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5" y="2146957"/>
            <a:ext cx="8912915" cy="3853795"/>
          </a:xfrm>
        </p:spPr>
        <p:txBody>
          <a:bodyPr>
            <a:normAutofit fontScale="85000" lnSpcReduction="10000"/>
          </a:bodyPr>
          <a:lstStyle/>
          <a:p>
            <a:r>
              <a:rPr lang="es-ES_tradnl" dirty="0"/>
              <a:t>Para desplegar imágenes en </a:t>
            </a:r>
            <a:r>
              <a:rPr lang="es-ES_tradnl" dirty="0" err="1"/>
              <a:t>MatLAB</a:t>
            </a:r>
            <a:r>
              <a:rPr lang="es-ES_tradnl" dirty="0"/>
              <a:t> como si se tratara de gráficas generadas por un comando </a:t>
            </a:r>
            <a:r>
              <a:rPr lang="es-ES_tradnl" dirty="0" err="1"/>
              <a:t>plot</a:t>
            </a:r>
            <a:r>
              <a:rPr lang="es-ES_tradnl" dirty="0"/>
              <a:t>, se utiliza la función </a:t>
            </a:r>
            <a:r>
              <a:rPr lang="es-ES_tradnl" b="1" dirty="0" err="1"/>
              <a:t>imshow</a:t>
            </a:r>
            <a:r>
              <a:rPr lang="es-ES_tradnl" dirty="0"/>
              <a:t>. De esta manera, si se deseara desplegar la imagen almacenada en la variable A, se escribiría en línea de comandos:</a:t>
            </a:r>
            <a:endParaRPr lang="es-ES" dirty="0"/>
          </a:p>
          <a:p>
            <a:pPr algn="ctr">
              <a:buNone/>
            </a:pPr>
            <a:r>
              <a:rPr lang="es-MX" dirty="0" err="1"/>
              <a:t>imshow</a:t>
            </a:r>
            <a:r>
              <a:rPr lang="es-MX" dirty="0"/>
              <a:t>(A)</a:t>
            </a:r>
            <a:endParaRPr lang="es-ES" dirty="0"/>
          </a:p>
          <a:p>
            <a:r>
              <a:rPr lang="es-MX" dirty="0"/>
              <a:t>Después de que se han realizado procesamientos sobre la imagen sería conveniente guardar la imagen resultante, lo cual se realiza mediante la función </a:t>
            </a:r>
            <a:r>
              <a:rPr lang="es-MX" b="1" dirty="0" err="1"/>
              <a:t>imwrite</a:t>
            </a:r>
            <a:r>
              <a:rPr lang="es-MX" dirty="0"/>
              <a:t>. Su sintaxis se define como:</a:t>
            </a:r>
            <a:endParaRPr lang="es-ES" dirty="0"/>
          </a:p>
          <a:p>
            <a:pPr algn="ctr">
              <a:buNone/>
            </a:pPr>
            <a:r>
              <a:rPr lang="es-MX" dirty="0" err="1"/>
              <a:t>imwrite</a:t>
            </a:r>
            <a:r>
              <a:rPr lang="es-MX" dirty="0"/>
              <a:t>(</a:t>
            </a:r>
            <a:r>
              <a:rPr lang="es-MX" dirty="0" err="1"/>
              <a:t>B,‘nombre_del_archivo</a:t>
            </a:r>
            <a:r>
              <a:rPr lang="es-MX" dirty="0"/>
              <a:t>’)</a:t>
            </a:r>
            <a:endParaRPr lang="es-ES" dirty="0"/>
          </a:p>
          <a:p>
            <a:r>
              <a:rPr lang="es-MX" dirty="0"/>
              <a:t>Donde B representa la imagen que se pretende guardar</a:t>
            </a:r>
            <a:endParaRPr lang="es-ES"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4</a:t>
            </a:fld>
            <a:endParaRPr lang="es-MX"/>
          </a:p>
        </p:txBody>
      </p:sp>
    </p:spTree>
    <p:extLst>
      <p:ext uri="{BB962C8B-B14F-4D97-AF65-F5344CB8AC3E}">
        <p14:creationId xmlns:p14="http://schemas.microsoft.com/office/powerpoint/2010/main" val="164331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6" y="982007"/>
            <a:ext cx="8912915" cy="988426"/>
          </a:xfrm>
        </p:spPr>
        <p:txBody>
          <a:bodyPr>
            <a:normAutofit/>
          </a:bodyPr>
          <a:lstStyle/>
          <a:p>
            <a:r>
              <a:rPr lang="es-MX" sz="3000" b="1" dirty="0"/>
              <a:t>2.3 PROGRAMACIÓN EN MATLAB</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35815" y="2146956"/>
            <a:ext cx="8912915" cy="3588533"/>
          </a:xfrm>
        </p:spPr>
        <p:txBody>
          <a:bodyPr/>
          <a:lstStyle/>
          <a:p>
            <a:r>
              <a:rPr lang="es-MX" dirty="0"/>
              <a:t>En la programación de </a:t>
            </a:r>
            <a:r>
              <a:rPr lang="es-MX" dirty="0" err="1"/>
              <a:t>MatLAB</a:t>
            </a:r>
            <a:r>
              <a:rPr lang="es-MX" dirty="0"/>
              <a:t> se pueden crear principalmente dos tipos de programas los llamados </a:t>
            </a:r>
            <a:r>
              <a:rPr lang="es-MX" b="1" dirty="0"/>
              <a:t>.m</a:t>
            </a:r>
            <a:r>
              <a:rPr lang="es-MX" dirty="0"/>
              <a:t> y las </a:t>
            </a:r>
            <a:r>
              <a:rPr lang="es-MX" b="1" dirty="0"/>
              <a:t>funciones</a:t>
            </a:r>
            <a:r>
              <a:rPr lang="es-MX" dirty="0"/>
              <a:t>.  Este tipo de programas debe ser considerado como un script, el cual ejecuta una serie de instrucciones en </a:t>
            </a:r>
            <a:r>
              <a:rPr lang="es-MX" dirty="0" err="1"/>
              <a:t>MatLAB</a:t>
            </a:r>
            <a:r>
              <a:rPr lang="es-MX" dirty="0"/>
              <a:t>, tal como se hiciera secuencialmente desde la consola de </a:t>
            </a:r>
            <a:r>
              <a:rPr lang="es-MX" dirty="0" err="1"/>
              <a:t>MatLAB</a:t>
            </a:r>
            <a:r>
              <a:rPr lang="es-MX" dirty="0"/>
              <a:t>. Gran parte de los programas mostrados en el libro son .m, la razón de esto es que representa la forma mas rápida de codificar y probar algoritmos. </a:t>
            </a:r>
            <a:endParaRPr lang="es-ES" dirty="0"/>
          </a:p>
          <a:p>
            <a:pPr>
              <a:buNone/>
            </a:pPr>
            <a:endParaRPr lang="es-MX"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5</a:t>
            </a:fld>
            <a:endParaRPr lang="es-MX"/>
          </a:p>
        </p:txBody>
      </p:sp>
    </p:spTree>
    <p:extLst>
      <p:ext uri="{BB962C8B-B14F-4D97-AF65-F5344CB8AC3E}">
        <p14:creationId xmlns:p14="http://schemas.microsoft.com/office/powerpoint/2010/main" val="344080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755086" y="1327996"/>
            <a:ext cx="8912915" cy="988426"/>
          </a:xfrm>
        </p:spPr>
        <p:txBody>
          <a:bodyPr>
            <a:normAutofit/>
          </a:bodyPr>
          <a:lstStyle/>
          <a:p>
            <a:r>
              <a:rPr lang="es-MX" sz="3000" b="1" dirty="0"/>
              <a:t>2.3 PROGRAMACIÓN EN MATLAB</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622876" y="2392810"/>
            <a:ext cx="8912915" cy="2919053"/>
          </a:xfrm>
        </p:spPr>
        <p:txBody>
          <a:bodyPr>
            <a:normAutofit fontScale="62500" lnSpcReduction="20000"/>
          </a:bodyPr>
          <a:lstStyle/>
          <a:p>
            <a:r>
              <a:rPr lang="es-MX" dirty="0"/>
              <a:t>Una </a:t>
            </a:r>
            <a:r>
              <a:rPr lang="es-MX" b="1" dirty="0"/>
              <a:t>función</a:t>
            </a:r>
            <a:r>
              <a:rPr lang="es-MX" dirty="0"/>
              <a:t> en </a:t>
            </a:r>
            <a:r>
              <a:rPr lang="es-MX" dirty="0" err="1"/>
              <a:t>MatLAB</a:t>
            </a:r>
            <a:r>
              <a:rPr lang="es-MX" dirty="0"/>
              <a:t> es un programa que a diferencia de los </a:t>
            </a:r>
            <a:r>
              <a:rPr lang="es-MX" b="1" dirty="0"/>
              <a:t>.m</a:t>
            </a:r>
            <a:r>
              <a:rPr lang="es-MX" dirty="0"/>
              <a:t> tiene una estructura definida que permite la comunicación ya sea con línea de comandos u otros programas. Esto se debe a que este segmento de código permite la transferencia de datos para que opere sobre ellos y también envía información de los resultados obtenidos como efecto de su operación. Una función tiene por lo tanto en </a:t>
            </a:r>
            <a:r>
              <a:rPr lang="es-MX" dirty="0" err="1"/>
              <a:t>MatLAB</a:t>
            </a:r>
            <a:r>
              <a:rPr lang="es-MX" dirty="0"/>
              <a:t> la siguiente estructura:</a:t>
            </a:r>
          </a:p>
          <a:p>
            <a:endParaRPr lang="es-ES" dirty="0"/>
          </a:p>
          <a:p>
            <a:pPr algn="ctr">
              <a:buNone/>
            </a:pPr>
            <a:r>
              <a:rPr lang="es-MX" dirty="0" err="1"/>
              <a:t>function</a:t>
            </a:r>
            <a:r>
              <a:rPr lang="es-MX" dirty="0"/>
              <a:t>[salidas]=nombre(entradas)</a:t>
            </a:r>
          </a:p>
          <a:p>
            <a:pPr algn="ctr">
              <a:buNone/>
            </a:pPr>
            <a:endParaRPr lang="es-ES" dirty="0"/>
          </a:p>
          <a:p>
            <a:r>
              <a:rPr lang="es-MX" dirty="0"/>
              <a:t>La palabra reservada </a:t>
            </a:r>
            <a:r>
              <a:rPr lang="es-MX" dirty="0" err="1"/>
              <a:t>function</a:t>
            </a:r>
            <a:r>
              <a:rPr lang="es-MX" dirty="0"/>
              <a:t> al inicio del programa indica que se codifica una función.</a:t>
            </a:r>
          </a:p>
        </p:txBody>
      </p:sp>
      <p:sp>
        <p:nvSpPr>
          <p:cNvPr id="6" name="Slide Number Placeholder 5"/>
          <p:cNvSpPr>
            <a:spLocks noGrp="1"/>
          </p:cNvSpPr>
          <p:nvPr>
            <p:ph type="sldNum" sz="quarter" idx="12"/>
          </p:nvPr>
        </p:nvSpPr>
        <p:spPr/>
        <p:txBody>
          <a:bodyPr/>
          <a:lstStyle/>
          <a:p>
            <a:fld id="{C9795CCE-1F15-4977-A3B8-2BEDAF7C9995}" type="slidenum">
              <a:rPr lang="es-MX" smtClean="0"/>
              <a:pPr/>
              <a:t>6</a:t>
            </a:fld>
            <a:endParaRPr lang="es-MX"/>
          </a:p>
        </p:txBody>
      </p:sp>
    </p:spTree>
    <p:extLst>
      <p:ext uri="{BB962C8B-B14F-4D97-AF65-F5344CB8AC3E}">
        <p14:creationId xmlns:p14="http://schemas.microsoft.com/office/powerpoint/2010/main" val="19633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458783" y="902496"/>
            <a:ext cx="2159521" cy="1590261"/>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635815" y="1240311"/>
            <a:ext cx="6785004" cy="730123"/>
          </a:xfrm>
        </p:spPr>
        <p:txBody>
          <a:bodyPr>
            <a:normAutofit fontScale="90000"/>
          </a:bodyPr>
          <a:lstStyle/>
          <a:p>
            <a:r>
              <a:rPr lang="es-ES" sz="3000" b="1" dirty="0"/>
              <a:t>2.4 ESTRUCTURAS DE CONTROL                               PARA LA PROGRAMACIÓN</a:t>
            </a:r>
            <a:endParaRPr lang="es-MX" sz="3000" b="1" dirty="0"/>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705388" y="2401844"/>
            <a:ext cx="8912915" cy="596579"/>
          </a:xfrm>
        </p:spPr>
        <p:txBody>
          <a:bodyPr>
            <a:normAutofit fontScale="55000" lnSpcReduction="20000"/>
          </a:bodyPr>
          <a:lstStyle/>
          <a:p>
            <a:r>
              <a:rPr lang="es-ES" dirty="0"/>
              <a:t>Las estructuras de control se basan en una serie de condiciones lógicas que permiten cambiar el flujo de las operaciones en un programa, tales estructuras constituyen el corazón de cualquier lenguaje de programación.</a:t>
            </a:r>
          </a:p>
          <a:p>
            <a:pPr>
              <a:buNone/>
            </a:pPr>
            <a:endParaRPr lang="es-MX" dirty="0"/>
          </a:p>
        </p:txBody>
      </p:sp>
      <p:sp>
        <p:nvSpPr>
          <p:cNvPr id="11" name="Slide Number Placeholder 10"/>
          <p:cNvSpPr>
            <a:spLocks noGrp="1"/>
          </p:cNvSpPr>
          <p:nvPr>
            <p:ph type="sldNum" sz="quarter" idx="12"/>
          </p:nvPr>
        </p:nvSpPr>
        <p:spPr/>
        <p:txBody>
          <a:bodyPr/>
          <a:lstStyle/>
          <a:p>
            <a:fld id="{C9795CCE-1F15-4977-A3B8-2BEDAF7C9995}" type="slidenum">
              <a:rPr lang="es-MX" smtClean="0"/>
              <a:pPr/>
              <a:t>7</a:t>
            </a:fld>
            <a:endParaRPr lang="es-MX"/>
          </a:p>
        </p:txBody>
      </p:sp>
      <p:sp>
        <p:nvSpPr>
          <p:cNvPr id="5122" name="Rectangle 2"/>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sp>
        <p:nvSpPr>
          <p:cNvPr id="5124" name="Rectangle 4"/>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sp>
        <p:nvSpPr>
          <p:cNvPr id="5126" name="Rectangle 6"/>
          <p:cNvSpPr>
            <a:spLocks noChangeArrowheads="1"/>
          </p:cNvSpPr>
          <p:nvPr/>
        </p:nvSpPr>
        <p:spPr bwMode="auto">
          <a:xfrm>
            <a:off x="1524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sz="1350"/>
          </a:p>
        </p:txBody>
      </p:sp>
      <p:pic>
        <p:nvPicPr>
          <p:cNvPr id="5127" name="Picture 7"/>
          <p:cNvPicPr>
            <a:picLocks noChangeAspect="1" noChangeArrowheads="1"/>
          </p:cNvPicPr>
          <p:nvPr/>
        </p:nvPicPr>
        <p:blipFill>
          <a:blip r:embed="rId4" cstate="print"/>
          <a:srcRect l="16769" t="21132" r="18208" b="12830"/>
          <a:stretch>
            <a:fillRect/>
          </a:stretch>
        </p:blipFill>
        <p:spPr bwMode="auto">
          <a:xfrm>
            <a:off x="3462963" y="2981768"/>
            <a:ext cx="4474195" cy="2555987"/>
          </a:xfrm>
          <a:prstGeom prst="rect">
            <a:avLst/>
          </a:prstGeom>
          <a:noFill/>
          <a:ln w="9525">
            <a:noFill/>
            <a:miter lim="800000"/>
            <a:headEnd/>
            <a:tailEnd/>
          </a:ln>
          <a:effectLst/>
        </p:spPr>
      </p:pic>
    </p:spTree>
    <p:extLst>
      <p:ext uri="{BB962C8B-B14F-4D97-AF65-F5344CB8AC3E}">
        <p14:creationId xmlns:p14="http://schemas.microsoft.com/office/powerpoint/2010/main" val="416847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7e9838b1781f4beaa8074cf3ef77e0a1cd44"/>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167</TotalTime>
  <Words>547</Words>
  <Application>Microsoft Office PowerPoint</Application>
  <PresentationFormat>Panorámica</PresentationFormat>
  <Paragraphs>39</Paragraphs>
  <Slides>7</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Tema de Office</vt:lpstr>
      <vt:lpstr>Equation</vt:lpstr>
      <vt:lpstr>CAPÍTULO 2: PRINCIPIOS BÁSICOS DE MATLAB</vt:lpstr>
      <vt:lpstr>2.1 CONSIDERACIONES INICIALES</vt:lpstr>
      <vt:lpstr>2.2 LECTURA, DESPLIEGUE Y ESCRITURA                  DE IMÁGENES</vt:lpstr>
      <vt:lpstr>2.2 LECTURA, DESPLIEGUE Y ESCRITURA                  DE IMÁGENES</vt:lpstr>
      <vt:lpstr>2.3 PROGRAMACIÓN EN MATLAB</vt:lpstr>
      <vt:lpstr>2.3 PROGRAMACIÓN EN MATLAB</vt:lpstr>
      <vt:lpstr>2.4 ESTRUCTURAS DE CONTROL                               PARA LA PROGRAMACIÓN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29</cp:revision>
  <dcterms:created xsi:type="dcterms:W3CDTF">2017-08-30T09:54:29Z</dcterms:created>
  <dcterms:modified xsi:type="dcterms:W3CDTF">2017-10-04T14:38:35Z</dcterms:modified>
</cp:coreProperties>
</file>