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4" r:id="rId5"/>
    <p:sldId id="265" r:id="rId6"/>
    <p:sldId id="260" r:id="rId7"/>
    <p:sldId id="262" r:id="rId8"/>
  </p:sldIdLst>
  <p:sldSz cx="12192000" cy="6858000"/>
  <p:notesSz cx="6858000" cy="9144000"/>
  <p:custDataLst>
    <p:tags r:id="rId10"/>
  </p:custDataLst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AA031B-4E3C-4554-9E22-15C58D38AB04}" type="datetimeFigureOut">
              <a:rPr lang="es-ES"/>
              <a:pPr>
                <a:defRPr/>
              </a:pPr>
              <a:t>04/10/2017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7D002A-E7B5-4A01-9274-9F5E392F4A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9008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94C9E-6169-4901-B1D9-DBED668A3554}" type="datetime1">
              <a:rPr lang="es-MX"/>
              <a:pPr>
                <a:defRPr/>
              </a:pPr>
              <a:t>04/10/2017</a:t>
            </a:fld>
            <a:endParaRPr lang="es-MX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BAD7-F741-449D-9C52-CA678F98F96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4775F-7540-47B5-8CA2-89EC282654B9}" type="datetime1">
              <a:rPr lang="es-MX"/>
              <a:pPr>
                <a:defRPr/>
              </a:pPr>
              <a:t>04/10/2017</a:t>
            </a:fld>
            <a:endParaRPr lang="es-MX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58489-530E-448A-8551-B56E892E299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97306-FF81-4BDC-BABC-DBF506EEBEA1}" type="datetime1">
              <a:rPr lang="es-MX"/>
              <a:pPr>
                <a:defRPr/>
              </a:pPr>
              <a:t>04/10/2017</a:t>
            </a:fld>
            <a:endParaRPr lang="es-MX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70552-1034-4D4F-9E77-BB4AC1033D7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5D360-2230-4EE0-A10D-2603EBE88DAF}" type="datetime1">
              <a:rPr lang="es-MX"/>
              <a:pPr>
                <a:defRPr/>
              </a:pPr>
              <a:t>04/10/2017</a:t>
            </a:fld>
            <a:endParaRPr lang="es-MX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085E7-7193-4821-9D85-A740878D0B7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4FBDA-4E26-4C77-A702-13A898E928A7}" type="datetime1">
              <a:rPr lang="es-MX"/>
              <a:pPr>
                <a:defRPr/>
              </a:pPr>
              <a:t>04/10/2017</a:t>
            </a:fld>
            <a:endParaRPr lang="es-MX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32017-722F-4B42-A869-113CF8AFF5C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EB97A-41CB-4AE6-87FD-8792F926F292}" type="datetime1">
              <a:rPr lang="es-MX"/>
              <a:pPr>
                <a:defRPr/>
              </a:pPr>
              <a:t>04/10/2017</a:t>
            </a:fld>
            <a:endParaRPr lang="es-MX"/>
          </a:p>
        </p:txBody>
      </p:sp>
      <p:sp>
        <p:nvSpPr>
          <p:cNvPr id="6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F3C29-1B7C-44D5-9665-3F97AED4433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CCB36-CEBA-4B2A-BA88-6A9564D00504}" type="datetime1">
              <a:rPr lang="es-MX"/>
              <a:pPr>
                <a:defRPr/>
              </a:pPr>
              <a:t>04/10/2017</a:t>
            </a:fld>
            <a:endParaRPr lang="es-MX"/>
          </a:p>
        </p:txBody>
      </p:sp>
      <p:sp>
        <p:nvSpPr>
          <p:cNvPr id="8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69A94-1DDC-4033-9A4C-A6C6CC00E03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D3DC3-782F-4000-A599-2DFFB7B3A716}" type="datetime1">
              <a:rPr lang="es-MX"/>
              <a:pPr>
                <a:defRPr/>
              </a:pPr>
              <a:t>04/10/2017</a:t>
            </a:fld>
            <a:endParaRPr lang="es-MX"/>
          </a:p>
        </p:txBody>
      </p:sp>
      <p:sp>
        <p:nvSpPr>
          <p:cNvPr id="4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D52E7-2677-4F6C-B82E-B9F7B6A8123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14282-45DB-4C13-9E32-77B58BDBF50C}" type="datetime1">
              <a:rPr lang="es-MX"/>
              <a:pPr>
                <a:defRPr/>
              </a:pPr>
              <a:t>04/10/2017</a:t>
            </a:fld>
            <a:endParaRPr lang="es-MX"/>
          </a:p>
        </p:txBody>
      </p:sp>
      <p:sp>
        <p:nvSpPr>
          <p:cNvPr id="3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26D1C-0916-4401-BFF0-37A894FF0F7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7F1FE-7460-421F-815A-CD55A1B0B137}" type="datetime1">
              <a:rPr lang="es-MX"/>
              <a:pPr>
                <a:defRPr/>
              </a:pPr>
              <a:t>04/10/2017</a:t>
            </a:fld>
            <a:endParaRPr lang="es-MX"/>
          </a:p>
        </p:txBody>
      </p:sp>
      <p:sp>
        <p:nvSpPr>
          <p:cNvPr id="6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DB27C-73A6-4372-A3CF-979EEEA9247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Marcador de texto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A22DA-D5DC-4D01-B14B-ED30C95E2DBE}" type="datetime1">
              <a:rPr lang="es-MX"/>
              <a:pPr>
                <a:defRPr/>
              </a:pPr>
              <a:t>04/10/2017</a:t>
            </a:fld>
            <a:endParaRPr lang="es-MX"/>
          </a:p>
        </p:txBody>
      </p:sp>
      <p:sp>
        <p:nvSpPr>
          <p:cNvPr id="6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77029-320D-40D4-A6FD-C34B6D920E8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4099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642946-D993-4D56-ABD9-A7F20E6D756B}" type="datetime1">
              <a:rPr lang="es-MX"/>
              <a:pPr>
                <a:defRPr/>
              </a:pPr>
              <a:t>04/10/2017</a:t>
            </a:fld>
            <a:endParaRPr lang="es-MX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E9E2AD-B324-4612-A62B-990276F90AC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530225" y="1085937"/>
            <a:ext cx="8256588" cy="155017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MX" b="1" dirty="0"/>
              <a:t>CAPÍTULO 3: TRANSFORMADA DE FOURIER</a:t>
            </a:r>
          </a:p>
        </p:txBody>
      </p:sp>
      <p:sp>
        <p:nvSpPr>
          <p:cNvPr id="5124" name="Subtítulo 2"/>
          <p:cNvSpPr txBox="1">
            <a:spLocks/>
          </p:cNvSpPr>
          <p:nvPr/>
        </p:nvSpPr>
        <p:spPr bwMode="auto">
          <a:xfrm>
            <a:off x="1610519" y="3534805"/>
            <a:ext cx="5486400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s-MX" b="1" dirty="0">
                <a:latin typeface="Calibri" pitchFamily="34" charset="0"/>
              </a:rPr>
              <a:t>Objetivo: </a:t>
            </a:r>
            <a:r>
              <a:rPr lang="es-MX" dirty="0">
                <a:latin typeface="Calibri" pitchFamily="34" charset="0"/>
              </a:rPr>
              <a:t>En este capítulo se aborda el tema de la representación y análisis en el dominio de la frecuencia mediante la descomposición en funciones </a:t>
            </a:r>
            <a:r>
              <a:rPr lang="es-MX" dirty="0" err="1">
                <a:latin typeface="Calibri" pitchFamily="34" charset="0"/>
              </a:rPr>
              <a:t>senoidales</a:t>
            </a:r>
            <a:r>
              <a:rPr lang="es-MX" dirty="0">
                <a:latin typeface="Calibri" pitchFamily="34" charset="0"/>
              </a:rPr>
              <a:t> y </a:t>
            </a:r>
            <a:r>
              <a:rPr lang="es-MX" dirty="0" err="1">
                <a:latin typeface="Calibri" pitchFamily="34" charset="0"/>
              </a:rPr>
              <a:t>cosenoidales</a:t>
            </a:r>
            <a:r>
              <a:rPr lang="es-MX" dirty="0">
                <a:latin typeface="Calibri" pitchFamily="34" charset="0"/>
              </a:rPr>
              <a:t> a través de la transformada de Fourier. </a:t>
            </a:r>
            <a:endParaRPr lang="es-MX" i="1" dirty="0"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56AF6-FD57-4AFC-9ADD-BCF69D7E9CE3}" type="slidenum">
              <a:rPr lang="es-MX"/>
              <a:pPr>
                <a:defRPr/>
              </a:pPr>
              <a:t>1</a:t>
            </a:fld>
            <a:endParaRPr lang="es-MX"/>
          </a:p>
        </p:txBody>
      </p:sp>
      <p:pic>
        <p:nvPicPr>
          <p:cNvPr id="8" name="Imagen 4">
            <a:extLst>
              <a:ext uri="{FF2B5EF4-FFF2-40B4-BE49-F238E27FC236}">
                <a16:creationId xmlns:a16="http://schemas.microsoft.com/office/drawing/2014/main" id="{28C270BB-5D4A-483D-8734-03B826A284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CDA"/>
              </a:clrFrom>
              <a:clrTo>
                <a:srgbClr val="FFFCDA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02" y="1544707"/>
            <a:ext cx="6361588" cy="46846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9154935" y="1237616"/>
            <a:ext cx="2879361" cy="2120348"/>
          </a:xfrm>
          <a:prstGeom prst="rect">
            <a:avLst/>
          </a:prstGeom>
        </p:spPr>
      </p:pic>
      <p:sp>
        <p:nvSpPr>
          <p:cNvPr id="1029" name="Título 1"/>
          <p:cNvSpPr>
            <a:spLocks noGrp="1"/>
          </p:cNvSpPr>
          <p:nvPr>
            <p:ph type="title"/>
          </p:nvPr>
        </p:nvSpPr>
        <p:spPr>
          <a:xfrm>
            <a:off x="642895" y="669927"/>
            <a:ext cx="8648786" cy="873124"/>
          </a:xfrm>
        </p:spPr>
        <p:txBody>
          <a:bodyPr/>
          <a:lstStyle/>
          <a:p>
            <a:pPr eaLnBrk="1" hangingPunct="1"/>
            <a:r>
              <a:rPr lang="es-ES" sz="4000" b="1" dirty="0"/>
              <a:t>3.1 LA TRANSFORMADA DE FOURIER</a:t>
            </a:r>
            <a:endParaRPr lang="es-MX" sz="4000" b="1" dirty="0"/>
          </a:p>
        </p:txBody>
      </p:sp>
      <p:sp>
        <p:nvSpPr>
          <p:cNvPr id="1030" name="Marcador de contenido 2"/>
          <p:cNvSpPr>
            <a:spLocks noGrp="1"/>
          </p:cNvSpPr>
          <p:nvPr>
            <p:ph idx="1"/>
          </p:nvPr>
        </p:nvSpPr>
        <p:spPr>
          <a:xfrm>
            <a:off x="149225" y="1719263"/>
            <a:ext cx="11514138" cy="498475"/>
          </a:xfrm>
        </p:spPr>
        <p:txBody>
          <a:bodyPr/>
          <a:lstStyle/>
          <a:p>
            <a:pPr eaLnBrk="1" hangingPunct="1"/>
            <a:r>
              <a:rPr lang="es-ES" dirty="0"/>
              <a:t>La transformada de Fourier se define como:</a:t>
            </a:r>
          </a:p>
          <a:p>
            <a:pPr eaLnBrk="1" hangingPunct="1">
              <a:buFont typeface="Arial" charset="0"/>
              <a:buNone/>
            </a:pPr>
            <a:endParaRPr lang="es-ES" dirty="0"/>
          </a:p>
          <a:p>
            <a:pPr eaLnBrk="1" hangingPunct="1">
              <a:buFont typeface="Arial" charset="0"/>
              <a:buNone/>
            </a:pPr>
            <a:endParaRPr lang="es-ES_tradnl" dirty="0"/>
          </a:p>
          <a:p>
            <a:pPr eaLnBrk="1" hangingPunct="1">
              <a:buFont typeface="Arial" charset="0"/>
              <a:buNone/>
            </a:pPr>
            <a:endParaRPr lang="es-ES_tradnl" dirty="0"/>
          </a:p>
          <a:p>
            <a:pPr eaLnBrk="1" hangingPunct="1">
              <a:buFont typeface="Arial" charset="0"/>
              <a:buNone/>
            </a:pPr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44C3C-E439-4FCB-83A5-1CF37E1E4223}" type="slidenum">
              <a:rPr lang="es-MX"/>
              <a:pPr>
                <a:defRPr/>
              </a:pPr>
              <a:t>2</a:t>
            </a:fld>
            <a:endParaRPr lang="es-MX"/>
          </a:p>
        </p:txBody>
      </p:sp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036888" y="2570163"/>
          <a:ext cx="3860800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4" imgW="1701800" imgH="393700" progId="Equation.DSMT4">
                  <p:embed/>
                </p:oleObj>
              </mc:Choice>
              <mc:Fallback>
                <p:oleObj name="Equation" r:id="rId4" imgW="17018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888" y="2570163"/>
                        <a:ext cx="3860800" cy="881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2906713" y="4062413"/>
          <a:ext cx="442912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6" imgW="1701800" imgH="393700" progId="Equation.DSMT4">
                  <p:embed/>
                </p:oleObj>
              </mc:Choice>
              <mc:Fallback>
                <p:oleObj name="Equation" r:id="rId6" imgW="1701800" imgH="393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6713" y="4062413"/>
                        <a:ext cx="4429125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/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9153889" y="1260476"/>
            <a:ext cx="2879361" cy="2120348"/>
          </a:xfrm>
          <a:prstGeom prst="rect">
            <a:avLst/>
          </a:prstGeom>
        </p:spPr>
      </p:pic>
      <p:sp>
        <p:nvSpPr>
          <p:cNvPr id="6147" name="Título 1"/>
          <p:cNvSpPr>
            <a:spLocks noGrp="1"/>
          </p:cNvSpPr>
          <p:nvPr>
            <p:ph type="title"/>
          </p:nvPr>
        </p:nvSpPr>
        <p:spPr>
          <a:xfrm>
            <a:off x="149225" y="166688"/>
            <a:ext cx="9175750" cy="1317625"/>
          </a:xfrm>
        </p:spPr>
        <p:txBody>
          <a:bodyPr/>
          <a:lstStyle/>
          <a:p>
            <a:pPr eaLnBrk="1" hangingPunct="1"/>
            <a:r>
              <a:rPr lang="es-ES" sz="4000" b="1"/>
              <a:t>3.2 PARES DE TRANSFORMADA DE FOURIER</a:t>
            </a:r>
            <a:endParaRPr lang="es-MX" sz="4000" b="1"/>
          </a:p>
        </p:txBody>
      </p:sp>
      <p:sp>
        <p:nvSpPr>
          <p:cNvPr id="6148" name="Marcador de contenido 2"/>
          <p:cNvSpPr>
            <a:spLocks noGrp="1"/>
          </p:cNvSpPr>
          <p:nvPr>
            <p:ph idx="1"/>
          </p:nvPr>
        </p:nvSpPr>
        <p:spPr>
          <a:xfrm>
            <a:off x="149225" y="1719263"/>
            <a:ext cx="11884025" cy="3887787"/>
          </a:xfrm>
        </p:spPr>
        <p:txBody>
          <a:bodyPr/>
          <a:lstStyle/>
          <a:p>
            <a:pPr eaLnBrk="1" hangingPunct="1"/>
            <a:r>
              <a:rPr lang="es-MX" dirty="0"/>
              <a:t>Entre una función y su correspondiente transformada existe una correspondencia unívoca en ambos sentidos. Esta forma de representar los pares de transformadas es mediante la relación bivalente:</a:t>
            </a:r>
            <a:endParaRPr lang="es-ES" dirty="0"/>
          </a:p>
          <a:p>
            <a:pPr eaLnBrk="1" hangingPunct="1"/>
            <a:endParaRPr lang="es-ES" dirty="0"/>
          </a:p>
          <a:p>
            <a:pPr eaLnBrk="1" hangingPunct="1">
              <a:buFont typeface="Arial" charset="0"/>
              <a:buNone/>
            </a:pPr>
            <a:endParaRPr lang="es-MX" dirty="0"/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738FE-0B9D-41AD-A939-A152C36867C3}" type="slidenum">
              <a:rPr lang="es-MX"/>
              <a:pPr>
                <a:defRPr/>
              </a:pPr>
              <a:t>3</a:t>
            </a:fld>
            <a:endParaRPr lang="es-MX"/>
          </a:p>
        </p:txBody>
      </p:sp>
      <p:pic>
        <p:nvPicPr>
          <p:cNvPr id="6151" name="Picture 1"/>
          <p:cNvPicPr>
            <a:picLocks noChangeAspect="1" noChangeArrowheads="1"/>
          </p:cNvPicPr>
          <p:nvPr/>
        </p:nvPicPr>
        <p:blipFill>
          <a:blip r:embed="rId3" cstate="print"/>
          <a:srcRect l="22217" t="39999" r="23302" b="13962"/>
          <a:stretch>
            <a:fillRect/>
          </a:stretch>
        </p:blipFill>
        <p:spPr bwMode="auto">
          <a:xfrm>
            <a:off x="2381250" y="3225800"/>
            <a:ext cx="6642100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/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7681186" y="2704620"/>
            <a:ext cx="2879361" cy="2120348"/>
          </a:xfrm>
          <a:prstGeom prst="rect">
            <a:avLst/>
          </a:prstGeom>
        </p:spPr>
      </p:pic>
      <p:sp>
        <p:nvSpPr>
          <p:cNvPr id="7171" name="Título 1"/>
          <p:cNvSpPr>
            <a:spLocks noGrp="1"/>
          </p:cNvSpPr>
          <p:nvPr>
            <p:ph type="title"/>
          </p:nvPr>
        </p:nvSpPr>
        <p:spPr>
          <a:xfrm>
            <a:off x="845142" y="888463"/>
            <a:ext cx="9840913" cy="1317625"/>
          </a:xfrm>
        </p:spPr>
        <p:txBody>
          <a:bodyPr/>
          <a:lstStyle/>
          <a:p>
            <a:pPr eaLnBrk="1" hangingPunct="1"/>
            <a:r>
              <a:rPr lang="es-ES" sz="4000" b="1" dirty="0"/>
              <a:t>3.3 PROPIEDADES DE LA TRANSFORMADA DE FOURIER</a:t>
            </a:r>
            <a:endParaRPr lang="es-MX" sz="4000" b="1" dirty="0"/>
          </a:p>
        </p:txBody>
      </p:sp>
      <p:sp>
        <p:nvSpPr>
          <p:cNvPr id="7172" name="Marcador de contenido 2"/>
          <p:cNvSpPr>
            <a:spLocks noGrp="1"/>
          </p:cNvSpPr>
          <p:nvPr>
            <p:ph idx="1"/>
          </p:nvPr>
        </p:nvSpPr>
        <p:spPr>
          <a:xfrm>
            <a:off x="2457879" y="2677297"/>
            <a:ext cx="6152721" cy="2736636"/>
          </a:xfrm>
        </p:spPr>
        <p:txBody>
          <a:bodyPr/>
          <a:lstStyle/>
          <a:p>
            <a:pPr eaLnBrk="1" hangingPunct="1"/>
            <a:r>
              <a:rPr lang="es-ES" dirty="0"/>
              <a:t>Simetría</a:t>
            </a:r>
          </a:p>
          <a:p>
            <a:pPr eaLnBrk="1" hangingPunct="1"/>
            <a:r>
              <a:rPr lang="es-ES_tradnl" dirty="0"/>
              <a:t>Linealidad</a:t>
            </a:r>
            <a:endParaRPr lang="es-ES" dirty="0"/>
          </a:p>
          <a:p>
            <a:pPr eaLnBrk="1" hangingPunct="1"/>
            <a:r>
              <a:rPr lang="es-ES" dirty="0"/>
              <a:t>Escalamiento</a:t>
            </a:r>
          </a:p>
          <a:p>
            <a:pPr eaLnBrk="1" hangingPunct="1"/>
            <a:r>
              <a:rPr lang="es-ES" dirty="0"/>
              <a:t>Traslación</a:t>
            </a:r>
          </a:p>
          <a:p>
            <a:pPr eaLnBrk="1" hangingPunct="1"/>
            <a:r>
              <a:rPr lang="es-ES" dirty="0"/>
              <a:t>Propiedad de la </a:t>
            </a:r>
            <a:r>
              <a:rPr lang="es-ES" dirty="0" err="1"/>
              <a:t>convolución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1F615-49DE-4846-8344-6995C642D1D6}" type="slidenum">
              <a:rPr lang="es-MX"/>
              <a:pPr>
                <a:defRPr/>
              </a:pPr>
              <a:t>4</a:t>
            </a:fld>
            <a:endParaRPr lang="es-MX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9029205" y="3554413"/>
            <a:ext cx="2879361" cy="2120348"/>
          </a:xfrm>
          <a:prstGeom prst="rect">
            <a:avLst/>
          </a:prstGeom>
        </p:spPr>
      </p:pic>
      <p:sp>
        <p:nvSpPr>
          <p:cNvPr id="2053" name="Título 1"/>
          <p:cNvSpPr>
            <a:spLocks noGrp="1"/>
          </p:cNvSpPr>
          <p:nvPr>
            <p:ph type="title"/>
          </p:nvPr>
        </p:nvSpPr>
        <p:spPr>
          <a:xfrm>
            <a:off x="149225" y="166688"/>
            <a:ext cx="11884025" cy="1317625"/>
          </a:xfrm>
        </p:spPr>
        <p:txBody>
          <a:bodyPr/>
          <a:lstStyle/>
          <a:p>
            <a:pPr eaLnBrk="1" hangingPunct="1"/>
            <a:r>
              <a:rPr lang="es-MX" sz="4000" b="1"/>
              <a:t>3.4 LA TRANSFORMADA DISCRETA FOURIER DFT</a:t>
            </a:r>
          </a:p>
        </p:txBody>
      </p:sp>
      <p:sp>
        <p:nvSpPr>
          <p:cNvPr id="3" name="Marcador de contenido 2">
            <a:extLst/>
          </p:cNvPr>
          <p:cNvSpPr>
            <a:spLocks noGrp="1"/>
          </p:cNvSpPr>
          <p:nvPr>
            <p:ph idx="1"/>
          </p:nvPr>
        </p:nvSpPr>
        <p:spPr>
          <a:xfrm>
            <a:off x="149225" y="1719263"/>
            <a:ext cx="11884025" cy="19986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dirty="0"/>
              <a:t>La transformada discreta de Fourier, al igual que la Transformada de Fourier tratada en secciones anteriores, posee un modelo para la transformación de una señal discreta a su correspondiente en el dominio de la frecuencia, de igual manera permite a través de otro modelo reconstruir la señal a partir de su transformada.</a:t>
            </a:r>
            <a:endParaRPr lang="es-ES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03075-40A7-4344-911A-63AF992DCAD8}" type="slidenum">
              <a:rPr lang="es-MX"/>
              <a:pPr>
                <a:defRPr/>
              </a:pPr>
              <a:t>5</a:t>
            </a:fld>
            <a:endParaRPr lang="es-MX"/>
          </a:p>
        </p:txBody>
      </p:sp>
      <p:sp>
        <p:nvSpPr>
          <p:cNvPr id="205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3916363" y="3554413"/>
          <a:ext cx="3513137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4" imgW="1701800" imgH="419100" progId="Equation.DSMT4">
                  <p:embed/>
                </p:oleObj>
              </mc:Choice>
              <mc:Fallback>
                <p:oleObj name="Equation" r:id="rId4" imgW="17018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6363" y="3554413"/>
                        <a:ext cx="3513137" cy="862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770313" y="4787900"/>
          <a:ext cx="3941762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6" imgW="1651000" imgH="419100" progId="Equation.DSMT4">
                  <p:embed/>
                </p:oleObj>
              </mc:Choice>
              <mc:Fallback>
                <p:oleObj name="Equation" r:id="rId6" imgW="16510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13" y="4787900"/>
                        <a:ext cx="3941762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53038" y="5710238"/>
            <a:ext cx="1673225" cy="4397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5192713" y="3105150"/>
            <a:ext cx="175101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" name="Imagen 4">
            <a:extLst/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9270729" y="1213402"/>
            <a:ext cx="2879361" cy="2120348"/>
          </a:xfrm>
          <a:prstGeom prst="rect">
            <a:avLst/>
          </a:prstGeom>
        </p:spPr>
      </p:pic>
      <p:sp>
        <p:nvSpPr>
          <p:cNvPr id="8197" name="Título 1"/>
          <p:cNvSpPr>
            <a:spLocks noGrp="1"/>
          </p:cNvSpPr>
          <p:nvPr>
            <p:ph type="title"/>
          </p:nvPr>
        </p:nvSpPr>
        <p:spPr>
          <a:xfrm>
            <a:off x="149225" y="166688"/>
            <a:ext cx="11884025" cy="1317625"/>
          </a:xfrm>
        </p:spPr>
        <p:txBody>
          <a:bodyPr/>
          <a:lstStyle/>
          <a:p>
            <a:pPr eaLnBrk="1" hangingPunct="1"/>
            <a:r>
              <a:rPr lang="es-MX" sz="4000" b="1"/>
              <a:t>3.5 </a:t>
            </a:r>
            <a:r>
              <a:rPr lang="es-ES" sz="4000" b="1"/>
              <a:t>CÁLCULO DE LA DFT EN MATLAB</a:t>
            </a:r>
            <a:endParaRPr lang="es-MX" sz="4000" b="1"/>
          </a:p>
        </p:txBody>
      </p:sp>
      <p:sp>
        <p:nvSpPr>
          <p:cNvPr id="3" name="Marcador de contenido 2">
            <a:extLst/>
          </p:cNvPr>
          <p:cNvSpPr>
            <a:spLocks noGrp="1"/>
          </p:cNvSpPr>
          <p:nvPr>
            <p:ph idx="1"/>
          </p:nvPr>
        </p:nvSpPr>
        <p:spPr>
          <a:xfrm>
            <a:off x="131763" y="2047875"/>
            <a:ext cx="11884025" cy="46799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dirty="0"/>
              <a:t>Para el cálculo de la DFT </a:t>
            </a:r>
            <a:r>
              <a:rPr lang="es-MX" dirty="0" err="1"/>
              <a:t>MatLAB</a:t>
            </a:r>
            <a:r>
              <a:rPr lang="es-MX" dirty="0"/>
              <a:t> implementa la función </a:t>
            </a:r>
            <a:r>
              <a:rPr lang="es-MX" b="1" dirty="0" err="1"/>
              <a:t>fft</a:t>
            </a:r>
            <a:r>
              <a:rPr lang="es-MX" dirty="0"/>
              <a:t>, dicha función basándose en el algoritmo de la Transformada de Fourier permite encontrar de manera eficiente el valor de la DFT. La sintaxis general de la función es: </a:t>
            </a:r>
            <a:endParaRPr lang="es-ES" dirty="0"/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dirty="0"/>
              <a:t>Y = </a:t>
            </a:r>
            <a:r>
              <a:rPr lang="es-MX" dirty="0" err="1"/>
              <a:t>fft</a:t>
            </a:r>
            <a:r>
              <a:rPr lang="es-MX" dirty="0"/>
              <a:t>(</a:t>
            </a:r>
            <a:r>
              <a:rPr lang="es-MX" dirty="0" err="1"/>
              <a:t>X,n</a:t>
            </a:r>
            <a:r>
              <a:rPr lang="es-MX" dirty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dirty="0"/>
              <a:t>Esta función regresa en el vector Y la DFT de n puntos calculados a partir de la señal </a:t>
            </a:r>
            <a:r>
              <a:rPr lang="es-MX" dirty="0" err="1"/>
              <a:t>discretizada</a:t>
            </a:r>
            <a:r>
              <a:rPr lang="es-MX" dirty="0"/>
              <a:t> contenida en el vector X. Si n es mayor al tamaño de datos contenido en X, entonces a los datos de X se les añaden ceros hasta alcanzar el valor de n. </a:t>
            </a:r>
            <a:endParaRPr lang="es-ES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dirty="0"/>
              <a:t>De la misma manera puede reconstruirse la señal original a partir de la Transformada de Fourier  inversa  o DFT</a:t>
            </a:r>
            <a:r>
              <a:rPr lang="es-MX" baseline="30000" dirty="0"/>
              <a:t>-1</a:t>
            </a:r>
            <a:r>
              <a:rPr lang="es-MX" dirty="0"/>
              <a:t>. La función en </a:t>
            </a:r>
            <a:r>
              <a:rPr lang="es-MX" dirty="0" err="1"/>
              <a:t>MatLAB</a:t>
            </a:r>
            <a:r>
              <a:rPr lang="es-MX" dirty="0"/>
              <a:t> </a:t>
            </a:r>
            <a:r>
              <a:rPr lang="es-MX" b="1" dirty="0" err="1"/>
              <a:t>ifft</a:t>
            </a:r>
            <a:r>
              <a:rPr lang="es-MX" dirty="0"/>
              <a:t> permite realizar el cálculo de la transformada inversa de Fourier y su sintaxis general se define como:</a:t>
            </a:r>
            <a:endParaRPr lang="es-ES" dirty="0"/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dirty="0"/>
              <a:t>X = </a:t>
            </a:r>
            <a:r>
              <a:rPr lang="es-MX" dirty="0" err="1"/>
              <a:t>ifft</a:t>
            </a:r>
            <a:r>
              <a:rPr lang="es-MX" dirty="0"/>
              <a:t>(</a:t>
            </a:r>
            <a:r>
              <a:rPr lang="es-MX" dirty="0" err="1"/>
              <a:t>Y,n</a:t>
            </a:r>
            <a:r>
              <a:rPr lang="es-MX" dirty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dirty="0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63B62-5C57-445B-BD37-7E6D9DFCA20A}" type="slidenum">
              <a:rPr lang="es-MX"/>
              <a:pPr>
                <a:defRPr/>
              </a:pPr>
              <a:t>6</a:t>
            </a:fld>
            <a:endParaRPr lang="es-MX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9293589" y="1210269"/>
            <a:ext cx="2879361" cy="2120348"/>
          </a:xfrm>
          <a:prstGeom prst="rect">
            <a:avLst/>
          </a:prstGeom>
        </p:spPr>
      </p:pic>
      <p:sp>
        <p:nvSpPr>
          <p:cNvPr id="3077" name="Título 1"/>
          <p:cNvSpPr>
            <a:spLocks noGrp="1"/>
          </p:cNvSpPr>
          <p:nvPr>
            <p:ph type="title"/>
          </p:nvPr>
        </p:nvSpPr>
        <p:spPr>
          <a:xfrm>
            <a:off x="149225" y="166688"/>
            <a:ext cx="9047163" cy="1317625"/>
          </a:xfrm>
        </p:spPr>
        <p:txBody>
          <a:bodyPr/>
          <a:lstStyle/>
          <a:p>
            <a:pPr eaLnBrk="1" hangingPunct="1"/>
            <a:r>
              <a:rPr lang="es-ES" sz="4000" b="1"/>
              <a:t>3.6 ESPECTRO DE POTENCIA DE FOURIER</a:t>
            </a:r>
            <a:endParaRPr lang="es-MX" sz="4000" b="1"/>
          </a:p>
        </p:txBody>
      </p:sp>
      <p:sp>
        <p:nvSpPr>
          <p:cNvPr id="3078" name="Marcador de contenido 2"/>
          <p:cNvSpPr>
            <a:spLocks noGrp="1"/>
          </p:cNvSpPr>
          <p:nvPr>
            <p:ph idx="1"/>
          </p:nvPr>
        </p:nvSpPr>
        <p:spPr>
          <a:xfrm>
            <a:off x="149225" y="1719263"/>
            <a:ext cx="11884025" cy="4000500"/>
          </a:xfrm>
        </p:spPr>
        <p:txBody>
          <a:bodyPr/>
          <a:lstStyle/>
          <a:p>
            <a:pPr eaLnBrk="1" hangingPunct="1"/>
            <a:r>
              <a:rPr lang="es-ES" dirty="0"/>
              <a:t>La operación realizada sobre el espectro de Fourier definida como:</a:t>
            </a:r>
          </a:p>
          <a:p>
            <a:pPr eaLnBrk="1" hangingPunct="1"/>
            <a:endParaRPr lang="es-ES" dirty="0"/>
          </a:p>
          <a:p>
            <a:pPr eaLnBrk="1" hangingPunct="1"/>
            <a:endParaRPr lang="es-ES" dirty="0"/>
          </a:p>
          <a:p>
            <a:pPr eaLnBrk="1" hangingPunct="1"/>
            <a:r>
              <a:rPr lang="es-ES" dirty="0"/>
              <a:t>Otra información que caracteriza al espectro de Fourier es la fase, dicha magnitud se define como:</a:t>
            </a:r>
          </a:p>
          <a:p>
            <a:pPr eaLnBrk="1" hangingPunct="1"/>
            <a:endParaRPr lang="es-ES" dirty="0"/>
          </a:p>
          <a:p>
            <a:pPr eaLnBrk="1" hangingPunct="1">
              <a:buFont typeface="Arial" charset="0"/>
              <a:buNone/>
            </a:pPr>
            <a:endParaRPr lang="es-MX" dirty="0"/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308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3081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E5E42-4EE7-4964-A6AE-67C17E459099}" type="slidenum">
              <a:rPr lang="es-MX"/>
              <a:pPr>
                <a:defRPr/>
              </a:pPr>
              <a:t>7</a:t>
            </a:fld>
            <a:endParaRPr lang="es-MX"/>
          </a:p>
        </p:txBody>
      </p:sp>
      <p:sp>
        <p:nvSpPr>
          <p:cNvPr id="308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2682875" y="2389188"/>
          <a:ext cx="482758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4" imgW="2298700" imgH="279400" progId="Equation.DSMT4">
                  <p:embed/>
                </p:oleObj>
              </mc:Choice>
              <mc:Fallback>
                <p:oleObj name="Equation" r:id="rId4" imgW="2298700" imgH="27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2389188"/>
                        <a:ext cx="4827588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803650" y="4338638"/>
          <a:ext cx="324008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6" imgW="1536700" imgH="469900" progId="Equation.DSMT4">
                  <p:embed/>
                </p:oleObj>
              </mc:Choice>
              <mc:Fallback>
                <p:oleObj name="Equation" r:id="rId6" imgW="1536700" imgH="469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650" y="4338638"/>
                        <a:ext cx="3240088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0e14df44011f579d9d65c6a47a759cc5ed85a0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371</Words>
  <Application>Microsoft Office PowerPoint</Application>
  <PresentationFormat>Panorámica</PresentationFormat>
  <Paragraphs>35</Paragraphs>
  <Slides>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Equation</vt:lpstr>
      <vt:lpstr>CAPÍTULO 3: TRANSFORMADA DE FOURIER</vt:lpstr>
      <vt:lpstr>3.1 LA TRANSFORMADA DE FOURIER</vt:lpstr>
      <vt:lpstr>3.2 PARES DE TRANSFORMADA DE FOURIER</vt:lpstr>
      <vt:lpstr>3.3 PROPIEDADES DE LA TRANSFORMADA DE FOURIER</vt:lpstr>
      <vt:lpstr>3.4 LA TRANSFORMADA DISCRETA FOURIER DFT</vt:lpstr>
      <vt:lpstr>3.5 CÁLCULO DE LA DFT EN MATLAB</vt:lpstr>
      <vt:lpstr>3.6 ESPECTRO DE POTENCIA DE FOURIER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4: OPERACIONES DE PIXEL</dc:title>
  <dc:creator>Margarita</dc:creator>
  <cp:lastModifiedBy>hvela</cp:lastModifiedBy>
  <cp:revision>47</cp:revision>
  <dcterms:created xsi:type="dcterms:W3CDTF">2017-08-30T09:54:29Z</dcterms:created>
  <dcterms:modified xsi:type="dcterms:W3CDTF">2017-10-04T14:56:12Z</dcterms:modified>
</cp:coreProperties>
</file>