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60" r:id="rId6"/>
    <p:sldId id="262" r:id="rId7"/>
    <p:sldId id="263" r:id="rId8"/>
    <p:sldId id="261" r:id="rId9"/>
    <p:sldId id="266" r:id="rId10"/>
  </p:sldIdLst>
  <p:sldSz cx="12192000" cy="6858000"/>
  <p:notesSz cx="6858000" cy="9144000"/>
  <p:custDataLst>
    <p:tags r:id="rId11"/>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21BF3-2F59-410B-B6BE-C134BDB139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EA01A3B-5BF5-440A-98B6-7AF3E79BA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a:extLst>
              <a:ext uri="{FF2B5EF4-FFF2-40B4-BE49-F238E27FC236}">
                <a16:creationId xmlns:a16="http://schemas.microsoft.com/office/drawing/2014/main" id="{D883B692-7A0A-4B16-9399-03D66B9DDE2F}"/>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D5FB208A-F3DC-4A90-8171-E2B7966590B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C475B2B-4E38-48A4-80BF-5236ADDFD3D7}"/>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91030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E2DDF-1F0A-471B-AA50-4022C50859A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353D013-E8CE-47B7-8D0D-70A74A3F76BD}"/>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C363A42-567F-4C7D-A7C2-2C61173F279D}"/>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66115E21-013D-436D-B1A6-C6D11B6BFCD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44F16E0-9CBE-40F3-BCD1-634B36571575}"/>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41016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CB71EF-B8E7-4799-A8B6-6D4E80F251D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7DEDBB5-4943-45F4-9BC8-E93D005264A6}"/>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76228BF-E789-407C-AC2A-18AE253CC528}"/>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DAC8A575-7B2B-4B4D-8608-39CEF959F41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1869FBA-9D32-41FF-ABBD-289EE6841B43}"/>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77815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83BB6-FD4E-4B73-BC37-6C640BDDFF5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512A309-7065-4AF3-86D2-2E59CB02F585}"/>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D5D3EBA-893C-4524-BDCD-54649E8B1701}"/>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B68D8E11-DBA2-40A2-9B74-2891ACFA5C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F4F0AA-B371-40ED-B498-29B58C7CD538}"/>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45335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FBE4-0F4D-4020-9D06-53B2B5F02A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CAD1306-74BD-49AA-ABDD-DEE53C752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ABC061A3-F355-47D2-BD37-8A29053423F9}"/>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18E411B9-E46D-4E35-8935-12061DCB8D2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AC1308-59F0-41BC-AB51-7E1667D34C31}"/>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372782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06073-CC64-4ABF-94B9-F1AB61ABB24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D6DAA45-B8A4-4C52-9370-9FBDCB517A6C}"/>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C0C00FA-6F88-4582-BCFF-800ED21EF74F}"/>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2AB9205-56E6-49F0-A2AE-BA9D473B4CB3}"/>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E47ABC98-844D-4F50-9AD1-71F9CC815E8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2569AFE-9B84-4483-97E0-12FAA75EFCC1}"/>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326276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9CC8D-CD0C-4B68-A20A-937CC0AF788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ABC80F4-5501-4462-8801-80AC1181C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60AC1D98-3EDE-4E8B-B7CB-1C9DDD6488BA}"/>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B3EC44F-8F1D-48DC-B5D5-BDFE246BA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78920AC5-3A41-4AC1-925D-F45C921A3BF2}"/>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32D0493-A087-4DB8-9DDD-1BCDD9F02734}"/>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8" name="Marcador de pie de página 7">
            <a:extLst>
              <a:ext uri="{FF2B5EF4-FFF2-40B4-BE49-F238E27FC236}">
                <a16:creationId xmlns:a16="http://schemas.microsoft.com/office/drawing/2014/main" id="{007DFD08-C8D5-4992-9704-24F30681279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4C28B47-49B6-4576-B7AD-76FB6F353B0C}"/>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69057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72A7B-3D21-4B0D-93B8-144E68ADC49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1B109F3-BC4A-457C-BD1B-531BFB2AEFF5}"/>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4" name="Marcador de pie de página 3">
            <a:extLst>
              <a:ext uri="{FF2B5EF4-FFF2-40B4-BE49-F238E27FC236}">
                <a16:creationId xmlns:a16="http://schemas.microsoft.com/office/drawing/2014/main" id="{3A123261-F1EA-498E-BCB5-D30CEDD4291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48A1DE9-10C8-444A-91EA-A9706018E9AE}"/>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39969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B0293D-2F7A-456F-9EED-4E78AAB1937B}"/>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3" name="Marcador de pie de página 2">
            <a:extLst>
              <a:ext uri="{FF2B5EF4-FFF2-40B4-BE49-F238E27FC236}">
                <a16:creationId xmlns:a16="http://schemas.microsoft.com/office/drawing/2014/main" id="{00977918-3948-4834-BC0B-947A5D8DDC9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AB19A94-3719-44D5-81E3-B62E2447A6BB}"/>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87973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6844B-D1F2-45D3-9CBC-18843872B9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6DCB5B-CAE6-40E8-BDF7-4962ADD08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EB4F02C-40EB-49EE-8BF0-217DDB193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B58EB9C1-65B9-4998-B830-B5F904589AB0}"/>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7EF8D629-307D-4EC0-8FCB-4F2FDBC0B17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AA6460-0F39-42DE-93B0-177448C06F2B}"/>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45640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66679-FB30-4727-8FA2-60CE5C0D35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CECDED0-39A1-4AB0-9FD1-2D3CAB73B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9E64808-31EF-4BBC-BBBB-409779E40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C778086E-7837-495D-98CF-2D573E0E56ED}"/>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0A535015-906D-407E-8A55-002C8C66274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7D0854E-72A5-4C7F-8965-D64198BE8ED8}"/>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5120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88E0C7-4D89-4039-93D9-3D5498DC3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1CEE4D8-C658-4134-91B7-21D1AE6C3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95CD3F-D261-4FEC-A9C4-3A2AE1D86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8DA59B88-C255-46C6-A16E-8B4970CBC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5A19BD3-A3B3-4EC9-8A93-1106829D9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95CCE-1F15-4977-A3B8-2BEDAF7C9995}" type="slidenum">
              <a:rPr lang="es-MX" smtClean="0"/>
              <a:t>‹Nº›</a:t>
            </a:fld>
            <a:endParaRPr lang="es-MX"/>
          </a:p>
        </p:txBody>
      </p:sp>
    </p:spTree>
    <p:extLst>
      <p:ext uri="{BB962C8B-B14F-4D97-AF65-F5344CB8AC3E}">
        <p14:creationId xmlns:p14="http://schemas.microsoft.com/office/powerpoint/2010/main" val="3753955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3.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image" Target="../media/image12.wmf"/><Relationship Id="rId10" Type="http://schemas.openxmlformats.org/officeDocument/2006/relationships/image" Target="../media/image11.wmf"/><Relationship Id="rId4" Type="http://schemas.microsoft.com/office/2007/relationships/hdphoto" Target="../media/hdphoto1.wdp"/><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8C270BB-5D4A-483D-8734-03B826A28412}"/>
              </a:ext>
            </a:extLst>
          </p:cNvPr>
          <p:cNvPicPr>
            <a:picLocks noChangeAspect="1"/>
          </p:cNvPicPr>
          <p:nvPr/>
        </p:nvPicPr>
        <p:blipFill>
          <a:blip r:embed="rId2" cstate="print">
            <a:biLevel thresh="75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830412" y="1621597"/>
            <a:ext cx="6361588" cy="4684643"/>
          </a:xfrm>
          <a:prstGeom prst="rect">
            <a:avLst/>
          </a:prstGeom>
        </p:spPr>
      </p:pic>
      <p:sp>
        <p:nvSpPr>
          <p:cNvPr id="2" name="Título 1">
            <a:extLst>
              <a:ext uri="{FF2B5EF4-FFF2-40B4-BE49-F238E27FC236}">
                <a16:creationId xmlns:a16="http://schemas.microsoft.com/office/drawing/2014/main" id="{8A0127D0-615F-4FBA-8212-154EFCBF4C2B}"/>
              </a:ext>
            </a:extLst>
          </p:cNvPr>
          <p:cNvSpPr>
            <a:spLocks noGrp="1"/>
          </p:cNvSpPr>
          <p:nvPr>
            <p:ph type="ctrTitle"/>
          </p:nvPr>
        </p:nvSpPr>
        <p:spPr>
          <a:xfrm>
            <a:off x="677200" y="1278477"/>
            <a:ext cx="8256104" cy="1789760"/>
          </a:xfrm>
        </p:spPr>
        <p:txBody>
          <a:bodyPr/>
          <a:lstStyle/>
          <a:p>
            <a:pPr algn="l"/>
            <a:r>
              <a:rPr lang="es-MX" dirty="0"/>
              <a:t>CAPÍTULO 4: OPERACIONES DE PIXEL</a:t>
            </a:r>
          </a:p>
        </p:txBody>
      </p:sp>
      <p:sp>
        <p:nvSpPr>
          <p:cNvPr id="6" name="Subtítulo 2">
            <a:extLst>
              <a:ext uri="{FF2B5EF4-FFF2-40B4-BE49-F238E27FC236}">
                <a16:creationId xmlns:a16="http://schemas.microsoft.com/office/drawing/2014/main" id="{0366309A-5639-45EE-AC5E-64765CB14E38}"/>
              </a:ext>
            </a:extLst>
          </p:cNvPr>
          <p:cNvSpPr txBox="1">
            <a:spLocks/>
          </p:cNvSpPr>
          <p:nvPr/>
        </p:nvSpPr>
        <p:spPr>
          <a:xfrm>
            <a:off x="2062325" y="3138974"/>
            <a:ext cx="5485855" cy="164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1800" b="1" dirty="0"/>
              <a:t>Objetivo: </a:t>
            </a:r>
            <a:r>
              <a:rPr lang="es-MX" sz="1800" dirty="0"/>
              <a:t>En este capítulo son tratadas a detalle las operaciones de pixel, así como sus propiedades y aplicaciones en el tratamiento de imágenes. Además, serán discutidos los histogramas de imagen, y las relaciones de éstos con las operaciones de pixel.</a:t>
            </a:r>
            <a:endParaRPr lang="es-MX" sz="1800" i="1" dirty="0"/>
          </a:p>
        </p:txBody>
      </p:sp>
    </p:spTree>
    <p:extLst>
      <p:ext uri="{BB962C8B-B14F-4D97-AF65-F5344CB8AC3E}">
        <p14:creationId xmlns:p14="http://schemas.microsoft.com/office/powerpoint/2010/main" val="105034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0332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241849" y="1026196"/>
            <a:ext cx="11883887" cy="693411"/>
          </a:xfrm>
        </p:spPr>
        <p:txBody>
          <a:bodyPr>
            <a:normAutofit/>
          </a:bodyPr>
          <a:lstStyle/>
          <a:p>
            <a:r>
              <a:rPr lang="es-MX" sz="4000" dirty="0"/>
              <a:t>Introducción</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82037" y="1928884"/>
            <a:ext cx="11883887" cy="4485169"/>
          </a:xfrm>
        </p:spPr>
        <p:txBody>
          <a:bodyPr>
            <a:normAutofit/>
          </a:bodyPr>
          <a:lstStyle/>
          <a:p>
            <a:pPr algn="just"/>
            <a:r>
              <a:rPr lang="es-MX" sz="2500" dirty="0"/>
              <a:t>Operaciones de Pixel: operaciones realizadas sobre imágenes en donde sólo es tomado en cuenta el valor del pixel en cuestión de la imagen. Cada nuevo valor del pixel calculado </a:t>
            </a:r>
            <a:r>
              <a:rPr lang="es-MX" sz="2500" i="1" dirty="0"/>
              <a:t>p’</a:t>
            </a:r>
            <a:r>
              <a:rPr lang="es-MX" sz="2500" dirty="0"/>
              <a:t> es dependiente del valor del píxel original </a:t>
            </a:r>
            <a:r>
              <a:rPr lang="es-MX" sz="2500" i="1" dirty="0"/>
              <a:t>p </a:t>
            </a:r>
            <a:r>
              <a:rPr lang="es-MX" sz="2500" dirty="0"/>
              <a:t>en la misma posición y con ello independiente de los valores de otros pixeles, como podrían ser sus vecinos. </a:t>
            </a:r>
          </a:p>
        </p:txBody>
      </p:sp>
      <p:pic>
        <p:nvPicPr>
          <p:cNvPr id="10" name="Imagen 9" descr="C:\Users\Vision-lap\Documents\libro vision alfaomega\Capitulo 4 - Op Pixel\fig 4-1.eps">
            <a:extLst>
              <a:ext uri="{FF2B5EF4-FFF2-40B4-BE49-F238E27FC236}">
                <a16:creationId xmlns:a16="http://schemas.microsoft.com/office/drawing/2014/main" id="{492C37A5-6D1D-4DCA-849F-4F043E5C26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40393" y="3566105"/>
            <a:ext cx="5427745" cy="2847948"/>
          </a:xfrm>
          <a:prstGeom prst="rect">
            <a:avLst/>
          </a:prstGeom>
          <a:noFill/>
          <a:ln>
            <a:noFill/>
          </a:ln>
        </p:spPr>
      </p:pic>
    </p:spTree>
    <p:extLst>
      <p:ext uri="{BB962C8B-B14F-4D97-AF65-F5344CB8AC3E}">
        <p14:creationId xmlns:p14="http://schemas.microsoft.com/office/powerpoint/2010/main" val="227374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6047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CAMBIO DEL VALOR DE LA INTENSIDAD DEL PIXEL</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Contraste de una imagen: definido como la relación existente entre los diferentes valores de intensidad presentes en esa imagen. </a:t>
            </a:r>
          </a:p>
          <a:p>
            <a:pPr algn="just"/>
            <a:r>
              <a:rPr lang="es-MX" sz="2500" dirty="0"/>
              <a:t>Iluminación o brillo: se relaciona con la forma en que los valores de intensidad se distribuyen en los pixeles de la imagen.</a:t>
            </a:r>
          </a:p>
          <a:p>
            <a:pPr algn="just"/>
            <a:r>
              <a:rPr lang="es-MX" sz="2500" dirty="0"/>
              <a:t>El operador genérico que se utiliza para modificar el contraste o la iluminación en una imagen puede ser definido como:</a:t>
            </a:r>
          </a:p>
          <a:p>
            <a:pPr algn="just"/>
            <a:endParaRPr lang="es-MX" sz="2500" dirty="0"/>
          </a:p>
          <a:p>
            <a:pPr algn="just"/>
            <a:r>
              <a:rPr lang="es-MX" sz="2500" i="1" dirty="0"/>
              <a:t>Complemento</a:t>
            </a:r>
            <a:r>
              <a:rPr lang="es-MX" sz="2500" dirty="0"/>
              <a:t> o </a:t>
            </a:r>
            <a:r>
              <a:rPr lang="es-MX" sz="2500" i="1" dirty="0"/>
              <a:t>inversión:</a:t>
            </a:r>
            <a:r>
              <a:rPr lang="es-MX" sz="2500" dirty="0"/>
              <a:t> operación de pixel, en la cual se altera el valor del pixel en sentido contrario (a través de la multiplicación del valor del pixel por -1)</a:t>
            </a:r>
          </a:p>
          <a:p>
            <a:pPr algn="just"/>
            <a:endParaRPr lang="es-MX" sz="2500" dirty="0"/>
          </a:p>
        </p:txBody>
      </p:sp>
      <p:sp>
        <p:nvSpPr>
          <p:cNvPr id="15" name="Rectangle 7">
            <a:extLst>
              <a:ext uri="{FF2B5EF4-FFF2-40B4-BE49-F238E27FC236}">
                <a16:creationId xmlns:a16="http://schemas.microsoft.com/office/drawing/2014/main" id="{7B17CFBF-021B-47FD-AFE6-A9D57D7E6C5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22" name="Objeto 21">
            <a:extLst>
              <a:ext uri="{FF2B5EF4-FFF2-40B4-BE49-F238E27FC236}">
                <a16:creationId xmlns:a16="http://schemas.microsoft.com/office/drawing/2014/main" id="{7B1E6B4E-D7CD-4F13-8E48-A763B691FD8F}"/>
              </a:ext>
            </a:extLst>
          </p:cNvPr>
          <p:cNvGraphicFramePr>
            <a:graphicFrameLocks noChangeAspect="1"/>
          </p:cNvGraphicFramePr>
          <p:nvPr>
            <p:extLst>
              <p:ext uri="{D42A27DB-BD31-4B8C-83A1-F6EECF244321}">
                <p14:modId xmlns:p14="http://schemas.microsoft.com/office/powerpoint/2010/main" val="505747045"/>
              </p:ext>
            </p:extLst>
          </p:nvPr>
        </p:nvGraphicFramePr>
        <p:xfrm>
          <a:off x="3963298" y="4162526"/>
          <a:ext cx="3643312" cy="325438"/>
        </p:xfrm>
        <a:graphic>
          <a:graphicData uri="http://schemas.openxmlformats.org/presentationml/2006/ole">
            <mc:AlternateContent xmlns:mc="http://schemas.openxmlformats.org/markup-compatibility/2006">
              <mc:Choice xmlns:v="urn:schemas-microsoft-com:vml" Requires="v">
                <p:oleObj spid="_x0000_s1056" name="Equation" r:id="rId5" imgW="3454200" imgH="342720" progId="Equation.DSMT4">
                  <p:embed/>
                </p:oleObj>
              </mc:Choice>
              <mc:Fallback>
                <p:oleObj name="Equation" r:id="rId5" imgW="3454200" imgH="342720" progId="Equation.DSMT4">
                  <p:embed/>
                  <p:pic>
                    <p:nvPicPr>
                      <p:cNvPr id="0" name="Object 12"/>
                      <p:cNvPicPr>
                        <a:picLocks noChangeAspect="1" noChangeArrowheads="1"/>
                      </p:cNvPicPr>
                      <p:nvPr/>
                    </p:nvPicPr>
                    <p:blipFill>
                      <a:blip r:embed="rId6"/>
                      <a:srcRect/>
                      <a:stretch>
                        <a:fillRect/>
                      </a:stretch>
                    </p:blipFill>
                    <p:spPr bwMode="auto">
                      <a:xfrm>
                        <a:off x="3963298" y="4162526"/>
                        <a:ext cx="3643312" cy="32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to 23">
            <a:extLst>
              <a:ext uri="{FF2B5EF4-FFF2-40B4-BE49-F238E27FC236}">
                <a16:creationId xmlns:a16="http://schemas.microsoft.com/office/drawing/2014/main" id="{A70BEE2D-A72E-46FB-B8BB-DC36288FC619}"/>
              </a:ext>
            </a:extLst>
          </p:cNvPr>
          <p:cNvGraphicFramePr>
            <a:graphicFrameLocks noChangeAspect="1"/>
          </p:cNvGraphicFramePr>
          <p:nvPr>
            <p:extLst>
              <p:ext uri="{D42A27DB-BD31-4B8C-83A1-F6EECF244321}">
                <p14:modId xmlns:p14="http://schemas.microsoft.com/office/powerpoint/2010/main" val="3844692564"/>
              </p:ext>
            </p:extLst>
          </p:nvPr>
        </p:nvGraphicFramePr>
        <p:xfrm>
          <a:off x="4965010" y="5534005"/>
          <a:ext cx="1639888" cy="350837"/>
        </p:xfrm>
        <a:graphic>
          <a:graphicData uri="http://schemas.openxmlformats.org/presentationml/2006/ole">
            <mc:AlternateContent xmlns:mc="http://schemas.openxmlformats.org/markup-compatibility/2006">
              <mc:Choice xmlns:v="urn:schemas-microsoft-com:vml" Requires="v">
                <p:oleObj spid="_x0000_s1057" name="Equation" r:id="rId7" imgW="1752480" imgH="393480" progId="Equation.DSMT4">
                  <p:embed/>
                </p:oleObj>
              </mc:Choice>
              <mc:Fallback>
                <p:oleObj name="Equation" r:id="rId7" imgW="1752480" imgH="393480" progId="Equation.DSMT4">
                  <p:embed/>
                  <p:pic>
                    <p:nvPicPr>
                      <p:cNvPr id="0" name="Object 14"/>
                      <p:cNvPicPr>
                        <a:picLocks noChangeAspect="1" noChangeArrowheads="1"/>
                      </p:cNvPicPr>
                      <p:nvPr/>
                    </p:nvPicPr>
                    <p:blipFill>
                      <a:blip r:embed="rId8"/>
                      <a:srcRect/>
                      <a:stretch>
                        <a:fillRect/>
                      </a:stretch>
                    </p:blipFill>
                    <p:spPr bwMode="auto">
                      <a:xfrm>
                        <a:off x="4965010" y="5534005"/>
                        <a:ext cx="1639888"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2968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6047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CAMBIO DEL VALOR DE LA INTENSIDAD DEL PIXEL</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Segmentación por umbral: forma especial de cuantificación en la cual los pixeles de la imagen son divididos en dos clases, dependiendo de un umbral (“</a:t>
            </a:r>
            <a:r>
              <a:rPr lang="es-MX" sz="2500" dirty="0" err="1"/>
              <a:t>threshold</a:t>
            </a:r>
            <a:r>
              <a:rPr lang="es-MX" sz="2500" dirty="0"/>
              <a:t>”) predefinido.</a:t>
            </a:r>
          </a:p>
          <a:p>
            <a:pPr algn="just"/>
            <a:endParaRPr lang="es-MX" sz="2500" dirty="0"/>
          </a:p>
          <a:p>
            <a:pPr algn="just"/>
            <a:endParaRPr lang="es-MX" sz="2500" dirty="0"/>
          </a:p>
        </p:txBody>
      </p:sp>
      <p:graphicFrame>
        <p:nvGraphicFramePr>
          <p:cNvPr id="6" name="Objeto 5">
            <a:extLst>
              <a:ext uri="{FF2B5EF4-FFF2-40B4-BE49-F238E27FC236}">
                <a16:creationId xmlns:a16="http://schemas.microsoft.com/office/drawing/2014/main" id="{D08F1D37-57FB-44E7-9199-604306672C4B}"/>
              </a:ext>
            </a:extLst>
          </p:cNvPr>
          <p:cNvGraphicFramePr>
            <a:graphicFrameLocks noChangeAspect="1"/>
          </p:cNvGraphicFramePr>
          <p:nvPr>
            <p:extLst>
              <p:ext uri="{D42A27DB-BD31-4B8C-83A1-F6EECF244321}">
                <p14:modId xmlns:p14="http://schemas.microsoft.com/office/powerpoint/2010/main" val="2316372474"/>
              </p:ext>
            </p:extLst>
          </p:nvPr>
        </p:nvGraphicFramePr>
        <p:xfrm>
          <a:off x="4152556" y="2541519"/>
          <a:ext cx="2832100" cy="939800"/>
        </p:xfrm>
        <a:graphic>
          <a:graphicData uri="http://schemas.openxmlformats.org/presentationml/2006/ole">
            <mc:AlternateContent xmlns:mc="http://schemas.openxmlformats.org/markup-compatibility/2006">
              <mc:Choice xmlns:v="urn:schemas-microsoft-com:vml" Requires="v">
                <p:oleObj spid="_x0000_s2059" name="Equation" r:id="rId5" imgW="2705040" imgH="914400" progId="Equation.DSMT4">
                  <p:embed/>
                </p:oleObj>
              </mc:Choice>
              <mc:Fallback>
                <p:oleObj name="Equation" r:id="rId5" imgW="2705040" imgH="914400" progId="Equation.DSMT4">
                  <p:embed/>
                  <p:pic>
                    <p:nvPicPr>
                      <p:cNvPr id="0" name="Object 1"/>
                      <p:cNvPicPr>
                        <a:picLocks noChangeAspect="1" noChangeArrowheads="1"/>
                      </p:cNvPicPr>
                      <p:nvPr/>
                    </p:nvPicPr>
                    <p:blipFill>
                      <a:blip r:embed="rId6"/>
                      <a:srcRect/>
                      <a:stretch>
                        <a:fillRect/>
                      </a:stretch>
                    </p:blipFill>
                    <p:spPr bwMode="auto">
                      <a:xfrm>
                        <a:off x="4152556" y="2541519"/>
                        <a:ext cx="28321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Imagen 6" descr="C:\Users\Vision-lap\Documents\libro vision alfaomega\Capitulo 4 - Op Pixel\fig 4-6.eps">
            <a:extLst>
              <a:ext uri="{FF2B5EF4-FFF2-40B4-BE49-F238E27FC236}">
                <a16:creationId xmlns:a16="http://schemas.microsoft.com/office/drawing/2014/main" id="{E5F79C8E-AB5B-4B90-86C7-FD9F674CA53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518397" y="3792193"/>
            <a:ext cx="5605780" cy="2456815"/>
          </a:xfrm>
          <a:prstGeom prst="rect">
            <a:avLst/>
          </a:prstGeom>
          <a:noFill/>
          <a:ln>
            <a:noFill/>
          </a:ln>
        </p:spPr>
      </p:pic>
    </p:spTree>
    <p:extLst>
      <p:ext uri="{BB962C8B-B14F-4D97-AF65-F5344CB8AC3E}">
        <p14:creationId xmlns:p14="http://schemas.microsoft.com/office/powerpoint/2010/main" val="164331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73174" y="1241385"/>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HISTOGRAMA Y OPERACIONES DE PIXEL</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400" dirty="0"/>
              <a:t>Histogramas: distribuciones que describen la frecuencia con la que se presentan los valores de intensidad (pixeles) de la imagen. En el caso más sencillo los histogramas son mejor entendidos por medio de imágenes a escala de grises.</a:t>
            </a:r>
          </a:p>
        </p:txBody>
      </p:sp>
      <p:pic>
        <p:nvPicPr>
          <p:cNvPr id="123" name="Imagen 122">
            <a:extLst>
              <a:ext uri="{FF2B5EF4-FFF2-40B4-BE49-F238E27FC236}">
                <a16:creationId xmlns:a16="http://schemas.microsoft.com/office/drawing/2014/main" id="{2A998660-0260-451C-ADCB-2D76CA7A61D8}"/>
              </a:ext>
            </a:extLst>
          </p:cNvPr>
          <p:cNvPicPr>
            <a:picLocks noChangeAspect="1"/>
          </p:cNvPicPr>
          <p:nvPr/>
        </p:nvPicPr>
        <p:blipFill>
          <a:blip r:embed="rId4"/>
          <a:stretch>
            <a:fillRect/>
          </a:stretch>
        </p:blipFill>
        <p:spPr>
          <a:xfrm>
            <a:off x="7235980" y="2883510"/>
            <a:ext cx="4677428" cy="3543795"/>
          </a:xfrm>
          <a:prstGeom prst="rect">
            <a:avLst/>
          </a:prstGeom>
        </p:spPr>
      </p:pic>
      <p:sp>
        <p:nvSpPr>
          <p:cNvPr id="124" name="Marcador de contenido 2">
            <a:extLst>
              <a:ext uri="{FF2B5EF4-FFF2-40B4-BE49-F238E27FC236}">
                <a16:creationId xmlns:a16="http://schemas.microsoft.com/office/drawing/2014/main" id="{8657BF55-7815-471D-907A-FF7FC80041A9}"/>
              </a:ext>
            </a:extLst>
          </p:cNvPr>
          <p:cNvSpPr txBox="1">
            <a:spLocks/>
          </p:cNvSpPr>
          <p:nvPr/>
        </p:nvSpPr>
        <p:spPr>
          <a:xfrm>
            <a:off x="149085" y="2835757"/>
            <a:ext cx="6967332" cy="3591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2400" dirty="0"/>
              <a:t>El histograma muestra importantes características de una imagen, como el contraste y el rango dinámico, los cuales se encuentran atribuidos a la captación de la imagen. Sin embargo, no proporciona información acerca del origen de los pixeles que lo conforman y esto representa una pérdida en la información referente a la relación espacial que tenían los pixeles en la imagen, por lo que resulta imposible reconstruir una imagen únicamente a partir de su histograma.</a:t>
            </a:r>
          </a:p>
        </p:txBody>
      </p:sp>
    </p:spTree>
    <p:extLst>
      <p:ext uri="{BB962C8B-B14F-4D97-AF65-F5344CB8AC3E}">
        <p14:creationId xmlns:p14="http://schemas.microsoft.com/office/powerpoint/2010/main" val="196338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6047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HISTOGRAMA Y OPERACIONES DE PIXEL</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Los errores de la iluminación son reconocidos en el histograma porque no hay pixeles en la región final o inicial de la escala de intensidad, mientras que las regiones medias del histograma sí se encuentran ocupadas por pixeles con distintos valores de intensidad.</a:t>
            </a:r>
          </a:p>
          <a:p>
            <a:pPr algn="just"/>
            <a:r>
              <a:rPr lang="es-MX" sz="2500" dirty="0"/>
              <a:t>Contraste: La definición de contraste se entiende, como el campo de valores de intensidad que en una imagen concreta son utilizados, en pocas palabras: la diferencia entre el máximo y mínimo valor de intensidad de los pixeles presentes en la imagen.</a:t>
            </a:r>
          </a:p>
          <a:p>
            <a:pPr algn="just"/>
            <a:r>
              <a:rPr lang="es-MX" sz="2500" dirty="0"/>
              <a:t>Dinámica: número de pixeles diferentes que son utilizados en la imagen. El caso ideal en una imagen, resulta cuando es utilizado el rango completo de valores de intensidad disponibles </a:t>
            </a:r>
            <a:r>
              <a:rPr lang="es-MX" sz="2500" i="1" dirty="0"/>
              <a:t>k</a:t>
            </a:r>
            <a:r>
              <a:rPr lang="es-MX" sz="2500" dirty="0"/>
              <a:t> para la imagen en cuestión, en este caso la región de valores es cubierta completamente.</a:t>
            </a:r>
          </a:p>
          <a:p>
            <a:pPr algn="just"/>
            <a:endParaRPr lang="es-MX" sz="2500" dirty="0"/>
          </a:p>
        </p:txBody>
      </p:sp>
    </p:spTree>
    <p:extLst>
      <p:ext uri="{BB962C8B-B14F-4D97-AF65-F5344CB8AC3E}">
        <p14:creationId xmlns:p14="http://schemas.microsoft.com/office/powerpoint/2010/main" val="41684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2618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HISTOGRAMA Y OPERACIONES DE PIXEL</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lnSpcReduction="10000"/>
          </a:bodyPr>
          <a:lstStyle/>
          <a:p>
            <a:pPr algn="just"/>
            <a:r>
              <a:rPr lang="es-MX" sz="2500" dirty="0"/>
              <a:t>Cálculo del histograma utilizando Matlab. La función del </a:t>
            </a:r>
            <a:r>
              <a:rPr lang="es-MX" sz="2500" dirty="0" err="1"/>
              <a:t>toolbox</a:t>
            </a:r>
            <a:r>
              <a:rPr lang="es-MX" sz="2500" dirty="0"/>
              <a:t> de procesamiento de imagen para el cálculo del histograma de una imagen tiene el formato:</a:t>
            </a:r>
          </a:p>
          <a:p>
            <a:pPr algn="just"/>
            <a:endParaRPr lang="es-MX" sz="2500" dirty="0"/>
          </a:p>
          <a:p>
            <a:pPr algn="just"/>
            <a:endParaRPr lang="es-MX" sz="2500" dirty="0"/>
          </a:p>
          <a:p>
            <a:pPr algn="just"/>
            <a:r>
              <a:rPr lang="es-MX" sz="2500" dirty="0"/>
              <a:t>Esta función calcula y despliega el histograma de la imagen I. El número de valores del histograma si no se especifica n depende del tipo de imagen que se trate. Si I es una imagen a escala de grises la función utilizará para el cálculo y despliegue 256 valores. Si I es una imagen binaria la función calculará el histograma con solo 2 valores.</a:t>
            </a:r>
          </a:p>
          <a:p>
            <a:pPr algn="just"/>
            <a:r>
              <a:rPr lang="es-MX" sz="2500" dirty="0"/>
              <a:t>Si n es especificada el histograma es calculado y desplegado utilizando n valores en lugar de los especificados por el tipo de imagen. La variable </a:t>
            </a:r>
            <a:r>
              <a:rPr lang="es-MX" sz="2500" dirty="0" err="1">
                <a:latin typeface="Consolas" panose="020B0609020204030204" pitchFamily="49" charset="0"/>
              </a:rPr>
              <a:t>counts</a:t>
            </a:r>
            <a:r>
              <a:rPr lang="es-MX" sz="2500" dirty="0"/>
              <a:t> es un vector que recibe el número de pixeles pertenecientes al valor de intensidad especificado por x. Relacionando estas dos variables mediante </a:t>
            </a:r>
            <a:r>
              <a:rPr lang="es-MX" sz="2500" dirty="0" err="1">
                <a:latin typeface="Consolas" panose="020B0609020204030204" pitchFamily="49" charset="0"/>
              </a:rPr>
              <a:t>stem</a:t>
            </a:r>
            <a:r>
              <a:rPr lang="es-MX" sz="2500" dirty="0">
                <a:latin typeface="Consolas" panose="020B0609020204030204" pitchFamily="49" charset="0"/>
              </a:rPr>
              <a:t>(</a:t>
            </a:r>
            <a:r>
              <a:rPr lang="es-MX" sz="2500" dirty="0" err="1">
                <a:latin typeface="Consolas" panose="020B0609020204030204" pitchFamily="49" charset="0"/>
              </a:rPr>
              <a:t>x,counts</a:t>
            </a:r>
            <a:r>
              <a:rPr lang="es-MX" sz="2500" dirty="0">
                <a:latin typeface="Consolas" panose="020B0609020204030204" pitchFamily="49" charset="0"/>
              </a:rPr>
              <a:t>) </a:t>
            </a:r>
            <a:r>
              <a:rPr lang="es-MX" sz="2500" dirty="0"/>
              <a:t>podríamos encontrar de nueva cuenta el histograma.</a:t>
            </a:r>
          </a:p>
          <a:p>
            <a:pPr algn="just"/>
            <a:endParaRPr lang="es-MX" sz="2500" dirty="0"/>
          </a:p>
        </p:txBody>
      </p:sp>
      <p:graphicFrame>
        <p:nvGraphicFramePr>
          <p:cNvPr id="9" name="Tabla 8">
            <a:extLst>
              <a:ext uri="{FF2B5EF4-FFF2-40B4-BE49-F238E27FC236}">
                <a16:creationId xmlns:a16="http://schemas.microsoft.com/office/drawing/2014/main" id="{BEE2156F-1DAE-4927-AC70-15ADD8CE7C6D}"/>
              </a:ext>
            </a:extLst>
          </p:cNvPr>
          <p:cNvGraphicFramePr>
            <a:graphicFrameLocks noGrp="1"/>
          </p:cNvGraphicFramePr>
          <p:nvPr>
            <p:extLst>
              <p:ext uri="{D42A27DB-BD31-4B8C-83A1-F6EECF244321}">
                <p14:modId xmlns:p14="http://schemas.microsoft.com/office/powerpoint/2010/main" val="4251388834"/>
              </p:ext>
            </p:extLst>
          </p:nvPr>
        </p:nvGraphicFramePr>
        <p:xfrm>
          <a:off x="3687418" y="2474810"/>
          <a:ext cx="4489174" cy="599695"/>
        </p:xfrm>
        <a:graphic>
          <a:graphicData uri="http://schemas.openxmlformats.org/drawingml/2006/table">
            <a:tbl>
              <a:tblPr firstRow="1" firstCol="1" bandRow="1"/>
              <a:tblGrid>
                <a:gridCol w="4489174">
                  <a:extLst>
                    <a:ext uri="{9D8B030D-6E8A-4147-A177-3AD203B41FA5}">
                      <a16:colId xmlns:a16="http://schemas.microsoft.com/office/drawing/2014/main" val="4129562213"/>
                    </a:ext>
                  </a:extLst>
                </a:gridCol>
              </a:tblGrid>
              <a:tr h="599695">
                <a:tc>
                  <a:txBody>
                    <a:bodyPr/>
                    <a:lstStyle/>
                    <a:p>
                      <a:pPr indent="0" algn="ctr">
                        <a:spcBef>
                          <a:spcPts val="1200"/>
                        </a:spcBef>
                        <a:spcAft>
                          <a:spcPts val="1200"/>
                        </a:spcAft>
                      </a:pPr>
                      <a:r>
                        <a:rPr lang="en-US" sz="2500" dirty="0">
                          <a:effectLst/>
                          <a:latin typeface="Consolas" panose="020B0609020204030204" pitchFamily="49" charset="0"/>
                          <a:ea typeface="Times New Roman" panose="02020603050405020304" pitchFamily="18" charset="0"/>
                          <a:cs typeface="Consolas" panose="020B0609020204030204" pitchFamily="49" charset="0"/>
                        </a:rPr>
                        <a:t>[</a:t>
                      </a:r>
                      <a:r>
                        <a:rPr lang="en-US" sz="2500" dirty="0" err="1">
                          <a:effectLst/>
                          <a:latin typeface="Consolas" panose="020B0609020204030204" pitchFamily="49" charset="0"/>
                          <a:ea typeface="Times New Roman" panose="02020603050405020304" pitchFamily="18" charset="0"/>
                          <a:cs typeface="Consolas" panose="020B0609020204030204" pitchFamily="49" charset="0"/>
                        </a:rPr>
                        <a:t>counts,x</a:t>
                      </a:r>
                      <a:r>
                        <a:rPr lang="en-US" sz="2500" dirty="0">
                          <a:effectLst/>
                          <a:latin typeface="Consolas" panose="020B0609020204030204" pitchFamily="49" charset="0"/>
                          <a:ea typeface="Times New Roman" panose="02020603050405020304" pitchFamily="18" charset="0"/>
                          <a:cs typeface="Consolas" panose="020B0609020204030204" pitchFamily="49" charset="0"/>
                        </a:rPr>
                        <a:t>]=</a:t>
                      </a:r>
                      <a:r>
                        <a:rPr lang="en-US" sz="2500" dirty="0" err="1">
                          <a:effectLst/>
                          <a:latin typeface="Consolas" panose="020B0609020204030204" pitchFamily="49" charset="0"/>
                          <a:ea typeface="Times New Roman" panose="02020603050405020304" pitchFamily="18" charset="0"/>
                          <a:cs typeface="Consolas" panose="020B0609020204030204" pitchFamily="49" charset="0"/>
                        </a:rPr>
                        <a:t>imhist</a:t>
                      </a:r>
                      <a:r>
                        <a:rPr lang="en-US" sz="2500" dirty="0">
                          <a:effectLst/>
                          <a:latin typeface="Consolas" panose="020B0609020204030204" pitchFamily="49" charset="0"/>
                          <a:ea typeface="Times New Roman" panose="02020603050405020304" pitchFamily="18" charset="0"/>
                          <a:cs typeface="Consolas" panose="020B0609020204030204" pitchFamily="49" charset="0"/>
                        </a:rPr>
                        <a:t>(I, n)</a:t>
                      </a:r>
                      <a:endParaRPr lang="es-MX"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BFBFBF"/>
                    </a:solidFill>
                  </a:tcPr>
                </a:tc>
                <a:extLst>
                  <a:ext uri="{0D108BD9-81ED-4DB2-BD59-A6C34878D82A}">
                    <a16:rowId xmlns:a16="http://schemas.microsoft.com/office/drawing/2014/main" val="2881535286"/>
                  </a:ext>
                </a:extLst>
              </a:tr>
            </a:tbl>
          </a:graphicData>
        </a:graphic>
      </p:graphicFrame>
    </p:spTree>
    <p:extLst>
      <p:ext uri="{BB962C8B-B14F-4D97-AF65-F5344CB8AC3E}">
        <p14:creationId xmlns:p14="http://schemas.microsoft.com/office/powerpoint/2010/main" val="26358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3761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CORRECCIÓN GAMMA</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La relación existente entre el valor de intensidad de un pixel y sus respectivas medidas físicas es compleja y en todos los casos no lineal. Resulta importante conocer mínimo en forma de aproximación la naturaleza de estas relaciones y con ello poder predecir la apariencia de imágenes en los diferentes medios.</a:t>
            </a:r>
          </a:p>
          <a:p>
            <a:pPr algn="just"/>
            <a:r>
              <a:rPr lang="es-MX" sz="2500" dirty="0"/>
              <a:t>Corrección Gamma: operación de píxel que permite compensar las diferentes características de captación y despliegue de imágenes mediante la utilización de un espacio general de intensidades. </a:t>
            </a:r>
          </a:p>
          <a:p>
            <a:pPr algn="just"/>
            <a:r>
              <a:rPr lang="es-MX" sz="2500" dirty="0"/>
              <a:t>La expresión gama proviene originalmente de la fotografía clásica, donde existe una relación aproximadamente logarítmica entre la cantidad de iluminación y la densidad resultante de la película fotográfica. La pendiente de la función de iluminación dentro de su región de dispersión es tradicionalmente definida como la gamma de la película fotográfica. </a:t>
            </a:r>
          </a:p>
        </p:txBody>
      </p:sp>
    </p:spTree>
    <p:extLst>
      <p:ext uri="{BB962C8B-B14F-4D97-AF65-F5344CB8AC3E}">
        <p14:creationId xmlns:p14="http://schemas.microsoft.com/office/powerpoint/2010/main" val="214918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32651"/>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CORRECIÓN GAMMA</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El fundamento para la corrección gamma es la función gamma, la cual es definida como:</a:t>
            </a:r>
          </a:p>
          <a:p>
            <a:pPr marL="0" indent="0" algn="ctr">
              <a:buNone/>
            </a:pPr>
            <a:r>
              <a:rPr lang="es-MX" sz="2500" dirty="0"/>
              <a:t>para </a:t>
            </a:r>
          </a:p>
          <a:p>
            <a:pPr algn="just"/>
            <a:r>
              <a:rPr lang="es-MX" sz="2500" dirty="0"/>
              <a:t>Donde el parámetro </a:t>
            </a:r>
            <a:r>
              <a:rPr lang="el-GR" sz="2500" dirty="0"/>
              <a:t>γ</a:t>
            </a:r>
            <a:r>
              <a:rPr lang="es-MX" sz="2500" dirty="0"/>
              <a:t>  es el llamado factor gamma, cuyos valores para los diferentes dispositivos son normalmente especificados por el fabricante y obtenidos a partir de mediciones.</a:t>
            </a:r>
          </a:p>
          <a:p>
            <a:pPr algn="just"/>
            <a:r>
              <a:rPr lang="es-MX" sz="2500" dirty="0"/>
              <a:t>Considerando la relación Densidad – Iluminación, mostrada en la figura</a:t>
            </a:r>
          </a:p>
          <a:p>
            <a:pPr algn="just"/>
            <a:endParaRPr lang="es-MX" sz="2500" dirty="0"/>
          </a:p>
          <a:p>
            <a:pPr algn="just"/>
            <a:r>
              <a:rPr lang="es-MX" sz="2500" dirty="0"/>
              <a:t>Se establece el proceso de corrección gamma, donde </a:t>
            </a:r>
            <a:r>
              <a:rPr lang="es-MX" sz="2500" i="1" dirty="0"/>
              <a:t>b</a:t>
            </a:r>
            <a:r>
              <a:rPr lang="es-MX" sz="2500" dirty="0"/>
              <a:t> será la imagen </a:t>
            </a:r>
          </a:p>
          <a:p>
            <a:pPr marL="0" indent="0" algn="just">
              <a:buNone/>
            </a:pPr>
            <a:r>
              <a:rPr lang="es-MX" sz="2500" dirty="0"/>
              <a:t>corregida, a través de lo descrito por:</a:t>
            </a:r>
          </a:p>
        </p:txBody>
      </p:sp>
      <p:pic>
        <p:nvPicPr>
          <p:cNvPr id="4098" name="Picture 2" descr="fig 4-28">
            <a:extLst>
              <a:ext uri="{FF2B5EF4-FFF2-40B4-BE49-F238E27FC236}">
                <a16:creationId xmlns:a16="http://schemas.microsoft.com/office/drawing/2014/main" id="{2205F7B9-985D-42AB-95C8-F485FC6F4F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6616" y="5550369"/>
            <a:ext cx="6356281" cy="113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fig 4-26">
            <a:extLst>
              <a:ext uri="{FF2B5EF4-FFF2-40B4-BE49-F238E27FC236}">
                <a16:creationId xmlns:a16="http://schemas.microsoft.com/office/drawing/2014/main" id="{61C90ABF-B31F-4198-B259-D0FBA90C4C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2440" y="3470681"/>
            <a:ext cx="29241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to 5">
            <a:extLst>
              <a:ext uri="{FF2B5EF4-FFF2-40B4-BE49-F238E27FC236}">
                <a16:creationId xmlns:a16="http://schemas.microsoft.com/office/drawing/2014/main" id="{A81C985B-1BCF-493C-921D-F7DFCB090D3A}"/>
              </a:ext>
            </a:extLst>
          </p:cNvPr>
          <p:cNvGraphicFramePr>
            <a:graphicFrameLocks noChangeAspect="1"/>
          </p:cNvGraphicFramePr>
          <p:nvPr>
            <p:extLst>
              <p:ext uri="{D42A27DB-BD31-4B8C-83A1-F6EECF244321}">
                <p14:modId xmlns:p14="http://schemas.microsoft.com/office/powerpoint/2010/main" val="2530117071"/>
              </p:ext>
            </p:extLst>
          </p:nvPr>
        </p:nvGraphicFramePr>
        <p:xfrm>
          <a:off x="4094964" y="2180674"/>
          <a:ext cx="1603375" cy="538163"/>
        </p:xfrm>
        <a:graphic>
          <a:graphicData uri="http://schemas.openxmlformats.org/presentationml/2006/ole">
            <mc:AlternateContent xmlns:mc="http://schemas.openxmlformats.org/markup-compatibility/2006">
              <mc:Choice xmlns:v="urn:schemas-microsoft-com:vml" Requires="v">
                <p:oleObj spid="_x0000_s4115" name="Equation" r:id="rId7" imgW="1638000" imgH="469800" progId="Equation.DSMT4">
                  <p:embed/>
                </p:oleObj>
              </mc:Choice>
              <mc:Fallback>
                <p:oleObj name="Equation" r:id="rId7" imgW="1638000" imgH="469800" progId="Equation.DSMT4">
                  <p:embed/>
                  <p:pic>
                    <p:nvPicPr>
                      <p:cNvPr id="0" name="Object 4"/>
                      <p:cNvPicPr>
                        <a:picLocks noChangeAspect="1" noChangeArrowheads="1"/>
                      </p:cNvPicPr>
                      <p:nvPr/>
                    </p:nvPicPr>
                    <p:blipFill>
                      <a:blip r:embed="rId8"/>
                      <a:srcRect/>
                      <a:stretch>
                        <a:fillRect/>
                      </a:stretch>
                    </p:blipFill>
                    <p:spPr bwMode="auto">
                      <a:xfrm>
                        <a:off x="4094964" y="2180674"/>
                        <a:ext cx="1603375" cy="538163"/>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222C0F4F-DDCA-4676-86AD-871E83C7E9DA}"/>
              </a:ext>
            </a:extLst>
          </p:cNvPr>
          <p:cNvGraphicFramePr>
            <a:graphicFrameLocks noChangeAspect="1"/>
          </p:cNvGraphicFramePr>
          <p:nvPr>
            <p:extLst>
              <p:ext uri="{D42A27DB-BD31-4B8C-83A1-F6EECF244321}">
                <p14:modId xmlns:p14="http://schemas.microsoft.com/office/powerpoint/2010/main" val="744390832"/>
              </p:ext>
            </p:extLst>
          </p:nvPr>
        </p:nvGraphicFramePr>
        <p:xfrm>
          <a:off x="6555222" y="2255667"/>
          <a:ext cx="1528762" cy="338138"/>
        </p:xfrm>
        <a:graphic>
          <a:graphicData uri="http://schemas.openxmlformats.org/presentationml/2006/ole">
            <mc:AlternateContent xmlns:mc="http://schemas.openxmlformats.org/markup-compatibility/2006">
              <mc:Choice xmlns:v="urn:schemas-microsoft-com:vml" Requires="v">
                <p:oleObj spid="_x0000_s4116" name="Equation" r:id="rId9" imgW="1536480" imgH="355320" progId="Equation.DSMT4">
                  <p:embed/>
                </p:oleObj>
              </mc:Choice>
              <mc:Fallback>
                <p:oleObj name="Equation" r:id="rId9" imgW="1536480" imgH="355320" progId="Equation.DSMT4">
                  <p:embed/>
                  <p:pic>
                    <p:nvPicPr>
                      <p:cNvPr id="0" name="Object 6"/>
                      <p:cNvPicPr>
                        <a:picLocks noChangeAspect="1" noChangeArrowheads="1"/>
                      </p:cNvPicPr>
                      <p:nvPr/>
                    </p:nvPicPr>
                    <p:blipFill>
                      <a:blip r:embed="rId10"/>
                      <a:srcRect/>
                      <a:stretch>
                        <a:fillRect/>
                      </a:stretch>
                    </p:blipFill>
                    <p:spPr bwMode="auto">
                      <a:xfrm>
                        <a:off x="6555222" y="2255667"/>
                        <a:ext cx="1528762"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47063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489e5e4866535bd8f65ca2f6ce4389db6dc224"/>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928</Words>
  <Application>Microsoft Office PowerPoint</Application>
  <PresentationFormat>Panorámica</PresentationFormat>
  <Paragraphs>38</Paragraphs>
  <Slides>9</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9</vt:i4>
      </vt:variant>
    </vt:vector>
  </HeadingPairs>
  <TitlesOfParts>
    <vt:vector size="16" baseType="lpstr">
      <vt:lpstr>Arial</vt:lpstr>
      <vt:lpstr>Calibri</vt:lpstr>
      <vt:lpstr>Calibri Light</vt:lpstr>
      <vt:lpstr>Consolas</vt:lpstr>
      <vt:lpstr>Times New Roman</vt:lpstr>
      <vt:lpstr>Tema de Office</vt:lpstr>
      <vt:lpstr>Equation</vt:lpstr>
      <vt:lpstr>CAPÍTULO 4: OPERACIONES DE PIXEL</vt:lpstr>
      <vt:lpstr>Introducción</vt:lpstr>
      <vt:lpstr>CAMBIO DEL VALOR DE LA INTENSIDAD DEL PIXEL</vt:lpstr>
      <vt:lpstr>CAMBIO DEL VALOR DE LA INTENSIDAD DEL PIXEL</vt:lpstr>
      <vt:lpstr>HISTOGRAMA Y OPERACIONES DE PIXEL</vt:lpstr>
      <vt:lpstr>HISTOGRAMA Y OPERACIONES DE PIXEL</vt:lpstr>
      <vt:lpstr>HISTOGRAMA Y OPERACIONES DE PIXEL</vt:lpstr>
      <vt:lpstr>CORRECCIÓN GAMMA</vt:lpstr>
      <vt:lpstr>CORRECIÓN GAMMA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4: OPERACIONES DE PIXEL</dc:title>
  <dc:creator>Margarita</dc:creator>
  <cp:lastModifiedBy>hvela</cp:lastModifiedBy>
  <cp:revision>16</cp:revision>
  <dcterms:created xsi:type="dcterms:W3CDTF">2017-08-30T09:54:29Z</dcterms:created>
  <dcterms:modified xsi:type="dcterms:W3CDTF">2017-10-04T14:58:28Z</dcterms:modified>
</cp:coreProperties>
</file>