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70" r:id="rId6"/>
    <p:sldId id="265" r:id="rId7"/>
    <p:sldId id="267" r:id="rId8"/>
    <p:sldId id="268" r:id="rId9"/>
    <p:sldId id="262" r:id="rId10"/>
    <p:sldId id="269" r:id="rId11"/>
    <p:sldId id="271" r:id="rId12"/>
  </p:sldIdLst>
  <p:sldSz cx="12192000" cy="6858000"/>
  <p:notesSz cx="6858000" cy="9144000"/>
  <p:custDataLst>
    <p:tags r:id="rId1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4.bin"/><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5.bin"/><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microsoft.com/office/2007/relationships/hdphoto" Target="../media/hdphoto1.wdp"/><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3.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3.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3.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10" Type="http://schemas.openxmlformats.org/officeDocument/2006/relationships/image" Target="../media/image15.wmf"/><Relationship Id="rId4" Type="http://schemas.microsoft.com/office/2007/relationships/hdphoto" Target="../media/hdphoto1.wdp"/><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3.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2.bin"/><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405770" y="2013338"/>
            <a:ext cx="5786230" cy="4260952"/>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1551578" y="1286715"/>
            <a:ext cx="8053740" cy="1773284"/>
          </a:xfrm>
        </p:spPr>
        <p:txBody>
          <a:bodyPr/>
          <a:lstStyle/>
          <a:p>
            <a:pPr algn="l"/>
            <a:r>
              <a:rPr lang="es-MX" dirty="0"/>
              <a:t>CAPÍTULO 7: DETECCIÓN DE BORDES</a:t>
            </a:r>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1551578" y="3377871"/>
            <a:ext cx="5485855" cy="164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se describe un componente importante para el análisis de imágenes, como lo son los bordes y contornos. Se abordan además los principales métodos existentes para la localización de bordes, sus propiedades y particularidades.</a:t>
            </a:r>
            <a:endParaRPr lang="es-MX" sz="1800" i="1" dirty="0"/>
          </a:p>
        </p:txBody>
      </p:sp>
    </p:spTree>
    <p:extLst>
      <p:ext uri="{BB962C8B-B14F-4D97-AF65-F5344CB8AC3E}">
        <p14:creationId xmlns:p14="http://schemas.microsoft.com/office/powerpoint/2010/main" val="105034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2618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OPERADORES BASADOS EN LA SEGUNDA DERIVADA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En una imagen, los cambios de intensidad pueden ser calculados mediante el valor de la derivada en una determinada dirección (gradiente máximo) o mediante el paso por cero de la segunda derivada (Laplaciano) en cualquier dirección. Aunque el valor del gradiente permite detectar un borde, en ocasiones es importante tener la información sobre si el pixel está en la transición positiva o negativa del gradiente, que equivaldría a conocer si el pixel está del lado oscuro o de luz del borde.</a:t>
            </a:r>
          </a:p>
          <a:p>
            <a:pPr algn="just"/>
            <a:r>
              <a:rPr lang="es-MX" sz="2500" dirty="0"/>
              <a:t>La técnica se basa en encontrar lo que se denomina pasos por cero (</a:t>
            </a:r>
            <a:r>
              <a:rPr lang="es-MX" sz="2500" dirty="0" err="1"/>
              <a:t>zero-crossing</a:t>
            </a:r>
            <a:r>
              <a:rPr lang="es-MX" sz="2500" dirty="0"/>
              <a:t>). Un paso por cero no es más que la transición de positivo a negativo o viceversa y es estimado a partir de la segunda derivada. De tal forma que, el operador Laplaciano es un filtro isotrópico definido por la siguiente expresión:</a:t>
            </a:r>
          </a:p>
        </p:txBody>
      </p:sp>
      <p:graphicFrame>
        <p:nvGraphicFramePr>
          <p:cNvPr id="6" name="Objeto 5">
            <a:extLst>
              <a:ext uri="{FF2B5EF4-FFF2-40B4-BE49-F238E27FC236}">
                <a16:creationId xmlns:a16="http://schemas.microsoft.com/office/drawing/2014/main" id="{A6FEDE14-EAC5-4124-A5CF-98D176AF1418}"/>
              </a:ext>
            </a:extLst>
          </p:cNvPr>
          <p:cNvGraphicFramePr>
            <a:graphicFrameLocks noChangeAspect="1"/>
          </p:cNvGraphicFramePr>
          <p:nvPr>
            <p:extLst>
              <p:ext uri="{D42A27DB-BD31-4B8C-83A1-F6EECF244321}">
                <p14:modId xmlns:p14="http://schemas.microsoft.com/office/powerpoint/2010/main" val="3984330073"/>
              </p:ext>
            </p:extLst>
          </p:nvPr>
        </p:nvGraphicFramePr>
        <p:xfrm>
          <a:off x="4287628" y="5362851"/>
          <a:ext cx="3606800" cy="869950"/>
        </p:xfrm>
        <a:graphic>
          <a:graphicData uri="http://schemas.openxmlformats.org/presentationml/2006/ole">
            <mc:AlternateContent xmlns:mc="http://schemas.openxmlformats.org/markup-compatibility/2006">
              <mc:Choice xmlns:v="urn:schemas-microsoft-com:vml" Requires="v">
                <p:oleObj spid="_x0000_s7177" name="Equation" r:id="rId5" imgW="3606480" imgH="863280" progId="Equation.DSMT4">
                  <p:embed/>
                </p:oleObj>
              </mc:Choice>
              <mc:Fallback>
                <p:oleObj name="Equation" r:id="rId5" imgW="3606480" imgH="863280" progId="Equation.DSMT4">
                  <p:embed/>
                  <p:pic>
                    <p:nvPicPr>
                      <p:cNvPr id="0" name="Object 1"/>
                      <p:cNvPicPr>
                        <a:picLocks noChangeAspect="1" noChangeArrowheads="1"/>
                      </p:cNvPicPr>
                      <p:nvPr/>
                    </p:nvPicPr>
                    <p:blipFill>
                      <a:blip r:embed="rId6"/>
                      <a:srcRect/>
                      <a:stretch>
                        <a:fillRect/>
                      </a:stretch>
                    </p:blipFill>
                    <p:spPr bwMode="auto">
                      <a:xfrm>
                        <a:off x="4287628" y="5362851"/>
                        <a:ext cx="36068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410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2618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OPERADORES BASADOS EN LA SEGUNDA DERIVADA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Considerando la definición de la segunda derivada, el Laplaciano queda definido por: </a:t>
            </a:r>
          </a:p>
          <a:p>
            <a:pPr algn="just"/>
            <a:endParaRPr lang="es-MX" sz="2500" dirty="0"/>
          </a:p>
          <a:p>
            <a:pPr algn="just"/>
            <a:endParaRPr lang="es-MX" sz="2500" dirty="0"/>
          </a:p>
          <a:p>
            <a:pPr algn="just"/>
            <a:endParaRPr lang="es-MX" sz="2500" dirty="0"/>
          </a:p>
          <a:p>
            <a:pPr algn="just"/>
            <a:r>
              <a:rPr lang="es-MX" sz="2500" dirty="0"/>
              <a:t>En términos de un filtro quedaría:</a:t>
            </a:r>
          </a:p>
        </p:txBody>
      </p:sp>
      <p:graphicFrame>
        <p:nvGraphicFramePr>
          <p:cNvPr id="6" name="Objeto 5">
            <a:extLst>
              <a:ext uri="{FF2B5EF4-FFF2-40B4-BE49-F238E27FC236}">
                <a16:creationId xmlns:a16="http://schemas.microsoft.com/office/drawing/2014/main" id="{32AEEBF0-111B-4759-8CF0-D5D46BABCCE1}"/>
              </a:ext>
            </a:extLst>
          </p:cNvPr>
          <p:cNvGraphicFramePr>
            <a:graphicFrameLocks noChangeAspect="1"/>
          </p:cNvGraphicFramePr>
          <p:nvPr>
            <p:extLst>
              <p:ext uri="{D42A27DB-BD31-4B8C-83A1-F6EECF244321}">
                <p14:modId xmlns:p14="http://schemas.microsoft.com/office/powerpoint/2010/main" val="4108265890"/>
              </p:ext>
            </p:extLst>
          </p:nvPr>
        </p:nvGraphicFramePr>
        <p:xfrm>
          <a:off x="2310397" y="2527300"/>
          <a:ext cx="7561262" cy="412750"/>
        </p:xfrm>
        <a:graphic>
          <a:graphicData uri="http://schemas.openxmlformats.org/presentationml/2006/ole">
            <mc:AlternateContent xmlns:mc="http://schemas.openxmlformats.org/markup-compatibility/2006">
              <mc:Choice xmlns:v="urn:schemas-microsoft-com:vml" Requires="v">
                <p:oleObj spid="_x0000_s8201" name="Equation" r:id="rId5" imgW="7569000" imgH="406080" progId="Equation.DSMT4">
                  <p:embed/>
                </p:oleObj>
              </mc:Choice>
              <mc:Fallback>
                <p:oleObj name="Equation" r:id="rId5" imgW="7569000" imgH="406080" progId="Equation.DSMT4">
                  <p:embed/>
                  <p:pic>
                    <p:nvPicPr>
                      <p:cNvPr id="0" name="Object 1"/>
                      <p:cNvPicPr>
                        <a:picLocks noChangeAspect="1" noChangeArrowheads="1"/>
                      </p:cNvPicPr>
                      <p:nvPr/>
                    </p:nvPicPr>
                    <p:blipFill>
                      <a:blip r:embed="rId6"/>
                      <a:srcRect/>
                      <a:stretch>
                        <a:fillRect/>
                      </a:stretch>
                    </p:blipFill>
                    <p:spPr bwMode="auto">
                      <a:xfrm>
                        <a:off x="2310397" y="2527300"/>
                        <a:ext cx="756126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n 6">
            <a:extLst>
              <a:ext uri="{FF2B5EF4-FFF2-40B4-BE49-F238E27FC236}">
                <a16:creationId xmlns:a16="http://schemas.microsoft.com/office/drawing/2014/main" id="{94BECF0D-87E7-47A8-BF61-166B406FE04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9050" y="4046827"/>
            <a:ext cx="1603955" cy="1240790"/>
          </a:xfrm>
          <a:prstGeom prst="rect">
            <a:avLst/>
          </a:prstGeom>
          <a:noFill/>
        </p:spPr>
      </p:pic>
    </p:spTree>
    <p:extLst>
      <p:ext uri="{BB962C8B-B14F-4D97-AF65-F5344CB8AC3E}">
        <p14:creationId xmlns:p14="http://schemas.microsoft.com/office/powerpoint/2010/main" val="48707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2618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Introducción</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Características en una imagen tales como bordes y contornos, los cuales son detectados a través de cambios locales de intensidad o de color, juegan un papel importante en la interpretación de imágenes.</a:t>
            </a:r>
          </a:p>
          <a:p>
            <a:pPr algn="just"/>
            <a:endParaRPr lang="es-MX" sz="2500" dirty="0"/>
          </a:p>
          <a:p>
            <a:pPr algn="just"/>
            <a:r>
              <a:rPr lang="es-MX" sz="2500" dirty="0"/>
              <a:t>El ojo humano da un peso importante a los bordes de los objetos, tal que sencillos trazos en imágenes son suficientes para interpretar las clases de los objetos presentes. Por esta razón son los bordes y los contornos un tema muy importante para el procesamiento de imágenes digitales y la visión artificial. </a:t>
            </a:r>
          </a:p>
        </p:txBody>
      </p:sp>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60789" y="1215797"/>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947351"/>
            <a:ext cx="11883887" cy="536892"/>
          </a:xfrm>
        </p:spPr>
        <p:txBody>
          <a:bodyPr>
            <a:normAutofit fontScale="90000"/>
          </a:bodyPr>
          <a:lstStyle/>
          <a:p>
            <a:r>
              <a:rPr lang="es-MX" sz="4000" dirty="0"/>
              <a:t>BORDES Y CONTORNOS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000" dirty="0"/>
              <a:t>Los bordes tienen un predominante rol en la visión humana y probablemente también en otros sistemas biológicos de visión. Los bordes no solamente son notables, sino también es posible mediante pocas líneas de bordes reconstruir nuevamente a los objetos.</a:t>
            </a:r>
          </a:p>
        </p:txBody>
      </p:sp>
      <p:pic>
        <p:nvPicPr>
          <p:cNvPr id="6" name="Imagen 5">
            <a:extLst>
              <a:ext uri="{FF2B5EF4-FFF2-40B4-BE49-F238E27FC236}">
                <a16:creationId xmlns:a16="http://schemas.microsoft.com/office/drawing/2014/main" id="{987A4A70-E3DE-4049-953F-0D45DCB3A50D}"/>
              </a:ext>
            </a:extLst>
          </p:cNvPr>
          <p:cNvPicPr/>
          <p:nvPr/>
        </p:nvPicPr>
        <p:blipFill rotWithShape="1">
          <a:blip r:embed="rId4">
            <a:extLst>
              <a:ext uri="{28A0092B-C50C-407E-A947-70E740481C1C}">
                <a14:useLocalDpi xmlns:a14="http://schemas.microsoft.com/office/drawing/2010/main" val="0"/>
              </a:ext>
            </a:extLst>
          </a:blip>
          <a:srcRect r="52336"/>
          <a:stretch/>
        </p:blipFill>
        <p:spPr bwMode="auto">
          <a:xfrm>
            <a:off x="7348577" y="2356313"/>
            <a:ext cx="2721253" cy="1960279"/>
          </a:xfrm>
          <a:prstGeom prst="rect">
            <a:avLst/>
          </a:prstGeom>
          <a:noFill/>
          <a:ln>
            <a:noFill/>
          </a:ln>
        </p:spPr>
      </p:pic>
      <p:sp>
        <p:nvSpPr>
          <p:cNvPr id="7" name="Marcador de contenido 2">
            <a:extLst>
              <a:ext uri="{FF2B5EF4-FFF2-40B4-BE49-F238E27FC236}">
                <a16:creationId xmlns:a16="http://schemas.microsoft.com/office/drawing/2014/main" id="{B8860E40-362C-4E6A-A1AC-9E2D973E4FD3}"/>
              </a:ext>
            </a:extLst>
          </p:cNvPr>
          <p:cNvSpPr txBox="1">
            <a:spLocks/>
          </p:cNvSpPr>
          <p:nvPr/>
        </p:nvSpPr>
        <p:spPr>
          <a:xfrm>
            <a:off x="149085" y="2955899"/>
            <a:ext cx="7199492" cy="3536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000" dirty="0"/>
              <a:t>Los bordes a grosso modo pueden ser considerados como puntos en una imagen en los cuales la intensidad en una determinada dirección cambia drásticamente. Dependiendo del cambio presentado en la intensidad será el valor del borde en la imagen para ese punto. El tamaño del cambio es calculado normalmente a partir de la derivada, y es utilizada como uno de los enfoques más importantes para la determinación de los bordes en una imagen.</a:t>
            </a:r>
          </a:p>
        </p:txBody>
      </p:sp>
      <p:pic>
        <p:nvPicPr>
          <p:cNvPr id="8" name="Imagen 7">
            <a:extLst>
              <a:ext uri="{FF2B5EF4-FFF2-40B4-BE49-F238E27FC236}">
                <a16:creationId xmlns:a16="http://schemas.microsoft.com/office/drawing/2014/main" id="{A7C25175-D212-4AB5-9F38-82CABFA196D4}"/>
              </a:ext>
            </a:extLst>
          </p:cNvPr>
          <p:cNvPicPr/>
          <p:nvPr/>
        </p:nvPicPr>
        <p:blipFill rotWithShape="1">
          <a:blip r:embed="rId4">
            <a:extLst>
              <a:ext uri="{28A0092B-C50C-407E-A947-70E740481C1C}">
                <a14:useLocalDpi xmlns:a14="http://schemas.microsoft.com/office/drawing/2010/main" val="0"/>
              </a:ext>
            </a:extLst>
          </a:blip>
          <a:srcRect l="51907"/>
          <a:stretch/>
        </p:blipFill>
        <p:spPr bwMode="auto">
          <a:xfrm>
            <a:off x="8983813" y="4316593"/>
            <a:ext cx="3049159" cy="2043042"/>
          </a:xfrm>
          <a:prstGeom prst="rect">
            <a:avLst/>
          </a:prstGeom>
          <a:noFill/>
          <a:ln>
            <a:noFill/>
          </a:ln>
        </p:spPr>
      </p:pic>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82219"/>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0" y="509778"/>
            <a:ext cx="11883887" cy="1317901"/>
          </a:xfrm>
        </p:spPr>
        <p:txBody>
          <a:bodyPr>
            <a:normAutofit/>
          </a:bodyPr>
          <a:lstStyle/>
          <a:p>
            <a:r>
              <a:rPr lang="es-MX" sz="3200" dirty="0"/>
              <a:t>DETECCIÓN DE BORDES UTILIZANDO TÉCNICAS BASADAS EN EL GRADIENTE</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400" dirty="0"/>
              <a:t>El perfil en escala de grises a lo largo de una línea de la imagen podría verse como lo muestra la figura, su primer derivada entonces sería:</a:t>
            </a:r>
          </a:p>
          <a:p>
            <a:pPr algn="just"/>
            <a:endParaRPr lang="es-MX" sz="2400" dirty="0"/>
          </a:p>
          <a:p>
            <a:pPr algn="just"/>
            <a:r>
              <a:rPr lang="es-MX" sz="2400" dirty="0"/>
              <a:t>Así se produce una elevación positiva en todo lugar donde la intensidad aumente y una negativa donde la intensidad disminuya.</a:t>
            </a:r>
          </a:p>
          <a:p>
            <a:pPr algn="just"/>
            <a:r>
              <a:rPr lang="es-MX" sz="2400" dirty="0"/>
              <a:t>Aproximando la derivada de forma discreta de forma vertical:</a:t>
            </a:r>
          </a:p>
        </p:txBody>
      </p:sp>
      <p:graphicFrame>
        <p:nvGraphicFramePr>
          <p:cNvPr id="6" name="Objeto 5">
            <a:extLst>
              <a:ext uri="{FF2B5EF4-FFF2-40B4-BE49-F238E27FC236}">
                <a16:creationId xmlns:a16="http://schemas.microsoft.com/office/drawing/2014/main" id="{59E66B32-7F93-41C3-9C00-85AD808D0C6E}"/>
              </a:ext>
            </a:extLst>
          </p:cNvPr>
          <p:cNvGraphicFramePr>
            <a:graphicFrameLocks noChangeAspect="1"/>
          </p:cNvGraphicFramePr>
          <p:nvPr>
            <p:extLst>
              <p:ext uri="{D42A27DB-BD31-4B8C-83A1-F6EECF244321}">
                <p14:modId xmlns:p14="http://schemas.microsoft.com/office/powerpoint/2010/main" val="3045323981"/>
              </p:ext>
            </p:extLst>
          </p:nvPr>
        </p:nvGraphicFramePr>
        <p:xfrm>
          <a:off x="5032789" y="2342393"/>
          <a:ext cx="1606550" cy="755650"/>
        </p:xfrm>
        <a:graphic>
          <a:graphicData uri="http://schemas.openxmlformats.org/presentationml/2006/ole">
            <mc:AlternateContent xmlns:mc="http://schemas.openxmlformats.org/markup-compatibility/2006">
              <mc:Choice xmlns:v="urn:schemas-microsoft-com:vml" Requires="v">
                <p:oleObj spid="_x0000_s1067" name="Equation" r:id="rId5" imgW="1612800" imgH="749160" progId="Equation.DSMT4">
                  <p:embed/>
                </p:oleObj>
              </mc:Choice>
              <mc:Fallback>
                <p:oleObj name="Equation" r:id="rId5" imgW="1612800" imgH="749160" progId="Equation.DSMT4">
                  <p:embed/>
                  <p:pic>
                    <p:nvPicPr>
                      <p:cNvPr id="0" name="Object 1"/>
                      <p:cNvPicPr>
                        <a:picLocks noChangeAspect="1" noChangeArrowheads="1"/>
                      </p:cNvPicPr>
                      <p:nvPr/>
                    </p:nvPicPr>
                    <p:blipFill>
                      <a:blip r:embed="rId6"/>
                      <a:srcRect/>
                      <a:stretch>
                        <a:fillRect/>
                      </a:stretch>
                    </p:blipFill>
                    <p:spPr bwMode="auto">
                      <a:xfrm>
                        <a:off x="5032789" y="2342393"/>
                        <a:ext cx="16065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n 6">
            <a:extLst>
              <a:ext uri="{FF2B5EF4-FFF2-40B4-BE49-F238E27FC236}">
                <a16:creationId xmlns:a16="http://schemas.microsoft.com/office/drawing/2014/main" id="{BD8C3D07-0571-4707-BE33-058BC4A4A73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502179" y="4038670"/>
            <a:ext cx="5393633" cy="2295594"/>
          </a:xfrm>
          <a:prstGeom prst="rect">
            <a:avLst/>
          </a:prstGeom>
          <a:noFill/>
          <a:ln>
            <a:noFill/>
          </a:ln>
        </p:spPr>
      </p:pic>
      <p:graphicFrame>
        <p:nvGraphicFramePr>
          <p:cNvPr id="10" name="Objeto 9">
            <a:extLst>
              <a:ext uri="{FF2B5EF4-FFF2-40B4-BE49-F238E27FC236}">
                <a16:creationId xmlns:a16="http://schemas.microsoft.com/office/drawing/2014/main" id="{4B394DC1-C437-4A0F-AF7D-A97B03854219}"/>
              </a:ext>
            </a:extLst>
          </p:cNvPr>
          <p:cNvGraphicFramePr>
            <a:graphicFrameLocks noChangeAspect="1"/>
          </p:cNvGraphicFramePr>
          <p:nvPr>
            <p:extLst>
              <p:ext uri="{D42A27DB-BD31-4B8C-83A1-F6EECF244321}">
                <p14:modId xmlns:p14="http://schemas.microsoft.com/office/powerpoint/2010/main" val="2301893174"/>
              </p:ext>
            </p:extLst>
          </p:nvPr>
        </p:nvGraphicFramePr>
        <p:xfrm>
          <a:off x="1589639" y="4393165"/>
          <a:ext cx="3143251" cy="755651"/>
        </p:xfrm>
        <a:graphic>
          <a:graphicData uri="http://schemas.openxmlformats.org/presentationml/2006/ole">
            <mc:AlternateContent xmlns:mc="http://schemas.openxmlformats.org/markup-compatibility/2006">
              <mc:Choice xmlns:v="urn:schemas-microsoft-com:vml" Requires="v">
                <p:oleObj spid="_x0000_s1068" name="Equation" r:id="rId8" imgW="3149280" imgH="749160" progId="Equation.DSMT4">
                  <p:embed/>
                </p:oleObj>
              </mc:Choice>
              <mc:Fallback>
                <p:oleObj name="Equation" r:id="rId8" imgW="3149280" imgH="749160" progId="Equation.DSMT4">
                  <p:embed/>
                  <p:pic>
                    <p:nvPicPr>
                      <p:cNvPr id="0" name="Object 3"/>
                      <p:cNvPicPr>
                        <a:picLocks noChangeAspect="1" noChangeArrowheads="1"/>
                      </p:cNvPicPr>
                      <p:nvPr/>
                    </p:nvPicPr>
                    <p:blipFill>
                      <a:blip r:embed="rId9"/>
                      <a:srcRect/>
                      <a:stretch>
                        <a:fillRect/>
                      </a:stretch>
                    </p:blipFill>
                    <p:spPr bwMode="auto">
                      <a:xfrm>
                        <a:off x="1589639" y="4393165"/>
                        <a:ext cx="3143251" cy="755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a:extLst>
              <a:ext uri="{FF2B5EF4-FFF2-40B4-BE49-F238E27FC236}">
                <a16:creationId xmlns:a16="http://schemas.microsoft.com/office/drawing/2014/main" id="{B0D0002A-8B43-4366-8710-4DA1AC136EE3}"/>
              </a:ext>
            </a:extLst>
          </p:cNvPr>
          <p:cNvGraphicFramePr>
            <a:graphicFrameLocks noChangeAspect="1"/>
          </p:cNvGraphicFramePr>
          <p:nvPr>
            <p:extLst>
              <p:ext uri="{D42A27DB-BD31-4B8C-83A1-F6EECF244321}">
                <p14:modId xmlns:p14="http://schemas.microsoft.com/office/powerpoint/2010/main" val="4151162360"/>
              </p:ext>
            </p:extLst>
          </p:nvPr>
        </p:nvGraphicFramePr>
        <p:xfrm>
          <a:off x="1434064" y="5532679"/>
          <a:ext cx="3454400" cy="749300"/>
        </p:xfrm>
        <a:graphic>
          <a:graphicData uri="http://schemas.openxmlformats.org/presentationml/2006/ole">
            <mc:AlternateContent xmlns:mc="http://schemas.openxmlformats.org/markup-compatibility/2006">
              <mc:Choice xmlns:v="urn:schemas-microsoft-com:vml" Requires="v">
                <p:oleObj spid="_x0000_s1069" name="Equation" r:id="rId10" imgW="3454200" imgH="749160" progId="Equation.DSMT4">
                  <p:embed/>
                </p:oleObj>
              </mc:Choice>
              <mc:Fallback>
                <p:oleObj name="Equation" r:id="rId10" imgW="3454200" imgH="749160" progId="Equation.DSMT4">
                  <p:embed/>
                  <p:pic>
                    <p:nvPicPr>
                      <p:cNvPr id="0" name="Object 5"/>
                      <p:cNvPicPr>
                        <a:picLocks noChangeAspect="1" noChangeArrowheads="1"/>
                      </p:cNvPicPr>
                      <p:nvPr/>
                    </p:nvPicPr>
                    <p:blipFill>
                      <a:blip r:embed="rId11"/>
                      <a:srcRect/>
                      <a:stretch>
                        <a:fillRect/>
                      </a:stretch>
                    </p:blipFill>
                    <p:spPr bwMode="auto">
                      <a:xfrm>
                        <a:off x="1434064" y="5532679"/>
                        <a:ext cx="34544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9476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3" y="444444"/>
            <a:ext cx="11883887" cy="1317901"/>
          </a:xfrm>
        </p:spPr>
        <p:txBody>
          <a:bodyPr>
            <a:normAutofit/>
          </a:bodyPr>
          <a:lstStyle/>
          <a:p>
            <a:r>
              <a:rPr lang="es-MX" sz="3200" dirty="0"/>
              <a:t>DETECCIÓN DE BORDES UTILIZANDO TÉCNICAS BASADAS EN EL GRADIENTE</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La forma de calcular la derivada en el sentido horizontal es posible a partir de esto expresarlo monolíticamente en un filtro con la siguiente matriz de coeficientes:</a:t>
            </a:r>
          </a:p>
          <a:p>
            <a:pPr algn="just"/>
            <a:endParaRPr lang="es-MX" sz="2500" dirty="0"/>
          </a:p>
          <a:p>
            <a:pPr algn="just"/>
            <a:endParaRPr lang="es-MX" sz="2500" dirty="0"/>
          </a:p>
          <a:p>
            <a:pPr algn="just"/>
            <a:r>
              <a:rPr lang="es-MX" sz="2500" dirty="0"/>
              <a:t>De manera igual se puede establecer el mismo efecto del filtro pero ahora en el sentido vertical, siendo su matriz de coeficientes:</a:t>
            </a:r>
          </a:p>
        </p:txBody>
      </p:sp>
      <p:graphicFrame>
        <p:nvGraphicFramePr>
          <p:cNvPr id="6" name="Objeto 5">
            <a:extLst>
              <a:ext uri="{FF2B5EF4-FFF2-40B4-BE49-F238E27FC236}">
                <a16:creationId xmlns:a16="http://schemas.microsoft.com/office/drawing/2014/main" id="{3BE57F5F-19F6-4290-8BC5-A9E6898210E2}"/>
              </a:ext>
            </a:extLst>
          </p:cNvPr>
          <p:cNvGraphicFramePr>
            <a:graphicFrameLocks noChangeAspect="1"/>
          </p:cNvGraphicFramePr>
          <p:nvPr>
            <p:extLst>
              <p:ext uri="{D42A27DB-BD31-4B8C-83A1-F6EECF244321}">
                <p14:modId xmlns:p14="http://schemas.microsoft.com/office/powerpoint/2010/main" val="1811650514"/>
              </p:ext>
            </p:extLst>
          </p:nvPr>
        </p:nvGraphicFramePr>
        <p:xfrm>
          <a:off x="3658978" y="2495549"/>
          <a:ext cx="4864100" cy="457200"/>
        </p:xfrm>
        <a:graphic>
          <a:graphicData uri="http://schemas.openxmlformats.org/presentationml/2006/ole">
            <mc:AlternateContent xmlns:mc="http://schemas.openxmlformats.org/markup-compatibility/2006">
              <mc:Choice xmlns:v="urn:schemas-microsoft-com:vml" Requires="v">
                <p:oleObj spid="_x0000_s2073" name="Equation" r:id="rId5" imgW="4863960" imgH="457200" progId="Equation.DSMT4">
                  <p:embed/>
                </p:oleObj>
              </mc:Choice>
              <mc:Fallback>
                <p:oleObj name="Equation" r:id="rId5" imgW="4863960" imgH="457200" progId="Equation.DSMT4">
                  <p:embed/>
                  <p:pic>
                    <p:nvPicPr>
                      <p:cNvPr id="0" name="Object 1"/>
                      <p:cNvPicPr>
                        <a:picLocks noChangeAspect="1" noChangeArrowheads="1"/>
                      </p:cNvPicPr>
                      <p:nvPr/>
                    </p:nvPicPr>
                    <p:blipFill>
                      <a:blip r:embed="rId6"/>
                      <a:srcRect/>
                      <a:stretch>
                        <a:fillRect/>
                      </a:stretch>
                    </p:blipFill>
                    <p:spPr bwMode="auto">
                      <a:xfrm>
                        <a:off x="3658978" y="2495549"/>
                        <a:ext cx="4864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8B84F183-62DB-4B5D-892C-C5D4AB840F0C}"/>
              </a:ext>
            </a:extLst>
          </p:cNvPr>
          <p:cNvGraphicFramePr>
            <a:graphicFrameLocks noChangeAspect="1"/>
          </p:cNvGraphicFramePr>
          <p:nvPr>
            <p:extLst>
              <p:ext uri="{D42A27DB-BD31-4B8C-83A1-F6EECF244321}">
                <p14:modId xmlns:p14="http://schemas.microsoft.com/office/powerpoint/2010/main" val="3994277748"/>
              </p:ext>
            </p:extLst>
          </p:nvPr>
        </p:nvGraphicFramePr>
        <p:xfrm>
          <a:off x="4597984" y="4364795"/>
          <a:ext cx="2986087" cy="1397000"/>
        </p:xfrm>
        <a:graphic>
          <a:graphicData uri="http://schemas.openxmlformats.org/presentationml/2006/ole">
            <mc:AlternateContent xmlns:mc="http://schemas.openxmlformats.org/markup-compatibility/2006">
              <mc:Choice xmlns:v="urn:schemas-microsoft-com:vml" Requires="v">
                <p:oleObj spid="_x0000_s2074" name="Equation" r:id="rId7" imgW="2971800" imgH="1396800" progId="Equation.DSMT4">
                  <p:embed/>
                </p:oleObj>
              </mc:Choice>
              <mc:Fallback>
                <p:oleObj name="Equation" r:id="rId7" imgW="2971800" imgH="1396800" progId="Equation.DSMT4">
                  <p:embed/>
                  <p:pic>
                    <p:nvPicPr>
                      <p:cNvPr id="0" name="Object 3"/>
                      <p:cNvPicPr>
                        <a:picLocks noChangeAspect="1" noChangeArrowheads="1"/>
                      </p:cNvPicPr>
                      <p:nvPr/>
                    </p:nvPicPr>
                    <p:blipFill>
                      <a:blip r:embed="rId8"/>
                      <a:srcRect/>
                      <a:stretch>
                        <a:fillRect/>
                      </a:stretch>
                    </p:blipFill>
                    <p:spPr bwMode="auto">
                      <a:xfrm>
                        <a:off x="4597984" y="4364795"/>
                        <a:ext cx="2986087"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46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153611" y="1218907"/>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FILTROS PARA LA DETECCIÓN DE BORDES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La forma de calcular el gradiente local correspondiente a cada pixel de la imagen es lo que fundamentalmente diferencia a cada uno de los diferentes operadores para la detección de bordes. Ellos se diferencian principalmente en la forma en cómo se calcula el gradiente en los diferentes componentes direccionales, así como en la forma en como esos resultados parciales son unidos en uno final. </a:t>
            </a:r>
          </a:p>
          <a:p>
            <a:pPr algn="just"/>
            <a:r>
              <a:rPr lang="es-MX" sz="2500" dirty="0"/>
              <a:t>Los operadores </a:t>
            </a:r>
            <a:r>
              <a:rPr lang="es-MX" sz="2500" b="1" dirty="0" err="1"/>
              <a:t>Prewitt</a:t>
            </a:r>
            <a:r>
              <a:rPr lang="es-MX" sz="2500" b="1" dirty="0"/>
              <a:t> </a:t>
            </a:r>
            <a:r>
              <a:rPr lang="es-MX" sz="2500" dirty="0"/>
              <a:t>y </a:t>
            </a:r>
            <a:r>
              <a:rPr lang="es-MX" sz="2500" b="1" dirty="0" err="1"/>
              <a:t>Sobel</a:t>
            </a:r>
            <a:r>
              <a:rPr lang="es-MX" sz="2500" dirty="0"/>
              <a:t> representan dos de los métodos más usados en la detección de bordes. El operador </a:t>
            </a:r>
            <a:r>
              <a:rPr lang="es-MX" sz="2500" dirty="0" err="1"/>
              <a:t>Prewitt</a:t>
            </a:r>
            <a:r>
              <a:rPr lang="es-MX" sz="2500" dirty="0"/>
              <a:t> utiliza el filtro definido por</a:t>
            </a:r>
          </a:p>
        </p:txBody>
      </p:sp>
      <p:graphicFrame>
        <p:nvGraphicFramePr>
          <p:cNvPr id="6" name="Objeto 5">
            <a:extLst>
              <a:ext uri="{FF2B5EF4-FFF2-40B4-BE49-F238E27FC236}">
                <a16:creationId xmlns:a16="http://schemas.microsoft.com/office/drawing/2014/main" id="{228A2F73-1D8C-40D9-A2D5-EC74479D1425}"/>
              </a:ext>
            </a:extLst>
          </p:cNvPr>
          <p:cNvGraphicFramePr>
            <a:graphicFrameLocks noChangeAspect="1"/>
          </p:cNvGraphicFramePr>
          <p:nvPr>
            <p:extLst>
              <p:ext uri="{D42A27DB-BD31-4B8C-83A1-F6EECF244321}">
                <p14:modId xmlns:p14="http://schemas.microsoft.com/office/powerpoint/2010/main" val="2733432499"/>
              </p:ext>
            </p:extLst>
          </p:nvPr>
        </p:nvGraphicFramePr>
        <p:xfrm>
          <a:off x="2271713" y="4541628"/>
          <a:ext cx="2171700" cy="1397000"/>
        </p:xfrm>
        <a:graphic>
          <a:graphicData uri="http://schemas.openxmlformats.org/presentationml/2006/ole">
            <mc:AlternateContent xmlns:mc="http://schemas.openxmlformats.org/markup-compatibility/2006">
              <mc:Choice xmlns:v="urn:schemas-microsoft-com:vml" Requires="v">
                <p:oleObj spid="_x0000_s3095" name="Equation" r:id="rId5" imgW="2171520" imgH="1396800" progId="Equation.DSMT4">
                  <p:embed/>
                </p:oleObj>
              </mc:Choice>
              <mc:Fallback>
                <p:oleObj name="Equation" r:id="rId5" imgW="2171520" imgH="1396800" progId="Equation.DSMT4">
                  <p:embed/>
                  <p:pic>
                    <p:nvPicPr>
                      <p:cNvPr id="0" name="Object 1"/>
                      <p:cNvPicPr>
                        <a:picLocks noChangeAspect="1" noChangeArrowheads="1"/>
                      </p:cNvPicPr>
                      <p:nvPr/>
                    </p:nvPicPr>
                    <p:blipFill>
                      <a:blip r:embed="rId6"/>
                      <a:srcRect/>
                      <a:stretch>
                        <a:fillRect/>
                      </a:stretch>
                    </p:blipFill>
                    <p:spPr bwMode="auto">
                      <a:xfrm>
                        <a:off x="2271713" y="4541628"/>
                        <a:ext cx="21717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5212C4EF-FA52-4703-BB9A-6D03E967746B}"/>
              </a:ext>
            </a:extLst>
          </p:cNvPr>
          <p:cNvGraphicFramePr>
            <a:graphicFrameLocks noChangeAspect="1"/>
          </p:cNvGraphicFramePr>
          <p:nvPr>
            <p:extLst>
              <p:ext uri="{D42A27DB-BD31-4B8C-83A1-F6EECF244321}">
                <p14:modId xmlns:p14="http://schemas.microsoft.com/office/powerpoint/2010/main" val="3497384020"/>
              </p:ext>
            </p:extLst>
          </p:nvPr>
        </p:nvGraphicFramePr>
        <p:xfrm>
          <a:off x="6971367" y="4541628"/>
          <a:ext cx="2533650" cy="1397000"/>
        </p:xfrm>
        <a:graphic>
          <a:graphicData uri="http://schemas.openxmlformats.org/presentationml/2006/ole">
            <mc:AlternateContent xmlns:mc="http://schemas.openxmlformats.org/markup-compatibility/2006">
              <mc:Choice xmlns:v="urn:schemas-microsoft-com:vml" Requires="v">
                <p:oleObj spid="_x0000_s3096" name="Equation" r:id="rId7" imgW="2539800" imgH="1396800" progId="Equation.DSMT4">
                  <p:embed/>
                </p:oleObj>
              </mc:Choice>
              <mc:Fallback>
                <p:oleObj name="Equation" r:id="rId7" imgW="2539800" imgH="1396800" progId="Equation.DSMT4">
                  <p:embed/>
                  <p:pic>
                    <p:nvPicPr>
                      <p:cNvPr id="0" name="Object 3"/>
                      <p:cNvPicPr>
                        <a:picLocks noChangeAspect="1" noChangeArrowheads="1"/>
                      </p:cNvPicPr>
                      <p:nvPr/>
                    </p:nvPicPr>
                    <p:blipFill>
                      <a:blip r:embed="rId8"/>
                      <a:srcRect/>
                      <a:stretch>
                        <a:fillRect/>
                      </a:stretch>
                    </p:blipFill>
                    <p:spPr bwMode="auto">
                      <a:xfrm>
                        <a:off x="6971367" y="4541628"/>
                        <a:ext cx="253365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080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327110"/>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FILTROS PARA LA DETECCIÓN DE BORDES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El operador de </a:t>
            </a:r>
            <a:r>
              <a:rPr lang="es-MX" sz="2500" dirty="0" err="1"/>
              <a:t>Sobel</a:t>
            </a:r>
            <a:r>
              <a:rPr lang="es-MX" sz="2500" dirty="0"/>
              <a:t> tiene un filtro prácticamente idéntico al </a:t>
            </a:r>
            <a:r>
              <a:rPr lang="es-MX" sz="2500" dirty="0" err="1"/>
              <a:t>Prewitt</a:t>
            </a:r>
            <a:r>
              <a:rPr lang="es-MX" sz="2500" dirty="0"/>
              <a:t>, con la única diferencia de que en este filtro se le da un mayor peso al renglón o columna central del filtro. La matriz de coeficientes para este operador es definida como</a:t>
            </a:r>
          </a:p>
          <a:p>
            <a:pPr algn="just"/>
            <a:endParaRPr lang="es-MX" sz="2500" dirty="0"/>
          </a:p>
          <a:p>
            <a:pPr algn="just"/>
            <a:endParaRPr lang="es-MX" sz="2500" dirty="0"/>
          </a:p>
          <a:p>
            <a:pPr algn="just"/>
            <a:endParaRPr lang="es-MX" sz="2500" dirty="0"/>
          </a:p>
          <a:p>
            <a:pPr algn="just"/>
            <a:r>
              <a:rPr lang="es-MX" sz="2500" dirty="0"/>
              <a:t>Los resultados de los filtros de </a:t>
            </a:r>
            <a:r>
              <a:rPr lang="es-MX" sz="2500" dirty="0" err="1"/>
              <a:t>Prewitt</a:t>
            </a:r>
            <a:r>
              <a:rPr lang="es-MX" sz="2500" dirty="0"/>
              <a:t> y </a:t>
            </a:r>
            <a:r>
              <a:rPr lang="es-MX" sz="2500" dirty="0" err="1"/>
              <a:t>Sobel</a:t>
            </a:r>
            <a:r>
              <a:rPr lang="es-MX" sz="2500" dirty="0"/>
              <a:t> producen estimaciones del gradiente local para todos los píxeles de la imagen en sus dos diferentes direcciones, manteniendo la siguiente relación</a:t>
            </a:r>
          </a:p>
        </p:txBody>
      </p:sp>
      <p:graphicFrame>
        <p:nvGraphicFramePr>
          <p:cNvPr id="6" name="Objeto 5">
            <a:extLst>
              <a:ext uri="{FF2B5EF4-FFF2-40B4-BE49-F238E27FC236}">
                <a16:creationId xmlns:a16="http://schemas.microsoft.com/office/drawing/2014/main" id="{C1B501BD-4707-4C4D-A652-EA6871234B05}"/>
              </a:ext>
            </a:extLst>
          </p:cNvPr>
          <p:cNvGraphicFramePr>
            <a:graphicFrameLocks noChangeAspect="1"/>
          </p:cNvGraphicFramePr>
          <p:nvPr>
            <p:extLst>
              <p:ext uri="{D42A27DB-BD31-4B8C-83A1-F6EECF244321}">
                <p14:modId xmlns:p14="http://schemas.microsoft.com/office/powerpoint/2010/main" val="3577311968"/>
              </p:ext>
            </p:extLst>
          </p:nvPr>
        </p:nvGraphicFramePr>
        <p:xfrm>
          <a:off x="2291453" y="2819195"/>
          <a:ext cx="2184400" cy="1397000"/>
        </p:xfrm>
        <a:graphic>
          <a:graphicData uri="http://schemas.openxmlformats.org/presentationml/2006/ole">
            <mc:AlternateContent xmlns:mc="http://schemas.openxmlformats.org/markup-compatibility/2006">
              <mc:Choice xmlns:v="urn:schemas-microsoft-com:vml" Requires="v">
                <p:oleObj spid="_x0000_s4130" name="Equation" r:id="rId5" imgW="2184120" imgH="1396800" progId="Equation.DSMT4">
                  <p:embed/>
                </p:oleObj>
              </mc:Choice>
              <mc:Fallback>
                <p:oleObj name="Equation" r:id="rId5" imgW="2184120" imgH="1396800" progId="Equation.DSMT4">
                  <p:embed/>
                  <p:pic>
                    <p:nvPicPr>
                      <p:cNvPr id="0" name="Object 1"/>
                      <p:cNvPicPr>
                        <a:picLocks noChangeAspect="1" noChangeArrowheads="1"/>
                      </p:cNvPicPr>
                      <p:nvPr/>
                    </p:nvPicPr>
                    <p:blipFill>
                      <a:blip r:embed="rId6"/>
                      <a:srcRect/>
                      <a:stretch>
                        <a:fillRect/>
                      </a:stretch>
                    </p:blipFill>
                    <p:spPr bwMode="auto">
                      <a:xfrm>
                        <a:off x="2291453" y="2819195"/>
                        <a:ext cx="21844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7D002E6E-2F7F-444E-9159-6517A5C860BB}"/>
              </a:ext>
            </a:extLst>
          </p:cNvPr>
          <p:cNvGraphicFramePr>
            <a:graphicFrameLocks noChangeAspect="1"/>
          </p:cNvGraphicFramePr>
          <p:nvPr>
            <p:extLst>
              <p:ext uri="{D42A27DB-BD31-4B8C-83A1-F6EECF244321}">
                <p14:modId xmlns:p14="http://schemas.microsoft.com/office/powerpoint/2010/main" val="256551365"/>
              </p:ext>
            </p:extLst>
          </p:nvPr>
        </p:nvGraphicFramePr>
        <p:xfrm>
          <a:off x="6618221" y="2819195"/>
          <a:ext cx="2533650" cy="1397000"/>
        </p:xfrm>
        <a:graphic>
          <a:graphicData uri="http://schemas.openxmlformats.org/presentationml/2006/ole">
            <mc:AlternateContent xmlns:mc="http://schemas.openxmlformats.org/markup-compatibility/2006">
              <mc:Choice xmlns:v="urn:schemas-microsoft-com:vml" Requires="v">
                <p:oleObj spid="_x0000_s4131" name="Equation" r:id="rId7" imgW="2539800" imgH="1396800" progId="Equation.DSMT4">
                  <p:embed/>
                </p:oleObj>
              </mc:Choice>
              <mc:Fallback>
                <p:oleObj name="Equation" r:id="rId7" imgW="2539800" imgH="1396800" progId="Equation.DSMT4">
                  <p:embed/>
                  <p:pic>
                    <p:nvPicPr>
                      <p:cNvPr id="0" name="Object 3"/>
                      <p:cNvPicPr>
                        <a:picLocks noChangeAspect="1" noChangeArrowheads="1"/>
                      </p:cNvPicPr>
                      <p:nvPr/>
                    </p:nvPicPr>
                    <p:blipFill>
                      <a:blip r:embed="rId8"/>
                      <a:srcRect/>
                      <a:stretch>
                        <a:fillRect/>
                      </a:stretch>
                    </p:blipFill>
                    <p:spPr bwMode="auto">
                      <a:xfrm>
                        <a:off x="6618221" y="2819195"/>
                        <a:ext cx="253365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a:extLst>
              <a:ext uri="{FF2B5EF4-FFF2-40B4-BE49-F238E27FC236}">
                <a16:creationId xmlns:a16="http://schemas.microsoft.com/office/drawing/2014/main" id="{4951996E-E4D9-423C-829F-30F47C02B541}"/>
              </a:ext>
            </a:extLst>
          </p:cNvPr>
          <p:cNvGraphicFramePr>
            <a:graphicFrameLocks noChangeAspect="1"/>
          </p:cNvGraphicFramePr>
          <p:nvPr>
            <p:extLst>
              <p:ext uri="{D42A27DB-BD31-4B8C-83A1-F6EECF244321}">
                <p14:modId xmlns:p14="http://schemas.microsoft.com/office/powerpoint/2010/main" val="1939123661"/>
              </p:ext>
            </p:extLst>
          </p:nvPr>
        </p:nvGraphicFramePr>
        <p:xfrm>
          <a:off x="3452603" y="5315783"/>
          <a:ext cx="5276850" cy="984250"/>
        </p:xfrm>
        <a:graphic>
          <a:graphicData uri="http://schemas.openxmlformats.org/presentationml/2006/ole">
            <mc:AlternateContent xmlns:mc="http://schemas.openxmlformats.org/markup-compatibility/2006">
              <mc:Choice xmlns:v="urn:schemas-microsoft-com:vml" Requires="v">
                <p:oleObj spid="_x0000_s4132" name="Equation" r:id="rId9" imgW="5283000" imgH="990360" progId="Equation.DSMT4">
                  <p:embed/>
                </p:oleObj>
              </mc:Choice>
              <mc:Fallback>
                <p:oleObj name="Equation" r:id="rId9" imgW="5283000" imgH="990360" progId="Equation.DSMT4">
                  <p:embed/>
                  <p:pic>
                    <p:nvPicPr>
                      <p:cNvPr id="0" name="Object 5"/>
                      <p:cNvPicPr>
                        <a:picLocks noChangeAspect="1" noChangeArrowheads="1"/>
                      </p:cNvPicPr>
                      <p:nvPr/>
                    </p:nvPicPr>
                    <p:blipFill>
                      <a:blip r:embed="rId10"/>
                      <a:srcRect/>
                      <a:stretch>
                        <a:fillRect/>
                      </a:stretch>
                    </p:blipFill>
                    <p:spPr bwMode="auto">
                      <a:xfrm>
                        <a:off x="3452603" y="5315783"/>
                        <a:ext cx="527685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903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153611" y="127190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FILTROS PARA LA DETECCIÓN DE BORDES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El operador Roberts es uno de los filtros más antiguos utilizados en la localización de bordes en una imagen y en este apartado será revisado por considerarlo históricamente interesante. El filtro es extremadamente pequeño utilizando una matriz de coeficientes de tan solo 2x2, para la determinación del gradiente en sus dos diferentes direcciones a lo largo de sus diagonales. El operador queda definido por:</a:t>
            </a:r>
          </a:p>
        </p:txBody>
      </p:sp>
      <p:graphicFrame>
        <p:nvGraphicFramePr>
          <p:cNvPr id="16" name="Objeto 15">
            <a:extLst>
              <a:ext uri="{FF2B5EF4-FFF2-40B4-BE49-F238E27FC236}">
                <a16:creationId xmlns:a16="http://schemas.microsoft.com/office/drawing/2014/main" id="{275969DA-51BD-4BF2-B7CA-F7D5829A35A2}"/>
              </a:ext>
            </a:extLst>
          </p:cNvPr>
          <p:cNvGraphicFramePr>
            <a:graphicFrameLocks noChangeAspect="1"/>
          </p:cNvGraphicFramePr>
          <p:nvPr>
            <p:extLst>
              <p:ext uri="{D42A27DB-BD31-4B8C-83A1-F6EECF244321}">
                <p14:modId xmlns:p14="http://schemas.microsoft.com/office/powerpoint/2010/main" val="52882337"/>
              </p:ext>
            </p:extLst>
          </p:nvPr>
        </p:nvGraphicFramePr>
        <p:xfrm>
          <a:off x="4005846" y="3560073"/>
          <a:ext cx="4170363" cy="920750"/>
        </p:xfrm>
        <a:graphic>
          <a:graphicData uri="http://schemas.openxmlformats.org/presentationml/2006/ole">
            <mc:AlternateContent xmlns:mc="http://schemas.openxmlformats.org/markup-compatibility/2006">
              <mc:Choice xmlns:v="urn:schemas-microsoft-com:vml" Requires="v">
                <p:oleObj spid="_x0000_s5141" name="Equation" r:id="rId5" imgW="4165560" imgH="914400" progId="Equation.DSMT4">
                  <p:embed/>
                </p:oleObj>
              </mc:Choice>
              <mc:Fallback>
                <p:oleObj name="Equation" r:id="rId5" imgW="4165560" imgH="914400" progId="Equation.DSMT4">
                  <p:embed/>
                  <p:pic>
                    <p:nvPicPr>
                      <p:cNvPr id="0" name="Object 10"/>
                      <p:cNvPicPr>
                        <a:picLocks noChangeAspect="1" noChangeArrowheads="1"/>
                      </p:cNvPicPr>
                      <p:nvPr/>
                    </p:nvPicPr>
                    <p:blipFill>
                      <a:blip r:embed="rId6"/>
                      <a:srcRect/>
                      <a:stretch>
                        <a:fillRect/>
                      </a:stretch>
                    </p:blipFill>
                    <p:spPr bwMode="auto">
                      <a:xfrm>
                        <a:off x="4005846" y="3560073"/>
                        <a:ext cx="41703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Imagen 16">
            <a:extLst>
              <a:ext uri="{FF2B5EF4-FFF2-40B4-BE49-F238E27FC236}">
                <a16:creationId xmlns:a16="http://schemas.microsoft.com/office/drawing/2014/main" id="{2EE004D7-8206-4004-A4B3-E6019B48F17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6954" y="4492178"/>
            <a:ext cx="4068417" cy="1829111"/>
          </a:xfrm>
          <a:prstGeom prst="rect">
            <a:avLst/>
          </a:prstGeom>
          <a:noFill/>
        </p:spPr>
      </p:pic>
      <p:pic>
        <p:nvPicPr>
          <p:cNvPr id="18" name="Imagen 17">
            <a:extLst>
              <a:ext uri="{FF2B5EF4-FFF2-40B4-BE49-F238E27FC236}">
                <a16:creationId xmlns:a16="http://schemas.microsoft.com/office/drawing/2014/main" id="{09580F2A-C3B9-4A0A-A30A-E5CE98E15CB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8037" y="4492178"/>
            <a:ext cx="4095198" cy="1829111"/>
          </a:xfrm>
          <a:prstGeom prst="rect">
            <a:avLst/>
          </a:prstGeom>
          <a:noFill/>
        </p:spPr>
      </p:pic>
    </p:spTree>
    <p:extLst>
      <p:ext uri="{BB962C8B-B14F-4D97-AF65-F5344CB8AC3E}">
        <p14:creationId xmlns:p14="http://schemas.microsoft.com/office/powerpoint/2010/main" val="396426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20373"/>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FILTROS PARA LA DETECCIÓN DE BORDES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6" y="1242529"/>
            <a:ext cx="11883887" cy="4946236"/>
          </a:xfrm>
        </p:spPr>
        <p:txBody>
          <a:bodyPr>
            <a:normAutofit/>
          </a:bodyPr>
          <a:lstStyle/>
          <a:p>
            <a:pPr algn="just"/>
            <a:r>
              <a:rPr lang="es-MX" sz="2500" dirty="0"/>
              <a:t>Operadores de Compás. El operador de Kirsch, consta de ocho diferentes filtros, cada uno separado del otro por 45°. Las matrices de coeficientes de este operador son las siguientes:</a:t>
            </a:r>
          </a:p>
          <a:p>
            <a:pPr algn="just"/>
            <a:endParaRPr lang="es-MX" sz="2500" dirty="0"/>
          </a:p>
          <a:p>
            <a:pPr algn="just"/>
            <a:endParaRPr lang="es-MX" sz="2500" dirty="0"/>
          </a:p>
          <a:p>
            <a:pPr algn="just"/>
            <a:endParaRPr lang="es-MX" sz="2500" dirty="0"/>
          </a:p>
          <a:p>
            <a:pPr algn="just"/>
            <a:endParaRPr lang="es-MX" sz="2500" dirty="0"/>
          </a:p>
          <a:p>
            <a:pPr algn="just"/>
            <a:endParaRPr lang="es-MX" sz="2500" dirty="0"/>
          </a:p>
          <a:p>
            <a:pPr algn="just"/>
            <a:endParaRPr lang="es-MX" sz="2500" dirty="0"/>
          </a:p>
          <a:p>
            <a:pPr algn="just"/>
            <a:r>
              <a:rPr lang="es-MX" sz="2500" dirty="0"/>
              <a:t>Las imágenes producidas por la operación de los filtros de Kirsch son producidas de la siguiente manera:</a:t>
            </a:r>
          </a:p>
        </p:txBody>
      </p:sp>
      <p:graphicFrame>
        <p:nvGraphicFramePr>
          <p:cNvPr id="6" name="Objeto 5">
            <a:extLst>
              <a:ext uri="{FF2B5EF4-FFF2-40B4-BE49-F238E27FC236}">
                <a16:creationId xmlns:a16="http://schemas.microsoft.com/office/drawing/2014/main" id="{6F3B2E21-5900-4FC0-8A63-F3B0D710A8E0}"/>
              </a:ext>
            </a:extLst>
          </p:cNvPr>
          <p:cNvGraphicFramePr>
            <a:graphicFrameLocks noChangeAspect="1"/>
          </p:cNvGraphicFramePr>
          <p:nvPr>
            <p:extLst>
              <p:ext uri="{D42A27DB-BD31-4B8C-83A1-F6EECF244321}">
                <p14:modId xmlns:p14="http://schemas.microsoft.com/office/powerpoint/2010/main" val="1553023797"/>
              </p:ext>
            </p:extLst>
          </p:nvPr>
        </p:nvGraphicFramePr>
        <p:xfrm>
          <a:off x="1199147" y="2280547"/>
          <a:ext cx="9783763" cy="2870200"/>
        </p:xfrm>
        <a:graphic>
          <a:graphicData uri="http://schemas.openxmlformats.org/presentationml/2006/ole">
            <mc:AlternateContent xmlns:mc="http://schemas.openxmlformats.org/markup-compatibility/2006">
              <mc:Choice xmlns:v="urn:schemas-microsoft-com:vml" Requires="v">
                <p:oleObj spid="_x0000_s6165" name="Equation" r:id="rId5" imgW="9791640" imgH="2869920" progId="Equation.DSMT4">
                  <p:embed/>
                </p:oleObj>
              </mc:Choice>
              <mc:Fallback>
                <p:oleObj name="Equation" r:id="rId5" imgW="9791640" imgH="2869920" progId="Equation.DSMT4">
                  <p:embed/>
                  <p:pic>
                    <p:nvPicPr>
                      <p:cNvPr id="0" name="Object 1"/>
                      <p:cNvPicPr>
                        <a:picLocks noChangeAspect="1" noChangeArrowheads="1"/>
                      </p:cNvPicPr>
                      <p:nvPr/>
                    </p:nvPicPr>
                    <p:blipFill>
                      <a:blip r:embed="rId6"/>
                      <a:srcRect/>
                      <a:stretch>
                        <a:fillRect/>
                      </a:stretch>
                    </p:blipFill>
                    <p:spPr bwMode="auto">
                      <a:xfrm>
                        <a:off x="1199147" y="2280547"/>
                        <a:ext cx="9783763" cy="287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a:extLst>
              <a:ext uri="{FF2B5EF4-FFF2-40B4-BE49-F238E27FC236}">
                <a16:creationId xmlns:a16="http://schemas.microsoft.com/office/drawing/2014/main" id="{79E0A865-6A54-44E9-97D1-0A23FAFC0F16}"/>
              </a:ext>
            </a:extLst>
          </p:cNvPr>
          <p:cNvGraphicFramePr>
            <a:graphicFrameLocks noChangeAspect="1"/>
          </p:cNvGraphicFramePr>
          <p:nvPr>
            <p:extLst>
              <p:ext uri="{D42A27DB-BD31-4B8C-83A1-F6EECF244321}">
                <p14:modId xmlns:p14="http://schemas.microsoft.com/office/powerpoint/2010/main" val="2139983351"/>
              </p:ext>
            </p:extLst>
          </p:nvPr>
        </p:nvGraphicFramePr>
        <p:xfrm>
          <a:off x="3208128" y="5741089"/>
          <a:ext cx="5765800" cy="895351"/>
        </p:xfrm>
        <a:graphic>
          <a:graphicData uri="http://schemas.openxmlformats.org/presentationml/2006/ole">
            <mc:AlternateContent xmlns:mc="http://schemas.openxmlformats.org/markup-compatibility/2006">
              <mc:Choice xmlns:v="urn:schemas-microsoft-com:vml" Requires="v">
                <p:oleObj spid="_x0000_s6166" name="Equation" r:id="rId7" imgW="5765760" imgH="901440" progId="Equation.DSMT4">
                  <p:embed/>
                </p:oleObj>
              </mc:Choice>
              <mc:Fallback>
                <p:oleObj name="Equation" r:id="rId7" imgW="5765760" imgH="901440" progId="Equation.DSMT4">
                  <p:embed/>
                  <p:pic>
                    <p:nvPicPr>
                      <p:cNvPr id="0" name="Object 3"/>
                      <p:cNvPicPr>
                        <a:picLocks noChangeAspect="1" noChangeArrowheads="1"/>
                      </p:cNvPicPr>
                      <p:nvPr/>
                    </p:nvPicPr>
                    <p:blipFill>
                      <a:blip r:embed="rId8"/>
                      <a:srcRect/>
                      <a:stretch>
                        <a:fillRect/>
                      </a:stretch>
                    </p:blipFill>
                    <p:spPr bwMode="auto">
                      <a:xfrm>
                        <a:off x="3208128" y="5741089"/>
                        <a:ext cx="5765800" cy="895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847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0f972f6fdaf25ba3566b39e8ff08ead1a4b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887</Words>
  <Application>Microsoft Office PowerPoint</Application>
  <PresentationFormat>Panorámica</PresentationFormat>
  <Paragraphs>48</Paragraphs>
  <Slides>11</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Tema de Office</vt:lpstr>
      <vt:lpstr>Equation</vt:lpstr>
      <vt:lpstr>CAPÍTULO 7: DETECCIÓN DE BORDES</vt:lpstr>
      <vt:lpstr>Introducción</vt:lpstr>
      <vt:lpstr>BORDES Y CONTORNOS</vt:lpstr>
      <vt:lpstr>DETECCIÓN DE BORDES UTILIZANDO TÉCNICAS BASADAS EN EL GRADIENTE</vt:lpstr>
      <vt:lpstr>DETECCIÓN DE BORDES UTILIZANDO TÉCNICAS BASADAS EN EL GRADIENTE</vt:lpstr>
      <vt:lpstr>FILTROS PARA LA DETECCIÓN DE BORDES</vt:lpstr>
      <vt:lpstr>FILTROS PARA LA DETECCIÓN DE BORDES</vt:lpstr>
      <vt:lpstr>FILTROS PARA LA DETECCIÓN DE BORDES</vt:lpstr>
      <vt:lpstr>FILTROS PARA LA DETECCIÓN DE BORDES</vt:lpstr>
      <vt:lpstr>OPERADORES BASADOS EN LA SEGUNDA DERIVADA</vt:lpstr>
      <vt:lpstr>OPERADORES BASADOS EN LA SEGUNDA DERIVADA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20</cp:revision>
  <dcterms:created xsi:type="dcterms:W3CDTF">2017-08-30T09:54:29Z</dcterms:created>
  <dcterms:modified xsi:type="dcterms:W3CDTF">2017-10-04T15:29:58Z</dcterms:modified>
</cp:coreProperties>
</file>