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8" r:id="rId3"/>
    <p:sldId id="259" r:id="rId4"/>
    <p:sldId id="264" r:id="rId5"/>
    <p:sldId id="267" r:id="rId6"/>
    <p:sldId id="268" r:id="rId7"/>
    <p:sldId id="265" r:id="rId8"/>
    <p:sldId id="260" r:id="rId9"/>
    <p:sldId id="262" r:id="rId10"/>
    <p:sldId id="263" r:id="rId11"/>
    <p:sldId id="261" r:id="rId12"/>
  </p:sldIdLst>
  <p:sldSz cx="12192000" cy="6858000"/>
  <p:notesSz cx="6858000" cy="9144000"/>
  <p:custDataLst>
    <p:tags r:id="rId13"/>
  </p:custDataLst>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84" d="100"/>
          <a:sy n="84" d="100"/>
        </p:scale>
        <p:origin x="96" y="25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gs" Target="tags/tag1.xml"/><Relationship Id="rId18"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wmf"/><Relationship Id="rId2" Type="http://schemas.openxmlformats.org/officeDocument/2006/relationships/image" Target="../media/image6.wmf"/><Relationship Id="rId1" Type="http://schemas.openxmlformats.org/officeDocument/2006/relationships/image" Target="../media/image5.wmf"/><Relationship Id="rId5" Type="http://schemas.openxmlformats.org/officeDocument/2006/relationships/image" Target="../media/image9.wmf"/><Relationship Id="rId4" Type="http://schemas.openxmlformats.org/officeDocument/2006/relationships/image" Target="../media/image8.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1.wmf"/><Relationship Id="rId1" Type="http://schemas.openxmlformats.org/officeDocument/2006/relationships/image" Target="../media/image10.wmf"/><Relationship Id="rId4" Type="http://schemas.openxmlformats.org/officeDocument/2006/relationships/image" Target="../media/image13.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image" Target="../media/image17.wmf"/><Relationship Id="rId1" Type="http://schemas.openxmlformats.org/officeDocument/2006/relationships/image" Target="../media/image16.wmf"/><Relationship Id="rId4" Type="http://schemas.openxmlformats.org/officeDocument/2006/relationships/image" Target="../media/image19.wmf"/></Relationships>
</file>

<file path=ppt/drawings/_rels/vmlDrawing5.vml.rels><?xml version="1.0" encoding="UTF-8" standalone="yes"?>
<Relationships xmlns="http://schemas.openxmlformats.org/package/2006/relationships"><Relationship Id="rId3" Type="http://schemas.openxmlformats.org/officeDocument/2006/relationships/image" Target="../media/image22.wmf"/><Relationship Id="rId2" Type="http://schemas.openxmlformats.org/officeDocument/2006/relationships/image" Target="../media/image21.wmf"/><Relationship Id="rId1" Type="http://schemas.openxmlformats.org/officeDocument/2006/relationships/image" Target="../media/image20.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3.wmf"/></Relationships>
</file>

<file path=ppt/drawings/_rels/vmlDrawing7.vml.rels><?xml version="1.0" encoding="UTF-8" standalone="yes"?>
<Relationships xmlns="http://schemas.openxmlformats.org/package/2006/relationships"><Relationship Id="rId2" Type="http://schemas.openxmlformats.org/officeDocument/2006/relationships/image" Target="../media/image25.wmf"/><Relationship Id="rId1" Type="http://schemas.openxmlformats.org/officeDocument/2006/relationships/image" Target="../media/image24.w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721BF3-2F59-410B-B6BE-C134BDB139D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endParaRPr lang="es-MX"/>
          </a:p>
        </p:txBody>
      </p:sp>
      <p:sp>
        <p:nvSpPr>
          <p:cNvPr id="3" name="Subtítulo 2">
            <a:extLst>
              <a:ext uri="{FF2B5EF4-FFF2-40B4-BE49-F238E27FC236}">
                <a16:creationId xmlns:a16="http://schemas.microsoft.com/office/drawing/2014/main" id="{5EA01A3B-5BF5-440A-98B6-7AF3E79BA64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editar el estilo de subtítulo del patrón</a:t>
            </a:r>
            <a:endParaRPr lang="es-MX"/>
          </a:p>
        </p:txBody>
      </p:sp>
      <p:sp>
        <p:nvSpPr>
          <p:cNvPr id="4" name="Marcador de fecha 3">
            <a:extLst>
              <a:ext uri="{FF2B5EF4-FFF2-40B4-BE49-F238E27FC236}">
                <a16:creationId xmlns:a16="http://schemas.microsoft.com/office/drawing/2014/main" id="{D883B692-7A0A-4B16-9399-03D66B9DDE2F}"/>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5FB208A-F3DC-4A90-8171-E2B7966590BA}"/>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BC475B2B-4E38-48A4-80BF-5236ADDFD3D7}"/>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910301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7AE2DDF-1F0A-471B-AA50-4022C50859A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8353D013-E8CE-47B7-8D0D-70A74A3F76BD}"/>
              </a:ext>
            </a:extLst>
          </p:cNvPr>
          <p:cNvSpPr>
            <a:spLocks noGrp="1"/>
          </p:cNvSpPr>
          <p:nvPr>
            <p:ph type="body" orient="vert" idx="1"/>
          </p:nvPr>
        </p:nvSpPr>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0C363A42-567F-4C7D-A7C2-2C61173F279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66115E21-013D-436D-B1A6-C6D11B6BFCD3}"/>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44F16E0-9CBE-40F3-BCD1-634B36571575}"/>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4101650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36CB71EF-B8E7-4799-A8B6-6D4E80F251D1}"/>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endParaRPr lang="es-MX"/>
          </a:p>
        </p:txBody>
      </p:sp>
      <p:sp>
        <p:nvSpPr>
          <p:cNvPr id="3" name="Marcador de texto vertical 2">
            <a:extLst>
              <a:ext uri="{FF2B5EF4-FFF2-40B4-BE49-F238E27FC236}">
                <a16:creationId xmlns:a16="http://schemas.microsoft.com/office/drawing/2014/main" id="{A7DEDBB5-4943-45F4-9BC8-E93D005264A6}"/>
              </a:ext>
            </a:extLst>
          </p:cNvPr>
          <p:cNvSpPr>
            <a:spLocks noGrp="1"/>
          </p:cNvSpPr>
          <p:nvPr>
            <p:ph type="body" orient="vert" idx="1"/>
          </p:nvPr>
        </p:nvSpPr>
        <p:spPr>
          <a:xfrm>
            <a:off x="838200" y="365125"/>
            <a:ext cx="7734300" cy="5811838"/>
          </a:xfrm>
        </p:spPr>
        <p:txBody>
          <a:bodyPr vert="eaVert"/>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476228BF-E789-407C-AC2A-18AE253CC528}"/>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DAC8A575-7B2B-4B4D-8608-39CEF959F410}"/>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21869FBA-9D32-41FF-ABBD-289EE6841B43}"/>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778151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E83BB6-FD4E-4B73-BC37-6C640BDDFF51}"/>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B512A309-7065-4AF3-86D2-2E59CB02F585}"/>
              </a:ext>
            </a:extLst>
          </p:cNvPr>
          <p:cNvSpPr>
            <a:spLocks noGrp="1"/>
          </p:cNvSpPr>
          <p:nvPr>
            <p:ph idx="1"/>
          </p:nvPr>
        </p:nvSpPr>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2D5D3EBA-893C-4524-BDCD-54649E8B1701}"/>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B68D8E11-DBA2-40A2-9B74-2891ACFA5C01}"/>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6DF4F0AA-B371-40ED-B498-29B58C7CD53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453350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776FBE4-0F4D-4020-9D06-53B2B5F02A00}"/>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3CAD1306-74BD-49AA-ABDD-DEE53C752C8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a:t>Editar el estilo de texto del patrón</a:t>
            </a:r>
          </a:p>
        </p:txBody>
      </p:sp>
      <p:sp>
        <p:nvSpPr>
          <p:cNvPr id="4" name="Marcador de fecha 3">
            <a:extLst>
              <a:ext uri="{FF2B5EF4-FFF2-40B4-BE49-F238E27FC236}">
                <a16:creationId xmlns:a16="http://schemas.microsoft.com/office/drawing/2014/main" id="{ABC061A3-F355-47D2-BD37-8A29053423F9}"/>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18E411B9-E46D-4E35-8935-12061DCB8D28}"/>
              </a:ext>
            </a:extLst>
          </p:cNvPr>
          <p:cNvSpPr>
            <a:spLocks noGrp="1"/>
          </p:cNvSpPr>
          <p:nvPr>
            <p:ph type="ftr" sz="quarter" idx="11"/>
          </p:nvPr>
        </p:nvSpPr>
        <p:spPr/>
        <p:txBody>
          <a:bodyPr/>
          <a:lstStyle/>
          <a:p>
            <a:endParaRPr lang="es-MX"/>
          </a:p>
        </p:txBody>
      </p:sp>
      <p:sp>
        <p:nvSpPr>
          <p:cNvPr id="6" name="Marcador de número de diapositiva 5">
            <a:extLst>
              <a:ext uri="{FF2B5EF4-FFF2-40B4-BE49-F238E27FC236}">
                <a16:creationId xmlns:a16="http://schemas.microsoft.com/office/drawing/2014/main" id="{EEAC1308-59F0-41BC-AB51-7E1667D34C3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72782695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AB06073-CC64-4ABF-94B9-F1AB61ABB24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9D6DAA45-B8A4-4C52-9370-9FBDCB517A6C}"/>
              </a:ext>
            </a:extLst>
          </p:cNvPr>
          <p:cNvSpPr>
            <a:spLocks noGrp="1"/>
          </p:cNvSpPr>
          <p:nvPr>
            <p:ph sz="half" idx="1"/>
          </p:nvPr>
        </p:nvSpPr>
        <p:spPr>
          <a:xfrm>
            <a:off x="838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contenido 3">
            <a:extLst>
              <a:ext uri="{FF2B5EF4-FFF2-40B4-BE49-F238E27FC236}">
                <a16:creationId xmlns:a16="http://schemas.microsoft.com/office/drawing/2014/main" id="{9C0C00FA-6F88-4582-BCFF-800ED21EF74F}"/>
              </a:ext>
            </a:extLst>
          </p:cNvPr>
          <p:cNvSpPr>
            <a:spLocks noGrp="1"/>
          </p:cNvSpPr>
          <p:nvPr>
            <p:ph sz="half" idx="2"/>
          </p:nvPr>
        </p:nvSpPr>
        <p:spPr>
          <a:xfrm>
            <a:off x="6172200" y="1825625"/>
            <a:ext cx="5181600" cy="435133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fecha 4">
            <a:extLst>
              <a:ext uri="{FF2B5EF4-FFF2-40B4-BE49-F238E27FC236}">
                <a16:creationId xmlns:a16="http://schemas.microsoft.com/office/drawing/2014/main" id="{72AB9205-56E6-49F0-A2AE-BA9D473B4CB3}"/>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E47ABC98-844D-4F50-9AD1-71F9CC815E8C}"/>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2569AFE-9B84-4483-97E0-12FAA75EFCC1}"/>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32627658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989CC8D-CD0C-4B68-A20A-937CC0AF788C}"/>
              </a:ext>
            </a:extLst>
          </p:cNvPr>
          <p:cNvSpPr>
            <a:spLocks noGrp="1"/>
          </p:cNvSpPr>
          <p:nvPr>
            <p:ph type="title"/>
          </p:nvPr>
        </p:nvSpPr>
        <p:spPr>
          <a:xfrm>
            <a:off x="839788" y="365125"/>
            <a:ext cx="10515600" cy="1325563"/>
          </a:xfrm>
        </p:spPr>
        <p:txBody>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7ABC80F4-5501-4462-8801-80AC1181C5D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4" name="Marcador de contenido 3">
            <a:extLst>
              <a:ext uri="{FF2B5EF4-FFF2-40B4-BE49-F238E27FC236}">
                <a16:creationId xmlns:a16="http://schemas.microsoft.com/office/drawing/2014/main" id="{60AC1D98-3EDE-4E8B-B7CB-1C9DDD6488BA}"/>
              </a:ext>
            </a:extLst>
          </p:cNvPr>
          <p:cNvSpPr>
            <a:spLocks noGrp="1"/>
          </p:cNvSpPr>
          <p:nvPr>
            <p:ph sz="half" idx="2"/>
          </p:nvPr>
        </p:nvSpPr>
        <p:spPr>
          <a:xfrm>
            <a:off x="839788" y="2505075"/>
            <a:ext cx="5157787"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5" name="Marcador de texto 4">
            <a:extLst>
              <a:ext uri="{FF2B5EF4-FFF2-40B4-BE49-F238E27FC236}">
                <a16:creationId xmlns:a16="http://schemas.microsoft.com/office/drawing/2014/main" id="{5B3EC44F-8F1D-48DC-B5D5-BDFE246BAD6B}"/>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Editar el estilo de texto del patrón</a:t>
            </a:r>
          </a:p>
        </p:txBody>
      </p:sp>
      <p:sp>
        <p:nvSpPr>
          <p:cNvPr id="6" name="Marcador de contenido 5">
            <a:extLst>
              <a:ext uri="{FF2B5EF4-FFF2-40B4-BE49-F238E27FC236}">
                <a16:creationId xmlns:a16="http://schemas.microsoft.com/office/drawing/2014/main" id="{78920AC5-3A41-4AC1-925D-F45C921A3BF2}"/>
              </a:ext>
            </a:extLst>
          </p:cNvPr>
          <p:cNvSpPr>
            <a:spLocks noGrp="1"/>
          </p:cNvSpPr>
          <p:nvPr>
            <p:ph sz="quarter" idx="4"/>
          </p:nvPr>
        </p:nvSpPr>
        <p:spPr>
          <a:xfrm>
            <a:off x="6172200" y="2505075"/>
            <a:ext cx="5183188" cy="3684588"/>
          </a:xfrm>
        </p:spPr>
        <p:txBody>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7" name="Marcador de fecha 6">
            <a:extLst>
              <a:ext uri="{FF2B5EF4-FFF2-40B4-BE49-F238E27FC236}">
                <a16:creationId xmlns:a16="http://schemas.microsoft.com/office/drawing/2014/main" id="{632D0493-A087-4DB8-9DDD-1BCDD9F02734}"/>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8" name="Marcador de pie de página 7">
            <a:extLst>
              <a:ext uri="{FF2B5EF4-FFF2-40B4-BE49-F238E27FC236}">
                <a16:creationId xmlns:a16="http://schemas.microsoft.com/office/drawing/2014/main" id="{007DFD08-C8D5-4992-9704-24F306812793}"/>
              </a:ext>
            </a:extLst>
          </p:cNvPr>
          <p:cNvSpPr>
            <a:spLocks noGrp="1"/>
          </p:cNvSpPr>
          <p:nvPr>
            <p:ph type="ftr" sz="quarter" idx="11"/>
          </p:nvPr>
        </p:nvSpPr>
        <p:spPr/>
        <p:txBody>
          <a:bodyPr/>
          <a:lstStyle/>
          <a:p>
            <a:endParaRPr lang="es-MX"/>
          </a:p>
        </p:txBody>
      </p:sp>
      <p:sp>
        <p:nvSpPr>
          <p:cNvPr id="9" name="Marcador de número de diapositiva 8">
            <a:extLst>
              <a:ext uri="{FF2B5EF4-FFF2-40B4-BE49-F238E27FC236}">
                <a16:creationId xmlns:a16="http://schemas.microsoft.com/office/drawing/2014/main" id="{04C28B47-49B6-4576-B7AD-76FB6F353B0C}"/>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6905775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A872A7B-3D21-4B0D-93B8-144E68ADC495}"/>
              </a:ext>
            </a:extLst>
          </p:cNvPr>
          <p:cNvSpPr>
            <a:spLocks noGrp="1"/>
          </p:cNvSpPr>
          <p:nvPr>
            <p:ph type="title"/>
          </p:nvPr>
        </p:nvSpPr>
        <p:spPr/>
        <p:txBody>
          <a:bodyPr/>
          <a:lstStyle/>
          <a:p>
            <a:r>
              <a:rPr lang="es-ES"/>
              <a:t>Haga clic para modificar el estilo de título del patrón</a:t>
            </a:r>
            <a:endParaRPr lang="es-MX"/>
          </a:p>
        </p:txBody>
      </p:sp>
      <p:sp>
        <p:nvSpPr>
          <p:cNvPr id="3" name="Marcador de fecha 2">
            <a:extLst>
              <a:ext uri="{FF2B5EF4-FFF2-40B4-BE49-F238E27FC236}">
                <a16:creationId xmlns:a16="http://schemas.microsoft.com/office/drawing/2014/main" id="{B1B109F3-BC4A-457C-BD1B-531BFB2AEFF5}"/>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4" name="Marcador de pie de página 3">
            <a:extLst>
              <a:ext uri="{FF2B5EF4-FFF2-40B4-BE49-F238E27FC236}">
                <a16:creationId xmlns:a16="http://schemas.microsoft.com/office/drawing/2014/main" id="{3A123261-F1EA-498E-BCB5-D30CEDD42917}"/>
              </a:ext>
            </a:extLst>
          </p:cNvPr>
          <p:cNvSpPr>
            <a:spLocks noGrp="1"/>
          </p:cNvSpPr>
          <p:nvPr>
            <p:ph type="ftr" sz="quarter" idx="11"/>
          </p:nvPr>
        </p:nvSpPr>
        <p:spPr/>
        <p:txBody>
          <a:bodyPr/>
          <a:lstStyle/>
          <a:p>
            <a:endParaRPr lang="es-MX"/>
          </a:p>
        </p:txBody>
      </p:sp>
      <p:sp>
        <p:nvSpPr>
          <p:cNvPr id="5" name="Marcador de número de diapositiva 4">
            <a:extLst>
              <a:ext uri="{FF2B5EF4-FFF2-40B4-BE49-F238E27FC236}">
                <a16:creationId xmlns:a16="http://schemas.microsoft.com/office/drawing/2014/main" id="{648A1DE9-10C8-444A-91EA-A9706018E9AE}"/>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3996994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15B0293D-2F7A-456F-9EED-4E78AAB1937B}"/>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3" name="Marcador de pie de página 2">
            <a:extLst>
              <a:ext uri="{FF2B5EF4-FFF2-40B4-BE49-F238E27FC236}">
                <a16:creationId xmlns:a16="http://schemas.microsoft.com/office/drawing/2014/main" id="{00977918-3948-4834-BC0B-947A5D8DDC9C}"/>
              </a:ext>
            </a:extLst>
          </p:cNvPr>
          <p:cNvSpPr>
            <a:spLocks noGrp="1"/>
          </p:cNvSpPr>
          <p:nvPr>
            <p:ph type="ftr" sz="quarter" idx="11"/>
          </p:nvPr>
        </p:nvSpPr>
        <p:spPr/>
        <p:txBody>
          <a:bodyPr/>
          <a:lstStyle/>
          <a:p>
            <a:endParaRPr lang="es-MX"/>
          </a:p>
        </p:txBody>
      </p:sp>
      <p:sp>
        <p:nvSpPr>
          <p:cNvPr id="4" name="Marcador de número de diapositiva 3">
            <a:extLst>
              <a:ext uri="{FF2B5EF4-FFF2-40B4-BE49-F238E27FC236}">
                <a16:creationId xmlns:a16="http://schemas.microsoft.com/office/drawing/2014/main" id="{BAB19A94-3719-44D5-81E3-B62E2447A6B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8797378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096844B-D1F2-45D3-9CBC-18843872B9D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contenido 2">
            <a:extLst>
              <a:ext uri="{FF2B5EF4-FFF2-40B4-BE49-F238E27FC236}">
                <a16:creationId xmlns:a16="http://schemas.microsoft.com/office/drawing/2014/main" id="{886DCB5B-CAE6-40E8-BDF7-4962ADD08A3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texto 3">
            <a:extLst>
              <a:ext uri="{FF2B5EF4-FFF2-40B4-BE49-F238E27FC236}">
                <a16:creationId xmlns:a16="http://schemas.microsoft.com/office/drawing/2014/main" id="{9EB4F02C-40EB-49EE-8BF0-217DDB193F1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B58EB9C1-65B9-4998-B830-B5F904589AB0}"/>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7EF8D629-307D-4EC0-8FCB-4F2FDBC0B17A}"/>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18AA6460-0F39-42DE-93B0-177448C06F2B}"/>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24564044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E466679-FB30-4727-8FA2-60CE5C0D35D7}"/>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endParaRPr lang="es-MX"/>
          </a:p>
        </p:txBody>
      </p:sp>
      <p:sp>
        <p:nvSpPr>
          <p:cNvPr id="3" name="Marcador de posición de imagen 2">
            <a:extLst>
              <a:ext uri="{FF2B5EF4-FFF2-40B4-BE49-F238E27FC236}">
                <a16:creationId xmlns:a16="http://schemas.microsoft.com/office/drawing/2014/main" id="{ACECDED0-39A1-4AB0-9FD1-2D3CAB73B81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a:extLst>
              <a:ext uri="{FF2B5EF4-FFF2-40B4-BE49-F238E27FC236}">
                <a16:creationId xmlns:a16="http://schemas.microsoft.com/office/drawing/2014/main" id="{C9E64808-31EF-4BBC-BBBB-409779E4092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Editar el estilo de texto del patrón</a:t>
            </a:r>
          </a:p>
        </p:txBody>
      </p:sp>
      <p:sp>
        <p:nvSpPr>
          <p:cNvPr id="5" name="Marcador de fecha 4">
            <a:extLst>
              <a:ext uri="{FF2B5EF4-FFF2-40B4-BE49-F238E27FC236}">
                <a16:creationId xmlns:a16="http://schemas.microsoft.com/office/drawing/2014/main" id="{C778086E-7837-495D-98CF-2D573E0E56ED}"/>
              </a:ext>
            </a:extLst>
          </p:cNvPr>
          <p:cNvSpPr>
            <a:spLocks noGrp="1"/>
          </p:cNvSpPr>
          <p:nvPr>
            <p:ph type="dt" sz="half" idx="10"/>
          </p:nvPr>
        </p:nvSpPr>
        <p:spPr/>
        <p:txBody>
          <a:bodyPr/>
          <a:lstStyle/>
          <a:p>
            <a:fld id="{1D150E1A-2415-45AB-A25A-0003005772B3}" type="datetimeFigureOut">
              <a:rPr lang="es-MX" smtClean="0"/>
              <a:t>04/10/2017</a:t>
            </a:fld>
            <a:endParaRPr lang="es-MX"/>
          </a:p>
        </p:txBody>
      </p:sp>
      <p:sp>
        <p:nvSpPr>
          <p:cNvPr id="6" name="Marcador de pie de página 5">
            <a:extLst>
              <a:ext uri="{FF2B5EF4-FFF2-40B4-BE49-F238E27FC236}">
                <a16:creationId xmlns:a16="http://schemas.microsoft.com/office/drawing/2014/main" id="{0A535015-906D-407E-8A55-002C8C662747}"/>
              </a:ext>
            </a:extLst>
          </p:cNvPr>
          <p:cNvSpPr>
            <a:spLocks noGrp="1"/>
          </p:cNvSpPr>
          <p:nvPr>
            <p:ph type="ftr" sz="quarter" idx="11"/>
          </p:nvPr>
        </p:nvSpPr>
        <p:spPr/>
        <p:txBody>
          <a:bodyPr/>
          <a:lstStyle/>
          <a:p>
            <a:endParaRPr lang="es-MX"/>
          </a:p>
        </p:txBody>
      </p:sp>
      <p:sp>
        <p:nvSpPr>
          <p:cNvPr id="7" name="Marcador de número de diapositiva 6">
            <a:extLst>
              <a:ext uri="{FF2B5EF4-FFF2-40B4-BE49-F238E27FC236}">
                <a16:creationId xmlns:a16="http://schemas.microsoft.com/office/drawing/2014/main" id="{67D0854E-72A5-4C7F-8965-D64198BE8ED8}"/>
              </a:ext>
            </a:extLst>
          </p:cNvPr>
          <p:cNvSpPr>
            <a:spLocks noGrp="1"/>
          </p:cNvSpPr>
          <p:nvPr>
            <p:ph type="sldNum" sz="quarter" idx="12"/>
          </p:nvPr>
        </p:nvSpPr>
        <p:spPr/>
        <p:txBody>
          <a:bodyPr/>
          <a:lstStyle/>
          <a:p>
            <a:fld id="{C9795CCE-1F15-4977-A3B8-2BEDAF7C9995}" type="slidenum">
              <a:rPr lang="es-MX" smtClean="0"/>
              <a:t>‹Nº›</a:t>
            </a:fld>
            <a:endParaRPr lang="es-MX"/>
          </a:p>
        </p:txBody>
      </p:sp>
    </p:spTree>
    <p:extLst>
      <p:ext uri="{BB962C8B-B14F-4D97-AF65-F5344CB8AC3E}">
        <p14:creationId xmlns:p14="http://schemas.microsoft.com/office/powerpoint/2010/main" val="151207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D688E0C7-4D89-4039-93D9-3D5498DC381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endParaRPr lang="es-MX"/>
          </a:p>
        </p:txBody>
      </p:sp>
      <p:sp>
        <p:nvSpPr>
          <p:cNvPr id="3" name="Marcador de texto 2">
            <a:extLst>
              <a:ext uri="{FF2B5EF4-FFF2-40B4-BE49-F238E27FC236}">
                <a16:creationId xmlns:a16="http://schemas.microsoft.com/office/drawing/2014/main" id="{81CEE4D8-C658-4134-91B7-21D1AE6C358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Editar el estilo de texto del patrón</a:t>
            </a:r>
          </a:p>
          <a:p>
            <a:pPr lvl="1"/>
            <a:r>
              <a:rPr lang="es-ES"/>
              <a:t>Segundo nivel</a:t>
            </a:r>
          </a:p>
          <a:p>
            <a:pPr lvl="2"/>
            <a:r>
              <a:rPr lang="es-ES"/>
              <a:t>Tercer nivel</a:t>
            </a:r>
          </a:p>
          <a:p>
            <a:pPr lvl="3"/>
            <a:r>
              <a:rPr lang="es-ES"/>
              <a:t>Cuarto nivel</a:t>
            </a:r>
          </a:p>
          <a:p>
            <a:pPr lvl="4"/>
            <a:r>
              <a:rPr lang="es-ES"/>
              <a:t>Quinto nivel</a:t>
            </a:r>
            <a:endParaRPr lang="es-MX"/>
          </a:p>
        </p:txBody>
      </p:sp>
      <p:sp>
        <p:nvSpPr>
          <p:cNvPr id="4" name="Marcador de fecha 3">
            <a:extLst>
              <a:ext uri="{FF2B5EF4-FFF2-40B4-BE49-F238E27FC236}">
                <a16:creationId xmlns:a16="http://schemas.microsoft.com/office/drawing/2014/main" id="{7B95CD3F-D261-4FEC-A9C4-3A2AE1D86C5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150E1A-2415-45AB-A25A-0003005772B3}" type="datetimeFigureOut">
              <a:rPr lang="es-MX" smtClean="0"/>
              <a:t>04/10/2017</a:t>
            </a:fld>
            <a:endParaRPr lang="es-MX"/>
          </a:p>
        </p:txBody>
      </p:sp>
      <p:sp>
        <p:nvSpPr>
          <p:cNvPr id="5" name="Marcador de pie de página 4">
            <a:extLst>
              <a:ext uri="{FF2B5EF4-FFF2-40B4-BE49-F238E27FC236}">
                <a16:creationId xmlns:a16="http://schemas.microsoft.com/office/drawing/2014/main" id="{8DA59B88-C255-46C6-A16E-8B4970CBCFA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a:extLst>
              <a:ext uri="{FF2B5EF4-FFF2-40B4-BE49-F238E27FC236}">
                <a16:creationId xmlns:a16="http://schemas.microsoft.com/office/drawing/2014/main" id="{A5A19BD3-A3B3-4EC9-8A93-1106829D909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795CCE-1F15-4977-A3B8-2BEDAF7C9995}" type="slidenum">
              <a:rPr lang="es-MX" smtClean="0"/>
              <a:t>‹Nº›</a:t>
            </a:fld>
            <a:endParaRPr lang="es-MX"/>
          </a:p>
        </p:txBody>
      </p:sp>
    </p:spTree>
    <p:extLst>
      <p:ext uri="{BB962C8B-B14F-4D97-AF65-F5344CB8AC3E}">
        <p14:creationId xmlns:p14="http://schemas.microsoft.com/office/powerpoint/2010/main" val="375395574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23.wmf"/><Relationship Id="rId5" Type="http://schemas.openxmlformats.org/officeDocument/2006/relationships/oleObject" Target="../embeddings/oleObject18.bin"/><Relationship Id="rId4"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image" Target="../media/image25.wmf"/><Relationship Id="rId3" Type="http://schemas.openxmlformats.org/officeDocument/2006/relationships/image" Target="../media/image3.png"/><Relationship Id="rId7" Type="http://schemas.openxmlformats.org/officeDocument/2006/relationships/oleObject" Target="../embeddings/oleObject20.bin"/><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4.wmf"/><Relationship Id="rId5" Type="http://schemas.openxmlformats.org/officeDocument/2006/relationships/oleObject" Target="../embeddings/oleObject19.bin"/><Relationship Id="rId4" Type="http://schemas.microsoft.com/office/2007/relationships/hdphoto" Target="../media/hdphoto1.wdp"/></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image" Target="../media/image4.wmf"/><Relationship Id="rId5" Type="http://schemas.openxmlformats.org/officeDocument/2006/relationships/oleObject" Target="../embeddings/oleObject1.bin"/><Relationship Id="rId4" Type="http://schemas.microsoft.com/office/2007/relationships/hdphoto" Target="../media/hdphoto1.wdp"/></Relationships>
</file>

<file path=ppt/slides/_rels/slide5.xml.rels><?xml version="1.0" encoding="UTF-8" standalone="yes"?>
<Relationships xmlns="http://schemas.openxmlformats.org/package/2006/relationships"><Relationship Id="rId8" Type="http://schemas.openxmlformats.org/officeDocument/2006/relationships/image" Target="../media/image6.wmf"/><Relationship Id="rId13" Type="http://schemas.openxmlformats.org/officeDocument/2006/relationships/oleObject" Target="../embeddings/oleObject6.bin"/><Relationship Id="rId3" Type="http://schemas.openxmlformats.org/officeDocument/2006/relationships/image" Target="../media/image3.png"/><Relationship Id="rId7" Type="http://schemas.openxmlformats.org/officeDocument/2006/relationships/oleObject" Target="../embeddings/oleObject3.bin"/><Relationship Id="rId12" Type="http://schemas.openxmlformats.org/officeDocument/2006/relationships/image" Target="../media/image8.wmf"/><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image" Target="../media/image5.wmf"/><Relationship Id="rId11" Type="http://schemas.openxmlformats.org/officeDocument/2006/relationships/oleObject" Target="../embeddings/oleObject5.bin"/><Relationship Id="rId5" Type="http://schemas.openxmlformats.org/officeDocument/2006/relationships/oleObject" Target="../embeddings/oleObject2.bin"/><Relationship Id="rId10" Type="http://schemas.openxmlformats.org/officeDocument/2006/relationships/image" Target="../media/image7.wmf"/><Relationship Id="rId4" Type="http://schemas.microsoft.com/office/2007/relationships/hdphoto" Target="../media/hdphoto1.wdp"/><Relationship Id="rId9" Type="http://schemas.openxmlformats.org/officeDocument/2006/relationships/oleObject" Target="../embeddings/oleObject4.bin"/><Relationship Id="rId14" Type="http://schemas.openxmlformats.org/officeDocument/2006/relationships/image" Target="../media/image9.wmf"/></Relationships>
</file>

<file path=ppt/slides/_rels/slide6.xml.rels><?xml version="1.0" encoding="UTF-8" standalone="yes"?>
<Relationships xmlns="http://schemas.openxmlformats.org/package/2006/relationships"><Relationship Id="rId8" Type="http://schemas.openxmlformats.org/officeDocument/2006/relationships/image" Target="../media/image11.wmf"/><Relationship Id="rId3" Type="http://schemas.openxmlformats.org/officeDocument/2006/relationships/image" Target="../media/image3.png"/><Relationship Id="rId7" Type="http://schemas.openxmlformats.org/officeDocument/2006/relationships/oleObject" Target="../embeddings/oleObject8.bin"/><Relationship Id="rId12" Type="http://schemas.openxmlformats.org/officeDocument/2006/relationships/image" Target="../media/image13.w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image" Target="../media/image10.wmf"/><Relationship Id="rId11" Type="http://schemas.openxmlformats.org/officeDocument/2006/relationships/oleObject" Target="../embeddings/oleObject10.bin"/><Relationship Id="rId5" Type="http://schemas.openxmlformats.org/officeDocument/2006/relationships/oleObject" Target="../embeddings/oleObject7.bin"/><Relationship Id="rId10" Type="http://schemas.openxmlformats.org/officeDocument/2006/relationships/image" Target="../media/image12.wmf"/><Relationship Id="rId4" Type="http://schemas.microsoft.com/office/2007/relationships/hdphoto" Target="../media/hdphoto1.wdp"/><Relationship Id="rId9" Type="http://schemas.openxmlformats.org/officeDocument/2006/relationships/oleObject" Target="../embeddings/oleObject9.bin"/></Relationships>
</file>

<file path=ppt/slides/_rels/slide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5" Type="http://schemas.openxmlformats.org/officeDocument/2006/relationships/image" Target="../media/image15.emf"/><Relationship Id="rId4" Type="http://schemas.openxmlformats.org/officeDocument/2006/relationships/image" Target="../media/image14.emf"/></Relationships>
</file>

<file path=ppt/slides/_rels/slide8.xml.rels><?xml version="1.0" encoding="UTF-8" standalone="yes"?>
<Relationships xmlns="http://schemas.openxmlformats.org/package/2006/relationships"><Relationship Id="rId8" Type="http://schemas.openxmlformats.org/officeDocument/2006/relationships/image" Target="../media/image17.wmf"/><Relationship Id="rId3" Type="http://schemas.openxmlformats.org/officeDocument/2006/relationships/image" Target="../media/image3.png"/><Relationship Id="rId7" Type="http://schemas.openxmlformats.org/officeDocument/2006/relationships/oleObject" Target="../embeddings/oleObject12.bin"/><Relationship Id="rId12" Type="http://schemas.openxmlformats.org/officeDocument/2006/relationships/image" Target="../media/image19.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image" Target="../media/image16.wmf"/><Relationship Id="rId11" Type="http://schemas.openxmlformats.org/officeDocument/2006/relationships/oleObject" Target="../embeddings/oleObject14.bin"/><Relationship Id="rId5" Type="http://schemas.openxmlformats.org/officeDocument/2006/relationships/oleObject" Target="../embeddings/oleObject11.bin"/><Relationship Id="rId10" Type="http://schemas.openxmlformats.org/officeDocument/2006/relationships/image" Target="../media/image18.wmf"/><Relationship Id="rId4" Type="http://schemas.microsoft.com/office/2007/relationships/hdphoto" Target="../media/hdphoto1.wdp"/><Relationship Id="rId9" Type="http://schemas.openxmlformats.org/officeDocument/2006/relationships/oleObject" Target="../embeddings/oleObject13.bin"/></Relationships>
</file>

<file path=ppt/slides/_rels/slide9.xml.rels><?xml version="1.0" encoding="UTF-8" standalone="yes"?>
<Relationships xmlns="http://schemas.openxmlformats.org/package/2006/relationships"><Relationship Id="rId8" Type="http://schemas.openxmlformats.org/officeDocument/2006/relationships/image" Target="../media/image21.wmf"/><Relationship Id="rId3" Type="http://schemas.openxmlformats.org/officeDocument/2006/relationships/image" Target="../media/image3.png"/><Relationship Id="rId7" Type="http://schemas.openxmlformats.org/officeDocument/2006/relationships/oleObject" Target="../embeddings/oleObject16.bin"/><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image" Target="../media/image20.wmf"/><Relationship Id="rId5" Type="http://schemas.openxmlformats.org/officeDocument/2006/relationships/oleObject" Target="../embeddings/oleObject15.bin"/><Relationship Id="rId10" Type="http://schemas.openxmlformats.org/officeDocument/2006/relationships/image" Target="../media/image22.wmf"/><Relationship Id="rId4" Type="http://schemas.microsoft.com/office/2007/relationships/hdphoto" Target="../media/hdphoto1.wdp"/><Relationship Id="rId9" Type="http://schemas.openxmlformats.org/officeDocument/2006/relationships/oleObject" Target="../embeddings/oleObject17.bin"/></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28C270BB-5D4A-483D-8734-03B826A28412}"/>
              </a:ext>
            </a:extLst>
          </p:cNvPr>
          <p:cNvPicPr>
            <a:picLocks noChangeAspect="1"/>
          </p:cNvPicPr>
          <p:nvPr/>
        </p:nvPicPr>
        <p:blipFill>
          <a:blip r:embed="rId2" cstate="print">
            <a:biLevel thresh="75000"/>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6666326" y="2205990"/>
            <a:ext cx="5525674" cy="4069080"/>
          </a:xfrm>
          <a:prstGeom prst="rect">
            <a:avLst/>
          </a:prstGeom>
        </p:spPr>
      </p:pic>
      <p:sp>
        <p:nvSpPr>
          <p:cNvPr id="2" name="Título 1">
            <a:extLst>
              <a:ext uri="{FF2B5EF4-FFF2-40B4-BE49-F238E27FC236}">
                <a16:creationId xmlns:a16="http://schemas.microsoft.com/office/drawing/2014/main" id="{8A0127D0-615F-4FBA-8212-154EFCBF4C2B}"/>
              </a:ext>
            </a:extLst>
          </p:cNvPr>
          <p:cNvSpPr>
            <a:spLocks noGrp="1"/>
          </p:cNvSpPr>
          <p:nvPr>
            <p:ph type="ctrTitle"/>
          </p:nvPr>
        </p:nvSpPr>
        <p:spPr>
          <a:xfrm>
            <a:off x="1485676" y="1243913"/>
            <a:ext cx="8256104" cy="1213111"/>
          </a:xfrm>
        </p:spPr>
        <p:txBody>
          <a:bodyPr>
            <a:normAutofit/>
          </a:bodyPr>
          <a:lstStyle/>
          <a:p>
            <a:pPr algn="l"/>
            <a:r>
              <a:rPr lang="es-MX" sz="4000" dirty="0"/>
              <a:t>CAPÍTULO 8: DETERMINACIÓN DE ESQUINAS</a:t>
            </a:r>
          </a:p>
        </p:txBody>
      </p:sp>
      <p:sp>
        <p:nvSpPr>
          <p:cNvPr id="6" name="Subtítulo 2">
            <a:extLst>
              <a:ext uri="{FF2B5EF4-FFF2-40B4-BE49-F238E27FC236}">
                <a16:creationId xmlns:a16="http://schemas.microsoft.com/office/drawing/2014/main" id="{0366309A-5639-45EE-AC5E-64765CB14E38}"/>
              </a:ext>
            </a:extLst>
          </p:cNvPr>
          <p:cNvSpPr txBox="1">
            <a:spLocks/>
          </p:cNvSpPr>
          <p:nvPr/>
        </p:nvSpPr>
        <p:spPr>
          <a:xfrm>
            <a:off x="1848141" y="3171926"/>
            <a:ext cx="5485855" cy="1649891"/>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r>
              <a:rPr lang="es-MX" sz="1800" b="1" dirty="0"/>
              <a:t>Objetivo: </a:t>
            </a:r>
            <a:r>
              <a:rPr lang="es-MX" sz="1800" dirty="0"/>
              <a:t>En este capítulo se hace un tratamiento de los principales métodos existentes para la determinación de esquinas.</a:t>
            </a:r>
            <a:endParaRPr lang="es-MX" sz="1800" i="1" dirty="0"/>
          </a:p>
        </p:txBody>
      </p:sp>
    </p:spTree>
    <p:extLst>
      <p:ext uri="{BB962C8B-B14F-4D97-AF65-F5344CB8AC3E}">
        <p14:creationId xmlns:p14="http://schemas.microsoft.com/office/powerpoint/2010/main" val="10503465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67930"/>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566392"/>
            <a:ext cx="11883887" cy="1317901"/>
          </a:xfrm>
        </p:spPr>
        <p:txBody>
          <a:bodyPr>
            <a:normAutofit/>
          </a:bodyPr>
          <a:lstStyle/>
          <a:p>
            <a:r>
              <a:rPr lang="es-MX" sz="4000" dirty="0"/>
              <a:t>OTROS DETECTORES DE ESQUINAS – DETECTOR DE KITCHEN &amp; ROSENFELD</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936777"/>
            <a:ext cx="11883887" cy="4946236"/>
          </a:xfrm>
        </p:spPr>
        <p:txBody>
          <a:bodyPr>
            <a:normAutofit/>
          </a:bodyPr>
          <a:lstStyle/>
          <a:p>
            <a:pPr algn="just"/>
            <a:r>
              <a:rPr lang="es-MX" sz="2500" dirty="0"/>
              <a:t>Detector de esquinas basado en el cambio de la dirección del gradiente a lo largo de un borde multiplicado por la dirección del gradiente local en el pixel en cuestión. Por lo que </a:t>
            </a:r>
            <a:r>
              <a:rPr lang="es-MX" sz="2500" dirty="0" err="1"/>
              <a:t>Kitchen</a:t>
            </a:r>
            <a:r>
              <a:rPr lang="es-MX" sz="2500" dirty="0"/>
              <a:t> y </a:t>
            </a:r>
            <a:r>
              <a:rPr lang="es-MX" sz="2500" dirty="0" err="1"/>
              <a:t>Rosenfeld</a:t>
            </a:r>
            <a:r>
              <a:rPr lang="es-MX" sz="2500" dirty="0"/>
              <a:t> propusieron calcular la matriz:</a:t>
            </a:r>
          </a:p>
          <a:p>
            <a:pPr algn="just"/>
            <a:endParaRPr lang="es-MX" sz="2500" dirty="0"/>
          </a:p>
          <a:p>
            <a:pPr algn="just"/>
            <a:endParaRPr lang="es-MX" sz="2500" dirty="0"/>
          </a:p>
          <a:p>
            <a:pPr algn="just"/>
            <a:endParaRPr lang="es-MX" sz="2500" dirty="0"/>
          </a:p>
          <a:p>
            <a:pPr algn="just"/>
            <a:r>
              <a:rPr lang="es-MX" sz="2500" dirty="0"/>
              <a:t>En este enfoque se considera a las esquinas como aquellos valores que sobrepasen un valor prefijado considerado como umbral.</a:t>
            </a:r>
          </a:p>
        </p:txBody>
      </p:sp>
      <p:graphicFrame>
        <p:nvGraphicFramePr>
          <p:cNvPr id="6" name="Objeto 5">
            <a:extLst>
              <a:ext uri="{FF2B5EF4-FFF2-40B4-BE49-F238E27FC236}">
                <a16:creationId xmlns:a16="http://schemas.microsoft.com/office/drawing/2014/main" id="{1105D260-4A5E-4353-9DA5-F962AB1EB8C8}"/>
              </a:ext>
            </a:extLst>
          </p:cNvPr>
          <p:cNvGraphicFramePr>
            <a:graphicFrameLocks noChangeAspect="1"/>
          </p:cNvGraphicFramePr>
          <p:nvPr>
            <p:extLst>
              <p:ext uri="{D42A27DB-BD31-4B8C-83A1-F6EECF244321}">
                <p14:modId xmlns:p14="http://schemas.microsoft.com/office/powerpoint/2010/main" val="2511377028"/>
              </p:ext>
            </p:extLst>
          </p:nvPr>
        </p:nvGraphicFramePr>
        <p:xfrm>
          <a:off x="3770896" y="3248578"/>
          <a:ext cx="4640263" cy="965200"/>
        </p:xfrm>
        <a:graphic>
          <a:graphicData uri="http://schemas.openxmlformats.org/presentationml/2006/ole">
            <mc:AlternateContent xmlns:mc="http://schemas.openxmlformats.org/markup-compatibility/2006">
              <mc:Choice xmlns:v="urn:schemas-microsoft-com:vml" Requires="v">
                <p:oleObj spid="_x0000_s7176" name="Equation" r:id="rId5" imgW="4647960" imgH="965160" progId="Equation.DSMT4">
                  <p:embed/>
                </p:oleObj>
              </mc:Choice>
              <mc:Fallback>
                <p:oleObj name="Equation" r:id="rId5" imgW="4647960" imgH="965160" progId="Equation.DSMT4">
                  <p:embed/>
                  <p:pic>
                    <p:nvPicPr>
                      <p:cNvPr id="0" name="Object 1"/>
                      <p:cNvPicPr>
                        <a:picLocks noChangeAspect="1" noChangeArrowheads="1"/>
                      </p:cNvPicPr>
                      <p:nvPr/>
                    </p:nvPicPr>
                    <p:blipFill>
                      <a:blip r:embed="rId6"/>
                      <a:srcRect/>
                      <a:stretch>
                        <a:fillRect/>
                      </a:stretch>
                    </p:blipFill>
                    <p:spPr bwMode="auto">
                      <a:xfrm>
                        <a:off x="3770896" y="3248578"/>
                        <a:ext cx="4640263" cy="965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35853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6882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463522"/>
            <a:ext cx="11883887" cy="1317901"/>
          </a:xfrm>
        </p:spPr>
        <p:txBody>
          <a:bodyPr>
            <a:normAutofit/>
          </a:bodyPr>
          <a:lstStyle/>
          <a:p>
            <a:r>
              <a:rPr lang="es-MX" sz="4000" dirty="0"/>
              <a:t>OTROS DETECTORES DE ESQUINAS – DETECTOR DE WANG &amp; BRADY</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Este detector para la detección de esquinas considera a una imagen como una superficie, de tal forma que el algoritmo busca lugares en la imagen donde la dirección de un borde cambia abruptamente, como es el caso en las esquinas. Para ello se mide un coeficiente </a:t>
            </a:r>
            <a:r>
              <a:rPr lang="es-MX" sz="2500" i="1" dirty="0"/>
              <a:t>C(</a:t>
            </a:r>
            <a:r>
              <a:rPr lang="es-MX" sz="2500" i="1" dirty="0" err="1"/>
              <a:t>x,y</a:t>
            </a:r>
            <a:r>
              <a:rPr lang="es-MX" sz="2500" i="1" dirty="0"/>
              <a:t>) </a:t>
            </a:r>
            <a:r>
              <a:rPr lang="es-MX" sz="2500" dirty="0"/>
              <a:t>que se establece para cada pixel definido como:</a:t>
            </a:r>
          </a:p>
          <a:p>
            <a:pPr algn="just"/>
            <a:endParaRPr lang="es-MX" sz="2500" dirty="0"/>
          </a:p>
          <a:p>
            <a:pPr algn="just"/>
            <a:endParaRPr lang="es-MX" sz="2500" dirty="0"/>
          </a:p>
          <a:p>
            <a:pPr algn="just"/>
            <a:r>
              <a:rPr lang="es-MX" sz="2500" dirty="0"/>
              <a:t>Donde:</a:t>
            </a:r>
          </a:p>
          <a:p>
            <a:pPr algn="just"/>
            <a:endParaRPr lang="es-MX" sz="2500" dirty="0"/>
          </a:p>
          <a:p>
            <a:pPr algn="just"/>
            <a:r>
              <a:rPr lang="es-MX" sz="2500" dirty="0"/>
              <a:t>Por lo que para elegir si un pixel es esquina o no solamente se considera a partir del cálculo de</a:t>
            </a:r>
            <a:r>
              <a:rPr lang="es-MX" sz="2500" i="1" dirty="0"/>
              <a:t> C(</a:t>
            </a:r>
            <a:r>
              <a:rPr lang="es-MX" sz="2500" i="1" dirty="0" err="1"/>
              <a:t>x,y</a:t>
            </a:r>
            <a:r>
              <a:rPr lang="es-MX" sz="2500" i="1" dirty="0"/>
              <a:t>) </a:t>
            </a:r>
            <a:r>
              <a:rPr lang="es-MX" sz="2500" dirty="0"/>
              <a:t>la aplicación de un umbral y la elección de aquellos puntos que sean superiores a este.</a:t>
            </a:r>
          </a:p>
        </p:txBody>
      </p:sp>
      <p:graphicFrame>
        <p:nvGraphicFramePr>
          <p:cNvPr id="9" name="Objeto 8">
            <a:extLst>
              <a:ext uri="{FF2B5EF4-FFF2-40B4-BE49-F238E27FC236}">
                <a16:creationId xmlns:a16="http://schemas.microsoft.com/office/drawing/2014/main" id="{C2D383A5-64E4-4891-B614-FB1A77681D96}"/>
              </a:ext>
            </a:extLst>
          </p:cNvPr>
          <p:cNvGraphicFramePr>
            <a:graphicFrameLocks noChangeAspect="1"/>
          </p:cNvGraphicFramePr>
          <p:nvPr>
            <p:extLst>
              <p:ext uri="{D42A27DB-BD31-4B8C-83A1-F6EECF244321}">
                <p14:modId xmlns:p14="http://schemas.microsoft.com/office/powerpoint/2010/main" val="2585470503"/>
              </p:ext>
            </p:extLst>
          </p:nvPr>
        </p:nvGraphicFramePr>
        <p:xfrm>
          <a:off x="4074109" y="3160574"/>
          <a:ext cx="4033837" cy="457200"/>
        </p:xfrm>
        <a:graphic>
          <a:graphicData uri="http://schemas.openxmlformats.org/presentationml/2006/ole">
            <mc:AlternateContent xmlns:mc="http://schemas.openxmlformats.org/markup-compatibility/2006">
              <mc:Choice xmlns:v="urn:schemas-microsoft-com:vml" Requires="v">
                <p:oleObj spid="_x0000_s8210" name="Equation" r:id="rId5" imgW="4025880" imgH="457200" progId="Equation.DSMT4">
                  <p:embed/>
                </p:oleObj>
              </mc:Choice>
              <mc:Fallback>
                <p:oleObj name="Equation" r:id="rId5" imgW="4025880" imgH="457200" progId="Equation.DSMT4">
                  <p:embed/>
                  <p:pic>
                    <p:nvPicPr>
                      <p:cNvPr id="0" name="Object 4"/>
                      <p:cNvPicPr>
                        <a:picLocks noChangeAspect="1" noChangeArrowheads="1"/>
                      </p:cNvPicPr>
                      <p:nvPr/>
                    </p:nvPicPr>
                    <p:blipFill>
                      <a:blip r:embed="rId6"/>
                      <a:srcRect/>
                      <a:stretch>
                        <a:fillRect/>
                      </a:stretch>
                    </p:blipFill>
                    <p:spPr bwMode="auto">
                      <a:xfrm>
                        <a:off x="4074109" y="3160574"/>
                        <a:ext cx="4033837" cy="457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o 10">
            <a:extLst>
              <a:ext uri="{FF2B5EF4-FFF2-40B4-BE49-F238E27FC236}">
                <a16:creationId xmlns:a16="http://schemas.microsoft.com/office/drawing/2014/main" id="{7FF90A7A-4D36-4F0F-A5E2-4753BDFF94F7}"/>
              </a:ext>
            </a:extLst>
          </p:cNvPr>
          <p:cNvGraphicFramePr>
            <a:graphicFrameLocks noChangeAspect="1"/>
          </p:cNvGraphicFramePr>
          <p:nvPr>
            <p:extLst>
              <p:ext uri="{D42A27DB-BD31-4B8C-83A1-F6EECF244321}">
                <p14:modId xmlns:p14="http://schemas.microsoft.com/office/powerpoint/2010/main" val="3008684205"/>
              </p:ext>
            </p:extLst>
          </p:nvPr>
        </p:nvGraphicFramePr>
        <p:xfrm>
          <a:off x="1801602" y="3991458"/>
          <a:ext cx="8578850" cy="863600"/>
        </p:xfrm>
        <a:graphic>
          <a:graphicData uri="http://schemas.openxmlformats.org/presentationml/2006/ole">
            <mc:AlternateContent xmlns:mc="http://schemas.openxmlformats.org/markup-compatibility/2006">
              <mc:Choice xmlns:v="urn:schemas-microsoft-com:vml" Requires="v">
                <p:oleObj spid="_x0000_s8211" name="Equation" r:id="rId7" imgW="8584920" imgH="863280" progId="Equation.DSMT4">
                  <p:embed/>
                </p:oleObj>
              </mc:Choice>
              <mc:Fallback>
                <p:oleObj name="Equation" r:id="rId7" imgW="8584920" imgH="863280" progId="Equation.DSMT4">
                  <p:embed/>
                  <p:pic>
                    <p:nvPicPr>
                      <p:cNvPr id="0" name="Object 6"/>
                      <p:cNvPicPr>
                        <a:picLocks noChangeAspect="1" noChangeArrowheads="1"/>
                      </p:cNvPicPr>
                      <p:nvPr/>
                    </p:nvPicPr>
                    <p:blipFill>
                      <a:blip r:embed="rId8"/>
                      <a:srcRect/>
                      <a:stretch>
                        <a:fillRect/>
                      </a:stretch>
                    </p:blipFill>
                    <p:spPr bwMode="auto">
                      <a:xfrm>
                        <a:off x="1801602" y="3991458"/>
                        <a:ext cx="857885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1491828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4904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Introducción</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Las esquinas son definidas como puntos prominentes contenidos en una imagen, caracterizados por presentar también un alto valor del gradiente pero a diferencia de los bordes, este alto valor del gradiente no solo se manifiesta en una dirección sino en diferentes. Considerando la anterior definición podemos imaginar a las esquinas como puntos en la imagen que colindan con diferentes bordes a la vez.</a:t>
            </a:r>
          </a:p>
          <a:p>
            <a:pPr algn="just"/>
            <a:r>
              <a:rPr lang="es-MX" sz="2500" dirty="0"/>
              <a:t>Las esquinas pueden ser utilizadas en una amplia gama de aplicaciones tales como el seguimiento de objetos en secuencia de vídeo (tracking), para ordenar las estructuras de objetos en visión estereoscópica, como puntos de referencia en la medición de características geométricas de objetos o bien en la calibración de cámaras para sistemas de visión. Algunas de las ventajas de las esquinas sobre otras características obtenidas de una imagen son su robustez al cambio de perspectiva así como a su confiabilidad en su localización ante diferentes condiciones de iluminación.</a:t>
            </a:r>
          </a:p>
        </p:txBody>
      </p:sp>
    </p:spTree>
    <p:extLst>
      <p:ext uri="{BB962C8B-B14F-4D97-AF65-F5344CB8AC3E}">
        <p14:creationId xmlns:p14="http://schemas.microsoft.com/office/powerpoint/2010/main" val="2273743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6047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ESQUINAS EN UNA IMAGEN</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Un algoritmo para la detección de las esquinas debe de reunir algunos aspectos importantes tales como:</a:t>
            </a:r>
          </a:p>
          <a:p>
            <a:pPr lvl="1" algn="just"/>
            <a:r>
              <a:rPr lang="es-MX" sz="2500" dirty="0"/>
              <a:t>Detectar esquinas “importantes” de las “no importantes”.</a:t>
            </a:r>
          </a:p>
          <a:p>
            <a:pPr lvl="1" algn="just"/>
            <a:r>
              <a:rPr lang="es-MX" sz="2500" dirty="0"/>
              <a:t>Detectar las esquinas en presencia del ruido propio de la imagen.</a:t>
            </a:r>
          </a:p>
          <a:p>
            <a:pPr lvl="1" algn="just"/>
            <a:r>
              <a:rPr lang="es-MX" sz="2500" dirty="0"/>
              <a:t>Rápida ejecución para permitir su implementación en tiempo real.</a:t>
            </a:r>
          </a:p>
          <a:p>
            <a:pPr marL="457200" lvl="1" indent="0" algn="just">
              <a:buNone/>
            </a:pPr>
            <a:endParaRPr lang="es-MX" sz="2500" dirty="0"/>
          </a:p>
          <a:p>
            <a:pPr algn="just"/>
            <a:r>
              <a:rPr lang="es-MX" sz="2500" dirty="0"/>
              <a:t>La mayoría de los algoritmos utilizados para la detección de esquinas utilizan el criterio de la primera o la segunda derivada sobre la imagen en la dirección </a:t>
            </a:r>
            <a:r>
              <a:rPr lang="es-MX" sz="2500" i="1" dirty="0"/>
              <a:t>x</a:t>
            </a:r>
            <a:r>
              <a:rPr lang="es-MX" sz="2500" dirty="0"/>
              <a:t> o</a:t>
            </a:r>
            <a:r>
              <a:rPr lang="es-MX" sz="2500" i="1" dirty="0"/>
              <a:t> y</a:t>
            </a:r>
            <a:r>
              <a:rPr lang="es-MX" sz="2500" dirty="0"/>
              <a:t> como aproximación del valor del gradiente. Un algoritmo representativo de esta clase de métodos es el Detector de Harris (otras veces llamado detector de puntos </a:t>
            </a:r>
            <a:r>
              <a:rPr lang="es-MX" sz="2500" dirty="0" err="1"/>
              <a:t>Plessey</a:t>
            </a:r>
            <a:r>
              <a:rPr lang="es-MX" sz="2500" dirty="0"/>
              <a:t>).</a:t>
            </a:r>
          </a:p>
        </p:txBody>
      </p:sp>
    </p:spTree>
    <p:extLst>
      <p:ext uri="{BB962C8B-B14F-4D97-AF65-F5344CB8AC3E}">
        <p14:creationId xmlns:p14="http://schemas.microsoft.com/office/powerpoint/2010/main" val="33296885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4904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ALGORITMO DE HARRIS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El Algoritmo desarrollado por Harris y Stephens es un algoritmo que como fue comentado se basa en la idea de que una esquina es un punto de la imagen donde su valor del gradiente muestra un valor alto en varias direcciones simultáneamente. Este algoritmo es robusto en diferenciar las esquinas de los bordes los cuales muestran un valor alto del gradiente pero en una sola dirección, además este detector permite localizar las esquinas de manera robusta a la orientación por lo que no importa la orientación de la esquina.</a:t>
            </a:r>
          </a:p>
          <a:p>
            <a:pPr algn="just"/>
            <a:r>
              <a:rPr lang="es-MX" sz="2500" dirty="0"/>
              <a:t>Para el cálculo del algoritmo de Harris es necesario considerar la derivada parcial en sentido horizontal y vertical</a:t>
            </a:r>
          </a:p>
        </p:txBody>
      </p:sp>
      <p:graphicFrame>
        <p:nvGraphicFramePr>
          <p:cNvPr id="6" name="Objeto 5">
            <a:extLst>
              <a:ext uri="{FF2B5EF4-FFF2-40B4-BE49-F238E27FC236}">
                <a16:creationId xmlns:a16="http://schemas.microsoft.com/office/drawing/2014/main" id="{A946A015-DB01-4BAF-BF97-724D50AB222A}"/>
              </a:ext>
            </a:extLst>
          </p:cNvPr>
          <p:cNvGraphicFramePr>
            <a:graphicFrameLocks noChangeAspect="1"/>
          </p:cNvGraphicFramePr>
          <p:nvPr>
            <p:extLst>
              <p:ext uri="{D42A27DB-BD31-4B8C-83A1-F6EECF244321}">
                <p14:modId xmlns:p14="http://schemas.microsoft.com/office/powerpoint/2010/main" val="4030126050"/>
              </p:ext>
            </p:extLst>
          </p:nvPr>
        </p:nvGraphicFramePr>
        <p:xfrm>
          <a:off x="3760578" y="5074892"/>
          <a:ext cx="4660900" cy="825500"/>
        </p:xfrm>
        <a:graphic>
          <a:graphicData uri="http://schemas.openxmlformats.org/presentationml/2006/ole">
            <mc:AlternateContent xmlns:mc="http://schemas.openxmlformats.org/markup-compatibility/2006">
              <mc:Choice xmlns:v="urn:schemas-microsoft-com:vml" Requires="v">
                <p:oleObj spid="_x0000_s1037" name="Equation" r:id="rId5" imgW="4660560" imgH="812520" progId="Equation.DSMT4">
                  <p:embed/>
                </p:oleObj>
              </mc:Choice>
              <mc:Fallback>
                <p:oleObj name="Equation" r:id="rId5" imgW="4660560" imgH="812520" progId="Equation.DSMT4">
                  <p:embed/>
                  <p:pic>
                    <p:nvPicPr>
                      <p:cNvPr id="0" name="Object 1"/>
                      <p:cNvPicPr>
                        <a:picLocks noChangeAspect="1" noChangeArrowheads="1"/>
                      </p:cNvPicPr>
                      <p:nvPr/>
                    </p:nvPicPr>
                    <p:blipFill>
                      <a:blip r:embed="rId6"/>
                      <a:srcRect/>
                      <a:stretch>
                        <a:fillRect/>
                      </a:stretch>
                    </p:blipFill>
                    <p:spPr bwMode="auto">
                      <a:xfrm>
                        <a:off x="3760578" y="5074892"/>
                        <a:ext cx="4660900" cy="8255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6433143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252520"/>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ALGORITMO DE HARRIS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049042"/>
            <a:ext cx="11883887" cy="4946236"/>
          </a:xfrm>
        </p:spPr>
        <p:txBody>
          <a:bodyPr>
            <a:normAutofit/>
          </a:bodyPr>
          <a:lstStyle/>
          <a:p>
            <a:pPr algn="just"/>
            <a:r>
              <a:rPr lang="es-MX" sz="2500" dirty="0"/>
              <a:t>Además del cálculo de las siguientes cantidades:</a:t>
            </a:r>
          </a:p>
          <a:p>
            <a:pPr algn="just"/>
            <a:endParaRPr lang="es-MX" sz="2500" dirty="0"/>
          </a:p>
          <a:p>
            <a:pPr algn="just"/>
            <a:endParaRPr lang="es-MX" sz="2500" dirty="0"/>
          </a:p>
          <a:p>
            <a:pPr algn="just"/>
            <a:endParaRPr lang="es-MX" sz="2500" dirty="0"/>
          </a:p>
          <a:p>
            <a:pPr algn="just"/>
            <a:r>
              <a:rPr lang="es-ES_tradnl" sz="2500" dirty="0"/>
              <a:t>Estos valores pueden ser interpretados como aproximaciones de los elementos de la matriz de estructuras definida como </a:t>
            </a:r>
            <a:r>
              <a:rPr lang="es-ES_tradnl" sz="2500" i="1" dirty="0"/>
              <a:t>HE</a:t>
            </a:r>
            <a:r>
              <a:rPr lang="es-ES_tradnl" sz="2500" dirty="0"/>
              <a:t>, tal que:</a:t>
            </a:r>
          </a:p>
          <a:p>
            <a:pPr algn="just"/>
            <a:endParaRPr lang="es-ES_tradnl" sz="2500" dirty="0"/>
          </a:p>
          <a:p>
            <a:pPr algn="just"/>
            <a:endParaRPr lang="es-ES_tradnl" sz="2500" dirty="0"/>
          </a:p>
          <a:p>
            <a:pPr algn="just"/>
            <a:r>
              <a:rPr lang="es-MX" sz="2500" dirty="0"/>
              <a:t>Para la localización de las esquinas utilizando el algoritmo de Harris es necesario suavizar los valores de cada uno de los elementos de la matriz de estructuras mediante su convolución por un filtro Gaussiano, tal que:</a:t>
            </a:r>
          </a:p>
        </p:txBody>
      </p:sp>
      <p:graphicFrame>
        <p:nvGraphicFramePr>
          <p:cNvPr id="6" name="Objeto 5">
            <a:extLst>
              <a:ext uri="{FF2B5EF4-FFF2-40B4-BE49-F238E27FC236}">
                <a16:creationId xmlns:a16="http://schemas.microsoft.com/office/drawing/2014/main" id="{9840B352-BFC0-4604-95A3-B6B2144FCF76}"/>
              </a:ext>
            </a:extLst>
          </p:cNvPr>
          <p:cNvGraphicFramePr>
            <a:graphicFrameLocks noChangeAspect="1"/>
          </p:cNvGraphicFramePr>
          <p:nvPr>
            <p:extLst>
              <p:ext uri="{D42A27DB-BD31-4B8C-83A1-F6EECF244321}">
                <p14:modId xmlns:p14="http://schemas.microsoft.com/office/powerpoint/2010/main" val="518978222"/>
              </p:ext>
            </p:extLst>
          </p:nvPr>
        </p:nvGraphicFramePr>
        <p:xfrm>
          <a:off x="5000415" y="1591708"/>
          <a:ext cx="2300288" cy="438150"/>
        </p:xfrm>
        <a:graphic>
          <a:graphicData uri="http://schemas.openxmlformats.org/presentationml/2006/ole">
            <mc:AlternateContent xmlns:mc="http://schemas.openxmlformats.org/markup-compatibility/2006">
              <mc:Choice xmlns:v="urn:schemas-microsoft-com:vml" Requires="v">
                <p:oleObj spid="_x0000_s2108" name="Equation" r:id="rId5" imgW="2286000" imgH="431640" progId="Equation.DSMT4">
                  <p:embed/>
                </p:oleObj>
              </mc:Choice>
              <mc:Fallback>
                <p:oleObj name="Equation" r:id="rId5" imgW="2286000" imgH="431640" progId="Equation.DSMT4">
                  <p:embed/>
                  <p:pic>
                    <p:nvPicPr>
                      <p:cNvPr id="0" name="Object 1"/>
                      <p:cNvPicPr>
                        <a:picLocks noChangeAspect="1" noChangeArrowheads="1"/>
                      </p:cNvPicPr>
                      <p:nvPr/>
                    </p:nvPicPr>
                    <p:blipFill>
                      <a:blip r:embed="rId6"/>
                      <a:srcRect/>
                      <a:stretch>
                        <a:fillRect/>
                      </a:stretch>
                    </p:blipFill>
                    <p:spPr bwMode="auto">
                      <a:xfrm>
                        <a:off x="5000415" y="1591708"/>
                        <a:ext cx="2300288" cy="438150"/>
                      </a:xfrm>
                      <a:prstGeom prst="rect">
                        <a:avLst/>
                      </a:prstGeom>
                      <a:noFill/>
                    </p:spPr>
                  </p:pic>
                </p:oleObj>
              </mc:Fallback>
            </mc:AlternateContent>
          </a:graphicData>
        </a:graphic>
      </p:graphicFrame>
      <p:graphicFrame>
        <p:nvGraphicFramePr>
          <p:cNvPr id="8" name="Objeto 7">
            <a:extLst>
              <a:ext uri="{FF2B5EF4-FFF2-40B4-BE49-F238E27FC236}">
                <a16:creationId xmlns:a16="http://schemas.microsoft.com/office/drawing/2014/main" id="{948FC11F-764B-4F8E-8936-35465791224E}"/>
              </a:ext>
            </a:extLst>
          </p:cNvPr>
          <p:cNvGraphicFramePr>
            <a:graphicFrameLocks noChangeAspect="1"/>
          </p:cNvGraphicFramePr>
          <p:nvPr>
            <p:extLst>
              <p:ext uri="{D42A27DB-BD31-4B8C-83A1-F6EECF244321}">
                <p14:modId xmlns:p14="http://schemas.microsoft.com/office/powerpoint/2010/main" val="296447929"/>
              </p:ext>
            </p:extLst>
          </p:nvPr>
        </p:nvGraphicFramePr>
        <p:xfrm>
          <a:off x="5014703" y="2043524"/>
          <a:ext cx="2286000" cy="469900"/>
        </p:xfrm>
        <a:graphic>
          <a:graphicData uri="http://schemas.openxmlformats.org/presentationml/2006/ole">
            <mc:AlternateContent xmlns:mc="http://schemas.openxmlformats.org/markup-compatibility/2006">
              <mc:Choice xmlns:v="urn:schemas-microsoft-com:vml" Requires="v">
                <p:oleObj spid="_x0000_s2109" name="Equation" r:id="rId7" imgW="2298600" imgH="469800" progId="Equation.DSMT4">
                  <p:embed/>
                </p:oleObj>
              </mc:Choice>
              <mc:Fallback>
                <p:oleObj name="Equation" r:id="rId7" imgW="2298600" imgH="469800" progId="Equation.DSMT4">
                  <p:embed/>
                  <p:pic>
                    <p:nvPicPr>
                      <p:cNvPr id="0" name="Object 4"/>
                      <p:cNvPicPr>
                        <a:picLocks noChangeAspect="1" noChangeArrowheads="1"/>
                      </p:cNvPicPr>
                      <p:nvPr/>
                    </p:nvPicPr>
                    <p:blipFill>
                      <a:blip r:embed="rId8"/>
                      <a:srcRect/>
                      <a:stretch>
                        <a:fillRect/>
                      </a:stretch>
                    </p:blipFill>
                    <p:spPr bwMode="auto">
                      <a:xfrm>
                        <a:off x="5014703" y="2043524"/>
                        <a:ext cx="2286000" cy="4699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o 9">
            <a:extLst>
              <a:ext uri="{FF2B5EF4-FFF2-40B4-BE49-F238E27FC236}">
                <a16:creationId xmlns:a16="http://schemas.microsoft.com/office/drawing/2014/main" id="{88D22E4F-5A30-49FD-A2CC-FB74A9856C6E}"/>
              </a:ext>
            </a:extLst>
          </p:cNvPr>
          <p:cNvGraphicFramePr>
            <a:graphicFrameLocks noChangeAspect="1"/>
          </p:cNvGraphicFramePr>
          <p:nvPr>
            <p:extLst>
              <p:ext uri="{D42A27DB-BD31-4B8C-83A1-F6EECF244321}">
                <p14:modId xmlns:p14="http://schemas.microsoft.com/office/powerpoint/2010/main" val="3690849982"/>
              </p:ext>
            </p:extLst>
          </p:nvPr>
        </p:nvGraphicFramePr>
        <p:xfrm>
          <a:off x="4554328" y="2490925"/>
          <a:ext cx="3206750" cy="438150"/>
        </p:xfrm>
        <a:graphic>
          <a:graphicData uri="http://schemas.openxmlformats.org/presentationml/2006/ole">
            <mc:AlternateContent xmlns:mc="http://schemas.openxmlformats.org/markup-compatibility/2006">
              <mc:Choice xmlns:v="urn:schemas-microsoft-com:vml" Requires="v">
                <p:oleObj spid="_x0000_s2110" name="Equation" r:id="rId9" imgW="3213000" imgH="431640" progId="Equation.DSMT4">
                  <p:embed/>
                </p:oleObj>
              </mc:Choice>
              <mc:Fallback>
                <p:oleObj name="Equation" r:id="rId9" imgW="3213000" imgH="431640" progId="Equation.DSMT4">
                  <p:embed/>
                  <p:pic>
                    <p:nvPicPr>
                      <p:cNvPr id="0" name="Object 6"/>
                      <p:cNvPicPr>
                        <a:picLocks noChangeAspect="1" noChangeArrowheads="1"/>
                      </p:cNvPicPr>
                      <p:nvPr/>
                    </p:nvPicPr>
                    <p:blipFill>
                      <a:blip r:embed="rId10"/>
                      <a:srcRect/>
                      <a:stretch>
                        <a:fillRect/>
                      </a:stretch>
                    </p:blipFill>
                    <p:spPr bwMode="auto">
                      <a:xfrm>
                        <a:off x="4554328" y="2490925"/>
                        <a:ext cx="3206750" cy="438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7" name="Objeto 16">
            <a:extLst>
              <a:ext uri="{FF2B5EF4-FFF2-40B4-BE49-F238E27FC236}">
                <a16:creationId xmlns:a16="http://schemas.microsoft.com/office/drawing/2014/main" id="{36DF5BCD-BEB6-4F88-805A-33C1246F1301}"/>
              </a:ext>
            </a:extLst>
          </p:cNvPr>
          <p:cNvGraphicFramePr>
            <a:graphicFrameLocks noChangeAspect="1"/>
          </p:cNvGraphicFramePr>
          <p:nvPr>
            <p:extLst>
              <p:ext uri="{D42A27DB-BD31-4B8C-83A1-F6EECF244321}">
                <p14:modId xmlns:p14="http://schemas.microsoft.com/office/powerpoint/2010/main" val="1176269750"/>
              </p:ext>
            </p:extLst>
          </p:nvPr>
        </p:nvGraphicFramePr>
        <p:xfrm>
          <a:off x="5341728" y="3800345"/>
          <a:ext cx="2419350" cy="920750"/>
        </p:xfrm>
        <a:graphic>
          <a:graphicData uri="http://schemas.openxmlformats.org/presentationml/2006/ole">
            <mc:AlternateContent xmlns:mc="http://schemas.openxmlformats.org/markup-compatibility/2006">
              <mc:Choice xmlns:v="urn:schemas-microsoft-com:vml" Requires="v">
                <p:oleObj spid="_x0000_s2111" name="Equation" r:id="rId11" imgW="2412720" imgH="914400" progId="Equation.DSMT4">
                  <p:embed/>
                </p:oleObj>
              </mc:Choice>
              <mc:Fallback>
                <p:oleObj name="Equation" r:id="rId11" imgW="2412720" imgH="914400" progId="Equation.DSMT4">
                  <p:embed/>
                  <p:pic>
                    <p:nvPicPr>
                      <p:cNvPr id="0" name="Object 11"/>
                      <p:cNvPicPr>
                        <a:picLocks noChangeAspect="1" noChangeArrowheads="1"/>
                      </p:cNvPicPr>
                      <p:nvPr/>
                    </p:nvPicPr>
                    <p:blipFill>
                      <a:blip r:embed="rId12"/>
                      <a:srcRect/>
                      <a:stretch>
                        <a:fillRect/>
                      </a:stretch>
                    </p:blipFill>
                    <p:spPr bwMode="auto">
                      <a:xfrm>
                        <a:off x="5341728" y="3800345"/>
                        <a:ext cx="2419350"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22" name="Objeto 21">
            <a:extLst>
              <a:ext uri="{FF2B5EF4-FFF2-40B4-BE49-F238E27FC236}">
                <a16:creationId xmlns:a16="http://schemas.microsoft.com/office/drawing/2014/main" id="{7816D38E-990E-4849-8D5B-6902843C87C7}"/>
              </a:ext>
            </a:extLst>
          </p:cNvPr>
          <p:cNvGraphicFramePr>
            <a:graphicFrameLocks noChangeAspect="1"/>
          </p:cNvGraphicFramePr>
          <p:nvPr>
            <p:extLst>
              <p:ext uri="{D42A27DB-BD31-4B8C-83A1-F6EECF244321}">
                <p14:modId xmlns:p14="http://schemas.microsoft.com/office/powerpoint/2010/main" val="3516677895"/>
              </p:ext>
            </p:extLst>
          </p:nvPr>
        </p:nvGraphicFramePr>
        <p:xfrm>
          <a:off x="6377041" y="5372054"/>
          <a:ext cx="4589462" cy="922338"/>
        </p:xfrm>
        <a:graphic>
          <a:graphicData uri="http://schemas.openxmlformats.org/presentationml/2006/ole">
            <mc:AlternateContent xmlns:mc="http://schemas.openxmlformats.org/markup-compatibility/2006">
              <mc:Choice xmlns:v="urn:schemas-microsoft-com:vml" Requires="v">
                <p:oleObj spid="_x0000_s2112" name="Equation" r:id="rId13" imgW="4597200" imgH="914400" progId="Equation.DSMT4">
                  <p:embed/>
                </p:oleObj>
              </mc:Choice>
              <mc:Fallback>
                <p:oleObj name="Equation" r:id="rId13" imgW="4597200" imgH="914400" progId="Equation.DSMT4">
                  <p:embed/>
                  <p:pic>
                    <p:nvPicPr>
                      <p:cNvPr id="0" name="Object 13"/>
                      <p:cNvPicPr>
                        <a:picLocks noChangeAspect="1" noChangeArrowheads="1"/>
                      </p:cNvPicPr>
                      <p:nvPr/>
                    </p:nvPicPr>
                    <p:blipFill>
                      <a:blip r:embed="rId14"/>
                      <a:srcRect/>
                      <a:stretch>
                        <a:fillRect/>
                      </a:stretch>
                    </p:blipFill>
                    <p:spPr bwMode="auto">
                      <a:xfrm>
                        <a:off x="6377041" y="5372054"/>
                        <a:ext cx="4589462" cy="9223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6856181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312639" y="1316727"/>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ALGORITMO DE HARRIS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La matriz </a:t>
            </a:r>
            <a:r>
              <a:rPr lang="es-MX" sz="2500" i="1" dirty="0"/>
              <a:t>E</a:t>
            </a:r>
            <a:r>
              <a:rPr lang="es-MX" sz="2500" dirty="0"/>
              <a:t> debido a su simetría puede ser </a:t>
            </a:r>
            <a:r>
              <a:rPr lang="es-MX" sz="2500" dirty="0" err="1"/>
              <a:t>diagonalizada</a:t>
            </a:r>
            <a:r>
              <a:rPr lang="es-MX" sz="2500" dirty="0"/>
              <a:t> de tal forma que:</a:t>
            </a:r>
          </a:p>
          <a:p>
            <a:pPr algn="just"/>
            <a:endParaRPr lang="es-MX" sz="2500" dirty="0"/>
          </a:p>
          <a:p>
            <a:pPr algn="just"/>
            <a:endParaRPr lang="es-MX" sz="2500" dirty="0"/>
          </a:p>
          <a:p>
            <a:pPr algn="just"/>
            <a:endParaRPr lang="es-MX" sz="2500" dirty="0"/>
          </a:p>
          <a:p>
            <a:pPr algn="just"/>
            <a:r>
              <a:rPr lang="es-MX" sz="2500" dirty="0"/>
              <a:t>Donde:</a:t>
            </a:r>
          </a:p>
          <a:p>
            <a:pPr algn="just"/>
            <a:endParaRPr lang="es-MX" sz="2500" dirty="0"/>
          </a:p>
          <a:p>
            <a:pPr algn="just"/>
            <a:r>
              <a:rPr lang="es-MX" sz="2500" dirty="0"/>
              <a:t>De tal forma que la función del valor de esquina quedaría definida por:</a:t>
            </a:r>
          </a:p>
          <a:p>
            <a:pPr algn="just"/>
            <a:endParaRPr lang="es-MX" sz="2500" dirty="0"/>
          </a:p>
          <a:p>
            <a:pPr algn="just"/>
            <a:r>
              <a:rPr lang="es-ES_tradnl" sz="2500" dirty="0"/>
              <a:t>Un punto de la imagen (</a:t>
            </a:r>
            <a:r>
              <a:rPr lang="es-ES_tradnl" sz="2500" dirty="0" err="1"/>
              <a:t>x,y</a:t>
            </a:r>
            <a:r>
              <a:rPr lang="es-ES_tradnl" sz="2500" dirty="0"/>
              <a:t>) es considerado como punto esquina potencial si se cumple la condición:</a:t>
            </a:r>
            <a:endParaRPr lang="es-MX" sz="2500" dirty="0"/>
          </a:p>
        </p:txBody>
      </p:sp>
      <p:graphicFrame>
        <p:nvGraphicFramePr>
          <p:cNvPr id="6" name="Objeto 5">
            <a:extLst>
              <a:ext uri="{FF2B5EF4-FFF2-40B4-BE49-F238E27FC236}">
                <a16:creationId xmlns:a16="http://schemas.microsoft.com/office/drawing/2014/main" id="{B8B657E7-1E51-4240-AA45-25443998BC07}"/>
              </a:ext>
            </a:extLst>
          </p:cNvPr>
          <p:cNvGraphicFramePr>
            <a:graphicFrameLocks noChangeAspect="1"/>
          </p:cNvGraphicFramePr>
          <p:nvPr>
            <p:extLst>
              <p:ext uri="{D42A27DB-BD31-4B8C-83A1-F6EECF244321}">
                <p14:modId xmlns:p14="http://schemas.microsoft.com/office/powerpoint/2010/main" val="625362414"/>
              </p:ext>
            </p:extLst>
          </p:nvPr>
        </p:nvGraphicFramePr>
        <p:xfrm>
          <a:off x="5240922" y="2249073"/>
          <a:ext cx="1700212" cy="920750"/>
        </p:xfrm>
        <a:graphic>
          <a:graphicData uri="http://schemas.openxmlformats.org/presentationml/2006/ole">
            <mc:AlternateContent xmlns:mc="http://schemas.openxmlformats.org/markup-compatibility/2006">
              <mc:Choice xmlns:v="urn:schemas-microsoft-com:vml" Requires="v">
                <p:oleObj spid="_x0000_s3117" name="Equation" r:id="rId5" imgW="1714320" imgH="914400" progId="Equation.DSMT4">
                  <p:embed/>
                </p:oleObj>
              </mc:Choice>
              <mc:Fallback>
                <p:oleObj name="Equation" r:id="rId5" imgW="1714320" imgH="914400" progId="Equation.DSMT4">
                  <p:embed/>
                  <p:pic>
                    <p:nvPicPr>
                      <p:cNvPr id="0" name="Object 1"/>
                      <p:cNvPicPr>
                        <a:picLocks noChangeAspect="1" noChangeArrowheads="1"/>
                      </p:cNvPicPr>
                      <p:nvPr/>
                    </p:nvPicPr>
                    <p:blipFill>
                      <a:blip r:embed="rId6"/>
                      <a:srcRect/>
                      <a:stretch>
                        <a:fillRect/>
                      </a:stretch>
                    </p:blipFill>
                    <p:spPr bwMode="auto">
                      <a:xfrm>
                        <a:off x="5240922" y="2249073"/>
                        <a:ext cx="1700212" cy="9207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a:extLst>
              <a:ext uri="{FF2B5EF4-FFF2-40B4-BE49-F238E27FC236}">
                <a16:creationId xmlns:a16="http://schemas.microsoft.com/office/drawing/2014/main" id="{A46AFA62-9A95-48BC-AEC9-A61508222CCE}"/>
              </a:ext>
            </a:extLst>
          </p:cNvPr>
          <p:cNvGraphicFramePr>
            <a:graphicFrameLocks noChangeAspect="1"/>
          </p:cNvGraphicFramePr>
          <p:nvPr>
            <p:extLst>
              <p:ext uri="{D42A27DB-BD31-4B8C-83A1-F6EECF244321}">
                <p14:modId xmlns:p14="http://schemas.microsoft.com/office/powerpoint/2010/main" val="3969323498"/>
              </p:ext>
            </p:extLst>
          </p:nvPr>
        </p:nvGraphicFramePr>
        <p:xfrm>
          <a:off x="1438065" y="3437075"/>
          <a:ext cx="4652963" cy="755650"/>
        </p:xfrm>
        <a:graphic>
          <a:graphicData uri="http://schemas.openxmlformats.org/presentationml/2006/ole">
            <mc:AlternateContent xmlns:mc="http://schemas.openxmlformats.org/markup-compatibility/2006">
              <mc:Choice xmlns:v="urn:schemas-microsoft-com:vml" Requires="v">
                <p:oleObj spid="_x0000_s3118" name="Equation" r:id="rId7" imgW="4660560" imgH="749160" progId="Equation.DSMT4">
                  <p:embed/>
                </p:oleObj>
              </mc:Choice>
              <mc:Fallback>
                <p:oleObj name="Equation" r:id="rId7" imgW="4660560" imgH="749160" progId="Equation.DSMT4">
                  <p:embed/>
                  <p:pic>
                    <p:nvPicPr>
                      <p:cNvPr id="0" name="Object 3"/>
                      <p:cNvPicPr>
                        <a:picLocks noChangeAspect="1" noChangeArrowheads="1"/>
                      </p:cNvPicPr>
                      <p:nvPr/>
                    </p:nvPicPr>
                    <p:blipFill>
                      <a:blip r:embed="rId8"/>
                      <a:srcRect/>
                      <a:stretch>
                        <a:fillRect/>
                      </a:stretch>
                    </p:blipFill>
                    <p:spPr bwMode="auto">
                      <a:xfrm>
                        <a:off x="1438065" y="3437075"/>
                        <a:ext cx="4652963" cy="7556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o 9">
            <a:extLst>
              <a:ext uri="{FF2B5EF4-FFF2-40B4-BE49-F238E27FC236}">
                <a16:creationId xmlns:a16="http://schemas.microsoft.com/office/drawing/2014/main" id="{E2A9B6A5-47ED-4E8F-94B0-7B873AF5702B}"/>
              </a:ext>
            </a:extLst>
          </p:cNvPr>
          <p:cNvGraphicFramePr>
            <a:graphicFrameLocks noChangeAspect="1"/>
          </p:cNvGraphicFramePr>
          <p:nvPr>
            <p:extLst>
              <p:ext uri="{D42A27DB-BD31-4B8C-83A1-F6EECF244321}">
                <p14:modId xmlns:p14="http://schemas.microsoft.com/office/powerpoint/2010/main" val="14759433"/>
              </p:ext>
            </p:extLst>
          </p:nvPr>
        </p:nvGraphicFramePr>
        <p:xfrm>
          <a:off x="4243178" y="5000006"/>
          <a:ext cx="3695700" cy="411162"/>
        </p:xfrm>
        <a:graphic>
          <a:graphicData uri="http://schemas.openxmlformats.org/presentationml/2006/ole">
            <mc:AlternateContent xmlns:mc="http://schemas.openxmlformats.org/markup-compatibility/2006">
              <mc:Choice xmlns:v="urn:schemas-microsoft-com:vml" Requires="v">
                <p:oleObj spid="_x0000_s3119" name="Equation" r:id="rId9" imgW="3695400" imgH="406080" progId="Equation.DSMT4">
                  <p:embed/>
                </p:oleObj>
              </mc:Choice>
              <mc:Fallback>
                <p:oleObj name="Equation" r:id="rId9" imgW="3695400" imgH="406080" progId="Equation.DSMT4">
                  <p:embed/>
                  <p:pic>
                    <p:nvPicPr>
                      <p:cNvPr id="0" name="Object 5"/>
                      <p:cNvPicPr>
                        <a:picLocks noChangeAspect="1" noChangeArrowheads="1"/>
                      </p:cNvPicPr>
                      <p:nvPr/>
                    </p:nvPicPr>
                    <p:blipFill>
                      <a:blip r:embed="rId10"/>
                      <a:srcRect/>
                      <a:stretch>
                        <a:fillRect/>
                      </a:stretch>
                    </p:blipFill>
                    <p:spPr bwMode="auto">
                      <a:xfrm>
                        <a:off x="4243178" y="5000006"/>
                        <a:ext cx="3695700" cy="411162"/>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2" name="Objeto 11">
            <a:extLst>
              <a:ext uri="{FF2B5EF4-FFF2-40B4-BE49-F238E27FC236}">
                <a16:creationId xmlns:a16="http://schemas.microsoft.com/office/drawing/2014/main" id="{374F9E92-299C-42A0-A76F-5C1ABF14FCBE}"/>
              </a:ext>
            </a:extLst>
          </p:cNvPr>
          <p:cNvGraphicFramePr>
            <a:graphicFrameLocks noChangeAspect="1"/>
          </p:cNvGraphicFramePr>
          <p:nvPr>
            <p:extLst>
              <p:ext uri="{D42A27DB-BD31-4B8C-83A1-F6EECF244321}">
                <p14:modId xmlns:p14="http://schemas.microsoft.com/office/powerpoint/2010/main" val="1195465078"/>
              </p:ext>
            </p:extLst>
          </p:nvPr>
        </p:nvGraphicFramePr>
        <p:xfrm>
          <a:off x="5436978" y="5941081"/>
          <a:ext cx="1308100" cy="406400"/>
        </p:xfrm>
        <a:graphic>
          <a:graphicData uri="http://schemas.openxmlformats.org/presentationml/2006/ole">
            <mc:AlternateContent xmlns:mc="http://schemas.openxmlformats.org/markup-compatibility/2006">
              <mc:Choice xmlns:v="urn:schemas-microsoft-com:vml" Requires="v">
                <p:oleObj spid="_x0000_s3120" name="Equation" r:id="rId11" imgW="1307880" imgH="393480" progId="Equation.DSMT4">
                  <p:embed/>
                </p:oleObj>
              </mc:Choice>
              <mc:Fallback>
                <p:oleObj name="Equation" r:id="rId11" imgW="1307880" imgH="393480" progId="Equation.DSMT4">
                  <p:embed/>
                  <p:pic>
                    <p:nvPicPr>
                      <p:cNvPr id="0" name="Object 7"/>
                      <p:cNvPicPr>
                        <a:picLocks noChangeAspect="1" noChangeArrowheads="1"/>
                      </p:cNvPicPr>
                      <p:nvPr/>
                    </p:nvPicPr>
                    <p:blipFill>
                      <a:blip r:embed="rId12"/>
                      <a:srcRect/>
                      <a:stretch>
                        <a:fillRect/>
                      </a:stretch>
                    </p:blipFill>
                    <p:spPr bwMode="auto">
                      <a:xfrm>
                        <a:off x="5436978" y="5941081"/>
                        <a:ext cx="1308100" cy="4064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25691262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2" cstate="print">
            <a:duotone>
              <a:schemeClr val="bg2">
                <a:shade val="45000"/>
                <a:satMod val="135000"/>
              </a:schemeClr>
              <a:prstClr val="white"/>
            </a:duoton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46375" y="1210155"/>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ALGORITMO DE HARRIS</a:t>
            </a:r>
          </a:p>
        </p:txBody>
      </p:sp>
      <p:sp>
        <p:nvSpPr>
          <p:cNvPr id="30" name="Marcador de contenido 29">
            <a:extLst>
              <a:ext uri="{FF2B5EF4-FFF2-40B4-BE49-F238E27FC236}">
                <a16:creationId xmlns:a16="http://schemas.microsoft.com/office/drawing/2014/main" id="{18F14B30-AA60-49FF-A8C6-1A78F5115692}"/>
              </a:ext>
            </a:extLst>
          </p:cNvPr>
          <p:cNvSpPr>
            <a:spLocks noGrp="1"/>
          </p:cNvSpPr>
          <p:nvPr>
            <p:ph idx="1"/>
          </p:nvPr>
        </p:nvSpPr>
        <p:spPr/>
        <p:txBody>
          <a:bodyPr/>
          <a:lstStyle/>
          <a:p>
            <a:endParaRPr lang="es-MX"/>
          </a:p>
        </p:txBody>
      </p:sp>
      <p:pic>
        <p:nvPicPr>
          <p:cNvPr id="32" name="Imagen 31">
            <a:extLst>
              <a:ext uri="{FF2B5EF4-FFF2-40B4-BE49-F238E27FC236}">
                <a16:creationId xmlns:a16="http://schemas.microsoft.com/office/drawing/2014/main" id="{27AFD940-817A-401C-AEA0-0EE1334E0AEE}"/>
              </a:ext>
            </a:extLst>
          </p:cNvPr>
          <p:cNvPicPr>
            <a:picLocks noChangeAspect="1"/>
          </p:cNvPicPr>
          <p:nvPr/>
        </p:nvPicPr>
        <p:blipFill>
          <a:blip r:embed="rId4"/>
          <a:stretch>
            <a:fillRect/>
          </a:stretch>
        </p:blipFill>
        <p:spPr>
          <a:xfrm>
            <a:off x="112288" y="1040362"/>
            <a:ext cx="5902187" cy="5577608"/>
          </a:xfrm>
          <a:prstGeom prst="rect">
            <a:avLst/>
          </a:prstGeom>
        </p:spPr>
      </p:pic>
      <p:pic>
        <p:nvPicPr>
          <p:cNvPr id="33" name="Imagen 32">
            <a:extLst>
              <a:ext uri="{FF2B5EF4-FFF2-40B4-BE49-F238E27FC236}">
                <a16:creationId xmlns:a16="http://schemas.microsoft.com/office/drawing/2014/main" id="{4F8EF61A-0876-47A6-9738-C2B3C68AE6A3}"/>
              </a:ext>
            </a:extLst>
          </p:cNvPr>
          <p:cNvPicPr>
            <a:picLocks noChangeAspect="1"/>
          </p:cNvPicPr>
          <p:nvPr/>
        </p:nvPicPr>
        <p:blipFill>
          <a:blip r:embed="rId5"/>
          <a:stretch>
            <a:fillRect/>
          </a:stretch>
        </p:blipFill>
        <p:spPr>
          <a:xfrm>
            <a:off x="5398604" y="1280392"/>
            <a:ext cx="6018944" cy="4775851"/>
          </a:xfrm>
          <a:prstGeom prst="rect">
            <a:avLst/>
          </a:prstGeom>
        </p:spPr>
      </p:pic>
    </p:spTree>
    <p:extLst>
      <p:ext uri="{BB962C8B-B14F-4D97-AF65-F5344CB8AC3E}">
        <p14:creationId xmlns:p14="http://schemas.microsoft.com/office/powerpoint/2010/main" val="344080435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162222" y="1309894"/>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OTROS DETECTORES DE ESQUINAS</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Todos los operadores aquí tratados se basan en el cálculo de alguna operación desarrollada con la matriz </a:t>
            </a:r>
            <a:r>
              <a:rPr lang="es-MX" sz="2500" dirty="0" err="1"/>
              <a:t>Hessiana</a:t>
            </a:r>
            <a:r>
              <a:rPr lang="es-MX" sz="2500" dirty="0"/>
              <a:t> o el </a:t>
            </a:r>
            <a:r>
              <a:rPr lang="es-MX" sz="2500" dirty="0" err="1"/>
              <a:t>Hessiano</a:t>
            </a:r>
            <a:r>
              <a:rPr lang="es-MX" sz="2500" dirty="0"/>
              <a:t>.</a:t>
            </a:r>
          </a:p>
          <a:p>
            <a:pPr algn="just"/>
            <a:endParaRPr lang="es-MX" sz="2500" dirty="0"/>
          </a:p>
          <a:p>
            <a:pPr algn="just"/>
            <a:endParaRPr lang="es-MX" sz="2500" dirty="0"/>
          </a:p>
          <a:p>
            <a:pPr algn="just"/>
            <a:endParaRPr lang="es-MX" sz="2500" dirty="0"/>
          </a:p>
          <a:p>
            <a:pPr algn="just"/>
            <a:endParaRPr lang="es-MX" sz="2500" dirty="0"/>
          </a:p>
          <a:p>
            <a:pPr algn="just"/>
            <a:r>
              <a:rPr lang="es-MX" sz="2500" dirty="0"/>
              <a:t>Donde las componentes del </a:t>
            </a:r>
            <a:r>
              <a:rPr lang="es-MX" sz="2500" dirty="0" err="1"/>
              <a:t>Hessiano</a:t>
            </a:r>
            <a:r>
              <a:rPr lang="es-MX" sz="2500" dirty="0"/>
              <a:t> queda definidas por:</a:t>
            </a:r>
          </a:p>
        </p:txBody>
      </p:sp>
      <p:graphicFrame>
        <p:nvGraphicFramePr>
          <p:cNvPr id="6" name="Objeto 5">
            <a:extLst>
              <a:ext uri="{FF2B5EF4-FFF2-40B4-BE49-F238E27FC236}">
                <a16:creationId xmlns:a16="http://schemas.microsoft.com/office/drawing/2014/main" id="{6DD0DEF2-B7F7-47F2-A955-DB58EEABBCC8}"/>
              </a:ext>
            </a:extLst>
          </p:cNvPr>
          <p:cNvGraphicFramePr>
            <a:graphicFrameLocks noChangeAspect="1"/>
          </p:cNvGraphicFramePr>
          <p:nvPr>
            <p:extLst>
              <p:ext uri="{D42A27DB-BD31-4B8C-83A1-F6EECF244321}">
                <p14:modId xmlns:p14="http://schemas.microsoft.com/office/powerpoint/2010/main" val="3630417975"/>
              </p:ext>
            </p:extLst>
          </p:nvPr>
        </p:nvGraphicFramePr>
        <p:xfrm>
          <a:off x="3843922" y="2503557"/>
          <a:ext cx="4494212" cy="1885950"/>
        </p:xfrm>
        <a:graphic>
          <a:graphicData uri="http://schemas.openxmlformats.org/presentationml/2006/ole">
            <mc:AlternateContent xmlns:mc="http://schemas.openxmlformats.org/markup-compatibility/2006">
              <mc:Choice xmlns:v="urn:schemas-microsoft-com:vml" Requires="v">
                <p:oleObj spid="_x0000_s5157" name="Equation" r:id="rId5" imgW="4483080" imgH="1879560" progId="Equation.DSMT4">
                  <p:embed/>
                </p:oleObj>
              </mc:Choice>
              <mc:Fallback>
                <p:oleObj name="Equation" r:id="rId5" imgW="4483080" imgH="1879560" progId="Equation.DSMT4">
                  <p:embed/>
                  <p:pic>
                    <p:nvPicPr>
                      <p:cNvPr id="0" name="Object 1"/>
                      <p:cNvPicPr>
                        <a:picLocks noChangeAspect="1" noChangeArrowheads="1"/>
                      </p:cNvPicPr>
                      <p:nvPr/>
                    </p:nvPicPr>
                    <p:blipFill>
                      <a:blip r:embed="rId6"/>
                      <a:srcRect/>
                      <a:stretch>
                        <a:fillRect/>
                      </a:stretch>
                    </p:blipFill>
                    <p:spPr bwMode="auto">
                      <a:xfrm>
                        <a:off x="3843922" y="2503557"/>
                        <a:ext cx="4494212" cy="18859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9" name="Objeto 8">
            <a:extLst>
              <a:ext uri="{FF2B5EF4-FFF2-40B4-BE49-F238E27FC236}">
                <a16:creationId xmlns:a16="http://schemas.microsoft.com/office/drawing/2014/main" id="{11D02041-F264-4E26-8A0B-5ABF2646968B}"/>
              </a:ext>
            </a:extLst>
          </p:cNvPr>
          <p:cNvGraphicFramePr>
            <a:graphicFrameLocks noChangeAspect="1"/>
          </p:cNvGraphicFramePr>
          <p:nvPr>
            <p:extLst>
              <p:ext uri="{D42A27DB-BD31-4B8C-83A1-F6EECF244321}">
                <p14:modId xmlns:p14="http://schemas.microsoft.com/office/powerpoint/2010/main" val="2883525595"/>
              </p:ext>
            </p:extLst>
          </p:nvPr>
        </p:nvGraphicFramePr>
        <p:xfrm>
          <a:off x="1309757" y="5140877"/>
          <a:ext cx="1924050" cy="800100"/>
        </p:xfrm>
        <a:graphic>
          <a:graphicData uri="http://schemas.openxmlformats.org/presentationml/2006/ole">
            <mc:AlternateContent xmlns:mc="http://schemas.openxmlformats.org/markup-compatibility/2006">
              <mc:Choice xmlns:v="urn:schemas-microsoft-com:vml" Requires="v">
                <p:oleObj spid="_x0000_s5158" name="Equation" r:id="rId7" imgW="1930320" imgH="799920" progId="Equation.DSMT4">
                  <p:embed/>
                </p:oleObj>
              </mc:Choice>
              <mc:Fallback>
                <p:oleObj name="Equation" r:id="rId7" imgW="1930320" imgH="799920" progId="Equation.DSMT4">
                  <p:embed/>
                  <p:pic>
                    <p:nvPicPr>
                      <p:cNvPr id="0" name="Object 3"/>
                      <p:cNvPicPr>
                        <a:picLocks noChangeAspect="1" noChangeArrowheads="1"/>
                      </p:cNvPicPr>
                      <p:nvPr/>
                    </p:nvPicPr>
                    <p:blipFill>
                      <a:blip r:embed="rId8"/>
                      <a:srcRect/>
                      <a:stretch>
                        <a:fillRect/>
                      </a:stretch>
                    </p:blipFill>
                    <p:spPr bwMode="auto">
                      <a:xfrm>
                        <a:off x="1309757" y="5140877"/>
                        <a:ext cx="1924050" cy="8001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1" name="Objeto 10">
            <a:extLst>
              <a:ext uri="{FF2B5EF4-FFF2-40B4-BE49-F238E27FC236}">
                <a16:creationId xmlns:a16="http://schemas.microsoft.com/office/drawing/2014/main" id="{B4A7339F-A2B6-41E4-A1BB-2F0F7F9BAFC0}"/>
              </a:ext>
            </a:extLst>
          </p:cNvPr>
          <p:cNvGraphicFramePr>
            <a:graphicFrameLocks noChangeAspect="1"/>
          </p:cNvGraphicFramePr>
          <p:nvPr>
            <p:extLst>
              <p:ext uri="{D42A27DB-BD31-4B8C-83A1-F6EECF244321}">
                <p14:modId xmlns:p14="http://schemas.microsoft.com/office/powerpoint/2010/main" val="3799490760"/>
              </p:ext>
            </p:extLst>
          </p:nvPr>
        </p:nvGraphicFramePr>
        <p:xfrm>
          <a:off x="4725092" y="5109127"/>
          <a:ext cx="1917700" cy="863600"/>
        </p:xfrm>
        <a:graphic>
          <a:graphicData uri="http://schemas.openxmlformats.org/presentationml/2006/ole">
            <mc:AlternateContent xmlns:mc="http://schemas.openxmlformats.org/markup-compatibility/2006">
              <mc:Choice xmlns:v="urn:schemas-microsoft-com:vml" Requires="v">
                <p:oleObj spid="_x0000_s5159" name="Equation" r:id="rId9" imgW="1917360" imgH="863280" progId="Equation.DSMT4">
                  <p:embed/>
                </p:oleObj>
              </mc:Choice>
              <mc:Fallback>
                <p:oleObj name="Equation" r:id="rId9" imgW="1917360" imgH="863280" progId="Equation.DSMT4">
                  <p:embed/>
                  <p:pic>
                    <p:nvPicPr>
                      <p:cNvPr id="0" name="Object 5"/>
                      <p:cNvPicPr>
                        <a:picLocks noChangeAspect="1" noChangeArrowheads="1"/>
                      </p:cNvPicPr>
                      <p:nvPr/>
                    </p:nvPicPr>
                    <p:blipFill>
                      <a:blip r:embed="rId10"/>
                      <a:srcRect/>
                      <a:stretch>
                        <a:fillRect/>
                      </a:stretch>
                    </p:blipFill>
                    <p:spPr bwMode="auto">
                      <a:xfrm>
                        <a:off x="4725092" y="5109127"/>
                        <a:ext cx="19177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3" name="Objeto 12">
            <a:extLst>
              <a:ext uri="{FF2B5EF4-FFF2-40B4-BE49-F238E27FC236}">
                <a16:creationId xmlns:a16="http://schemas.microsoft.com/office/drawing/2014/main" id="{973251F2-64F7-4F76-A450-6766303364E5}"/>
              </a:ext>
            </a:extLst>
          </p:cNvPr>
          <p:cNvGraphicFramePr>
            <a:graphicFrameLocks noChangeAspect="1"/>
          </p:cNvGraphicFramePr>
          <p:nvPr>
            <p:extLst>
              <p:ext uri="{D42A27DB-BD31-4B8C-83A1-F6EECF244321}">
                <p14:modId xmlns:p14="http://schemas.microsoft.com/office/powerpoint/2010/main" val="4041130239"/>
              </p:ext>
            </p:extLst>
          </p:nvPr>
        </p:nvGraphicFramePr>
        <p:xfrm>
          <a:off x="8036618" y="5140877"/>
          <a:ext cx="1917700" cy="863600"/>
        </p:xfrm>
        <a:graphic>
          <a:graphicData uri="http://schemas.openxmlformats.org/presentationml/2006/ole">
            <mc:AlternateContent xmlns:mc="http://schemas.openxmlformats.org/markup-compatibility/2006">
              <mc:Choice xmlns:v="urn:schemas-microsoft-com:vml" Requires="v">
                <p:oleObj spid="_x0000_s5160" name="Equation" r:id="rId11" imgW="1917360" imgH="863280" progId="Equation.DSMT4">
                  <p:embed/>
                </p:oleObj>
              </mc:Choice>
              <mc:Fallback>
                <p:oleObj name="Equation" r:id="rId11" imgW="1917360" imgH="863280" progId="Equation.DSMT4">
                  <p:embed/>
                  <p:pic>
                    <p:nvPicPr>
                      <p:cNvPr id="0" name="Object 7"/>
                      <p:cNvPicPr>
                        <a:picLocks noChangeAspect="1" noChangeArrowheads="1"/>
                      </p:cNvPicPr>
                      <p:nvPr/>
                    </p:nvPicPr>
                    <p:blipFill>
                      <a:blip r:embed="rId12"/>
                      <a:srcRect/>
                      <a:stretch>
                        <a:fillRect/>
                      </a:stretch>
                    </p:blipFill>
                    <p:spPr bwMode="auto">
                      <a:xfrm>
                        <a:off x="8036618" y="5140877"/>
                        <a:ext cx="1917700" cy="8636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19633867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a:extLst>
              <a:ext uri="{FF2B5EF4-FFF2-40B4-BE49-F238E27FC236}">
                <a16:creationId xmlns:a16="http://schemas.microsoft.com/office/drawing/2014/main" id="{3AF29691-CECC-489C-A6DC-A611CF7B8B36}"/>
              </a:ext>
            </a:extLst>
          </p:cNvPr>
          <p:cNvPicPr>
            <a:picLocks noChangeAspect="1"/>
          </p:cNvPicPr>
          <p:nvPr/>
        </p:nvPicPr>
        <p:blipFill>
          <a:blip r:embed="rId3" cstate="print">
            <a:duotone>
              <a:schemeClr val="bg2">
                <a:shade val="45000"/>
                <a:satMod val="135000"/>
              </a:schemeClr>
              <a:prstClr val="white"/>
            </a:duotone>
            <a:extLst>
              <a:ext uri="{BEBA8EAE-BF5A-486C-A8C5-ECC9F3942E4B}">
                <a14:imgProps xmlns:a14="http://schemas.microsoft.com/office/drawing/2010/main">
                  <a14:imgLayer r:embed="rId4">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9297476" y="1226186"/>
            <a:ext cx="2879361" cy="2120348"/>
          </a:xfrm>
          <a:prstGeom prst="rect">
            <a:avLst/>
          </a:prstGeom>
        </p:spPr>
      </p:pic>
      <p:sp>
        <p:nvSpPr>
          <p:cNvPr id="2" name="Título 1">
            <a:extLst>
              <a:ext uri="{FF2B5EF4-FFF2-40B4-BE49-F238E27FC236}">
                <a16:creationId xmlns:a16="http://schemas.microsoft.com/office/drawing/2014/main" id="{D304BA55-498B-4FDC-81E8-DF4365318FE2}"/>
              </a:ext>
            </a:extLst>
          </p:cNvPr>
          <p:cNvSpPr>
            <a:spLocks noGrp="1"/>
          </p:cNvSpPr>
          <p:nvPr>
            <p:ph type="title"/>
          </p:nvPr>
        </p:nvSpPr>
        <p:spPr>
          <a:xfrm>
            <a:off x="149086" y="166342"/>
            <a:ext cx="11883887" cy="1317901"/>
          </a:xfrm>
        </p:spPr>
        <p:txBody>
          <a:bodyPr>
            <a:normAutofit/>
          </a:bodyPr>
          <a:lstStyle/>
          <a:p>
            <a:r>
              <a:rPr lang="es-MX" sz="4000" dirty="0"/>
              <a:t>OTROS DETECTORES DE ESQUINAS – DETECTOR BEAUDET</a:t>
            </a:r>
          </a:p>
        </p:txBody>
      </p:sp>
      <p:sp>
        <p:nvSpPr>
          <p:cNvPr id="3" name="Marcador de contenido 2">
            <a:extLst>
              <a:ext uri="{FF2B5EF4-FFF2-40B4-BE49-F238E27FC236}">
                <a16:creationId xmlns:a16="http://schemas.microsoft.com/office/drawing/2014/main" id="{5F3BA470-41E5-470F-BD10-434093BE8463}"/>
              </a:ext>
            </a:extLst>
          </p:cNvPr>
          <p:cNvSpPr>
            <a:spLocks noGrp="1"/>
          </p:cNvSpPr>
          <p:nvPr>
            <p:ph idx="1"/>
          </p:nvPr>
        </p:nvSpPr>
        <p:spPr>
          <a:xfrm>
            <a:off x="149085" y="1719607"/>
            <a:ext cx="11883887" cy="4946236"/>
          </a:xfrm>
        </p:spPr>
        <p:txBody>
          <a:bodyPr>
            <a:normAutofit/>
          </a:bodyPr>
          <a:lstStyle/>
          <a:p>
            <a:pPr algn="just"/>
            <a:r>
              <a:rPr lang="es-MX" sz="2500" dirty="0"/>
              <a:t>Operador isotrópico basado en el cálculo del determinante del </a:t>
            </a:r>
            <a:r>
              <a:rPr lang="es-MX" sz="2500" dirty="0" err="1"/>
              <a:t>Hessiano</a:t>
            </a:r>
            <a:endParaRPr lang="es-MX" sz="2500" dirty="0"/>
          </a:p>
          <a:p>
            <a:pPr algn="just"/>
            <a:endParaRPr lang="es-MX" sz="2500" dirty="0"/>
          </a:p>
          <a:p>
            <a:pPr algn="just"/>
            <a:r>
              <a:rPr lang="es-MX" sz="2500" dirty="0"/>
              <a:t>Se obtiene la matriz definida como:</a:t>
            </a:r>
          </a:p>
          <a:p>
            <a:pPr algn="just"/>
            <a:endParaRPr lang="es-MX" sz="2500" dirty="0"/>
          </a:p>
          <a:p>
            <a:pPr algn="just"/>
            <a:endParaRPr lang="es-MX" sz="2500" dirty="0"/>
          </a:p>
          <a:p>
            <a:pPr algn="just"/>
            <a:r>
              <a:rPr lang="es-MX" sz="2500" dirty="0"/>
              <a:t>Donde se definen:</a:t>
            </a:r>
          </a:p>
          <a:p>
            <a:pPr algn="just"/>
            <a:endParaRPr lang="es-MX" sz="2500" dirty="0"/>
          </a:p>
          <a:p>
            <a:pPr algn="just"/>
            <a:endParaRPr lang="es-MX" sz="2500" dirty="0"/>
          </a:p>
          <a:p>
            <a:pPr algn="just"/>
            <a:r>
              <a:rPr lang="es-MX" sz="2500" dirty="0"/>
              <a:t>De tal forma que bajo este operador serán considerados esquinas aquellos puntos de </a:t>
            </a:r>
            <a:r>
              <a:rPr lang="es-MX" sz="2500" i="1" dirty="0"/>
              <a:t>B(</a:t>
            </a:r>
            <a:r>
              <a:rPr lang="es-MX" sz="2500" i="1" dirty="0" err="1"/>
              <a:t>x,y</a:t>
            </a:r>
            <a:r>
              <a:rPr lang="es-MX" sz="2500" i="1" dirty="0"/>
              <a:t>) </a:t>
            </a:r>
            <a:r>
              <a:rPr lang="es-MX" sz="2500" dirty="0"/>
              <a:t>que sobrepasen o sean iguales a un determinado umbral prefijado.</a:t>
            </a:r>
          </a:p>
        </p:txBody>
      </p:sp>
      <p:graphicFrame>
        <p:nvGraphicFramePr>
          <p:cNvPr id="6" name="Objeto 5">
            <a:extLst>
              <a:ext uri="{FF2B5EF4-FFF2-40B4-BE49-F238E27FC236}">
                <a16:creationId xmlns:a16="http://schemas.microsoft.com/office/drawing/2014/main" id="{78AD4214-34BE-442F-AAFF-5780C8169C65}"/>
              </a:ext>
            </a:extLst>
          </p:cNvPr>
          <p:cNvGraphicFramePr>
            <a:graphicFrameLocks noChangeAspect="1"/>
          </p:cNvGraphicFramePr>
          <p:nvPr>
            <p:extLst>
              <p:ext uri="{D42A27DB-BD31-4B8C-83A1-F6EECF244321}">
                <p14:modId xmlns:p14="http://schemas.microsoft.com/office/powerpoint/2010/main" val="618481960"/>
              </p:ext>
            </p:extLst>
          </p:nvPr>
        </p:nvGraphicFramePr>
        <p:xfrm>
          <a:off x="4535278" y="2180674"/>
          <a:ext cx="3111500" cy="463550"/>
        </p:xfrm>
        <a:graphic>
          <a:graphicData uri="http://schemas.openxmlformats.org/presentationml/2006/ole">
            <mc:AlternateContent xmlns:mc="http://schemas.openxmlformats.org/markup-compatibility/2006">
              <mc:Choice xmlns:v="urn:schemas-microsoft-com:vml" Requires="v">
                <p:oleObj spid="_x0000_s6169" name="Equation" r:id="rId5" imgW="3111480" imgH="469800" progId="Equation.DSMT4">
                  <p:embed/>
                </p:oleObj>
              </mc:Choice>
              <mc:Fallback>
                <p:oleObj name="Equation" r:id="rId5" imgW="3111480" imgH="469800" progId="Equation.DSMT4">
                  <p:embed/>
                  <p:pic>
                    <p:nvPicPr>
                      <p:cNvPr id="0" name="Object 1"/>
                      <p:cNvPicPr>
                        <a:picLocks noChangeAspect="1" noChangeArrowheads="1"/>
                      </p:cNvPicPr>
                      <p:nvPr/>
                    </p:nvPicPr>
                    <p:blipFill>
                      <a:blip r:embed="rId6"/>
                      <a:srcRect/>
                      <a:stretch>
                        <a:fillRect/>
                      </a:stretch>
                    </p:blipFill>
                    <p:spPr bwMode="auto">
                      <a:xfrm>
                        <a:off x="4535278" y="2180674"/>
                        <a:ext cx="3111500" cy="463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8" name="Objeto 7">
            <a:extLst>
              <a:ext uri="{FF2B5EF4-FFF2-40B4-BE49-F238E27FC236}">
                <a16:creationId xmlns:a16="http://schemas.microsoft.com/office/drawing/2014/main" id="{71D33565-8446-452D-A46C-9332D74F11BD}"/>
              </a:ext>
            </a:extLst>
          </p:cNvPr>
          <p:cNvGraphicFramePr>
            <a:graphicFrameLocks noChangeAspect="1"/>
          </p:cNvGraphicFramePr>
          <p:nvPr>
            <p:extLst>
              <p:ext uri="{D42A27DB-BD31-4B8C-83A1-F6EECF244321}">
                <p14:modId xmlns:p14="http://schemas.microsoft.com/office/powerpoint/2010/main" val="2799286547"/>
              </p:ext>
            </p:extLst>
          </p:nvPr>
        </p:nvGraphicFramePr>
        <p:xfrm>
          <a:off x="4601953" y="3105291"/>
          <a:ext cx="2978150" cy="908050"/>
        </p:xfrm>
        <a:graphic>
          <a:graphicData uri="http://schemas.openxmlformats.org/presentationml/2006/ole">
            <mc:AlternateContent xmlns:mc="http://schemas.openxmlformats.org/markup-compatibility/2006">
              <mc:Choice xmlns:v="urn:schemas-microsoft-com:vml" Requires="v">
                <p:oleObj spid="_x0000_s6170" name="Equation" r:id="rId7" imgW="2984400" imgH="914400" progId="Equation.DSMT4">
                  <p:embed/>
                </p:oleObj>
              </mc:Choice>
              <mc:Fallback>
                <p:oleObj name="Equation" r:id="rId7" imgW="2984400" imgH="914400" progId="Equation.DSMT4">
                  <p:embed/>
                  <p:pic>
                    <p:nvPicPr>
                      <p:cNvPr id="0" name="Object 3"/>
                      <p:cNvPicPr>
                        <a:picLocks noChangeAspect="1" noChangeArrowheads="1"/>
                      </p:cNvPicPr>
                      <p:nvPr/>
                    </p:nvPicPr>
                    <p:blipFill>
                      <a:blip r:embed="rId8"/>
                      <a:srcRect/>
                      <a:stretch>
                        <a:fillRect/>
                      </a:stretch>
                    </p:blipFill>
                    <p:spPr bwMode="auto">
                      <a:xfrm>
                        <a:off x="4601953" y="3105291"/>
                        <a:ext cx="2978150" cy="9080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10" name="Objeto 9">
            <a:extLst>
              <a:ext uri="{FF2B5EF4-FFF2-40B4-BE49-F238E27FC236}">
                <a16:creationId xmlns:a16="http://schemas.microsoft.com/office/drawing/2014/main" id="{1332CF28-0894-4B47-8836-15DAEA77E456}"/>
              </a:ext>
            </a:extLst>
          </p:cNvPr>
          <p:cNvGraphicFramePr>
            <a:graphicFrameLocks noChangeAspect="1"/>
          </p:cNvGraphicFramePr>
          <p:nvPr>
            <p:extLst>
              <p:ext uri="{D42A27DB-BD31-4B8C-83A1-F6EECF244321}">
                <p14:modId xmlns:p14="http://schemas.microsoft.com/office/powerpoint/2010/main" val="153242727"/>
              </p:ext>
            </p:extLst>
          </p:nvPr>
        </p:nvGraphicFramePr>
        <p:xfrm>
          <a:off x="4074903" y="4440930"/>
          <a:ext cx="4032250" cy="819150"/>
        </p:xfrm>
        <a:graphic>
          <a:graphicData uri="http://schemas.openxmlformats.org/presentationml/2006/ole">
            <mc:AlternateContent xmlns:mc="http://schemas.openxmlformats.org/markup-compatibility/2006">
              <mc:Choice xmlns:v="urn:schemas-microsoft-com:vml" Requires="v">
                <p:oleObj spid="_x0000_s6171" name="Equation" r:id="rId9" imgW="4025880" imgH="812520" progId="Equation.DSMT4">
                  <p:embed/>
                </p:oleObj>
              </mc:Choice>
              <mc:Fallback>
                <p:oleObj name="Equation" r:id="rId9" imgW="4025880" imgH="812520" progId="Equation.DSMT4">
                  <p:embed/>
                  <p:pic>
                    <p:nvPicPr>
                      <p:cNvPr id="0" name="Object 5"/>
                      <p:cNvPicPr>
                        <a:picLocks noChangeAspect="1" noChangeArrowheads="1"/>
                      </p:cNvPicPr>
                      <p:nvPr/>
                    </p:nvPicPr>
                    <p:blipFill>
                      <a:blip r:embed="rId10"/>
                      <a:srcRect/>
                      <a:stretch>
                        <a:fillRect/>
                      </a:stretch>
                    </p:blipFill>
                    <p:spPr bwMode="auto">
                      <a:xfrm>
                        <a:off x="4074903" y="4440930"/>
                        <a:ext cx="4032250" cy="8191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Tree>
    <p:extLst>
      <p:ext uri="{BB962C8B-B14F-4D97-AF65-F5344CB8AC3E}">
        <p14:creationId xmlns:p14="http://schemas.microsoft.com/office/powerpoint/2010/main" val="41684758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ISPRING_RESOURCE_PATHS_HASH_PRESENTER" val="e9968215745fb946278677adae20ecaf0971"/>
</p:tagLst>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187</TotalTime>
  <Words>827</Words>
  <Application>Microsoft Office PowerPoint</Application>
  <PresentationFormat>Panorámica</PresentationFormat>
  <Paragraphs>65</Paragraphs>
  <Slides>11</Slides>
  <Notes>0</Notes>
  <HiddenSlides>0</HiddenSlides>
  <MMClips>0</MMClips>
  <ScaleCrop>false</ScaleCrop>
  <HeadingPairs>
    <vt:vector size="8" baseType="variant">
      <vt:variant>
        <vt:lpstr>Fuentes usadas</vt:lpstr>
      </vt:variant>
      <vt:variant>
        <vt:i4>3</vt:i4>
      </vt:variant>
      <vt:variant>
        <vt:lpstr>Tema</vt:lpstr>
      </vt:variant>
      <vt:variant>
        <vt:i4>1</vt:i4>
      </vt:variant>
      <vt:variant>
        <vt:lpstr>Servidores OLE incrustados</vt:lpstr>
      </vt:variant>
      <vt:variant>
        <vt:i4>1</vt:i4>
      </vt:variant>
      <vt:variant>
        <vt:lpstr>Títulos de diapositiva</vt:lpstr>
      </vt:variant>
      <vt:variant>
        <vt:i4>11</vt:i4>
      </vt:variant>
    </vt:vector>
  </HeadingPairs>
  <TitlesOfParts>
    <vt:vector size="16" baseType="lpstr">
      <vt:lpstr>Arial</vt:lpstr>
      <vt:lpstr>Calibri</vt:lpstr>
      <vt:lpstr>Calibri Light</vt:lpstr>
      <vt:lpstr>Tema de Office</vt:lpstr>
      <vt:lpstr>Equation</vt:lpstr>
      <vt:lpstr>CAPÍTULO 8: DETERMINACIÓN DE ESQUINAS</vt:lpstr>
      <vt:lpstr>Introducción</vt:lpstr>
      <vt:lpstr>ESQUINAS EN UNA IMAGEN</vt:lpstr>
      <vt:lpstr>ALGORITMO DE HARRIS</vt:lpstr>
      <vt:lpstr>ALGORITMO DE HARRIS</vt:lpstr>
      <vt:lpstr>ALGORITMO DE HARRIS</vt:lpstr>
      <vt:lpstr>ALGORITMO DE HARRIS</vt:lpstr>
      <vt:lpstr>OTROS DETECTORES DE ESQUINAS</vt:lpstr>
      <vt:lpstr>OTROS DETECTORES DE ESQUINAS – DETECTOR BEAUDET</vt:lpstr>
      <vt:lpstr>OTROS DETECTORES DE ESQUINAS – DETECTOR DE KITCHEN &amp; ROSENFELD</vt:lpstr>
      <vt:lpstr>OTROS DETECTORES DE ESQUINAS – DETECTOR DE WANG &amp; BRADY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CAPÍTULO 4: OPERACIONES DE PIXEL</dc:title>
  <dc:creator>Margarita</dc:creator>
  <cp:lastModifiedBy>hvela</cp:lastModifiedBy>
  <cp:revision>19</cp:revision>
  <dcterms:created xsi:type="dcterms:W3CDTF">2017-08-30T09:54:29Z</dcterms:created>
  <dcterms:modified xsi:type="dcterms:W3CDTF">2017-10-04T16:00:00Z</dcterms:modified>
</cp:coreProperties>
</file>