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7" r:id="rId5"/>
    <p:sldId id="268" r:id="rId6"/>
    <p:sldId id="269" r:id="rId7"/>
    <p:sldId id="271" r:id="rId8"/>
    <p:sldId id="272" r:id="rId9"/>
  </p:sldIdLst>
  <p:sldSz cx="12192000" cy="6858000"/>
  <p:notesSz cx="6858000" cy="9144000"/>
  <p:custDataLst>
    <p:tags r:id="rId10"/>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wmf"/><Relationship Id="rId5" Type="http://schemas.openxmlformats.org/officeDocument/2006/relationships/image" Target="../media/image7.wmf"/><Relationship Id="rId10" Type="http://schemas.openxmlformats.org/officeDocument/2006/relationships/oleObject" Target="../embeddings/oleObject3.bin"/><Relationship Id="rId4" Type="http://schemas.microsoft.com/office/2007/relationships/hdphoto" Target="../media/hdphoto1.wdp"/><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3.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image" Target="../media/image10.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microsoft.com/office/2007/relationships/hdphoto" Target="../media/hdphoto1.wdp"/><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5.emf"/><Relationship Id="rId4" Type="http://schemas.microsoft.com/office/2007/relationships/hdphoto" Target="../media/hdphoto1.wdp"/><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33162" y="2196218"/>
            <a:ext cx="5558838" cy="4093502"/>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1403298" y="683740"/>
            <a:ext cx="8256104" cy="2531165"/>
          </a:xfrm>
        </p:spPr>
        <p:txBody>
          <a:bodyPr/>
          <a:lstStyle/>
          <a:p>
            <a:pPr algn="l"/>
            <a:r>
              <a:rPr lang="es-MX" dirty="0"/>
              <a:t>CAPÍTULO 9: DETECCIÓN DE LÍNEAS</a:t>
            </a:r>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1174698" y="3484964"/>
            <a:ext cx="5485855" cy="164989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se hace un tratamiento de los principales métodos existentes para la detección de primitivas geométricas, considerando el caso introductorio, que son las líneas. El tema de este capítulo es considerado a partir de una imagen binaria producida, encontrar posibles formas contenidas en ella, las cuales podrían atribuirse a tipos de objetos previamente especificados.</a:t>
            </a:r>
            <a:endParaRPr lang="es-MX" sz="1800" i="1" dirty="0"/>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42147"/>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INTRODUCCIÓN – ESTRUCTURAS EN UNA IMAGEN</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651593" y="1590259"/>
            <a:ext cx="9909315" cy="4672955"/>
          </a:xfrm>
        </p:spPr>
        <p:txBody>
          <a:bodyPr>
            <a:normAutofit/>
          </a:bodyPr>
          <a:lstStyle/>
          <a:p>
            <a:pPr algn="just"/>
            <a:r>
              <a:rPr lang="es-MX" sz="2000" dirty="0"/>
              <a:t>Un enfoque intuitivo para encontrar estructuras en una imagen podría consistir empezando de un determinado punto perteneciente a un borde, paso a paso añadir los pixeles que pertenecen al borde completo y con ellos determinar la estructura. La aproximación anterior puede ser intentada tanto en imágenes provenientes de una </a:t>
            </a:r>
            <a:r>
              <a:rPr lang="es-MX" sz="2000" dirty="0" err="1"/>
              <a:t>umbralización</a:t>
            </a:r>
            <a:r>
              <a:rPr lang="es-MX" sz="2000" dirty="0"/>
              <a:t> del gradiente así como de imágenes provenientes de algún tipo de segmentación. Esta aproximación, sin embargo, fallará al no considerar las fracturas y ramificaciones en los bordes producto del ruido y la incertidumbre propia de los algoritmos de cálculo del gradiente o la segmentación que no incorporan ninguna clase de criterio sobre las formas que se buscan en la imagen.</a:t>
            </a:r>
          </a:p>
          <a:p>
            <a:pPr algn="just"/>
            <a:r>
              <a:rPr lang="es-MX" sz="2000" dirty="0"/>
              <a:t>Un enfoque totalmente diferente es la búsqueda global de estructuras presentes en la imagen que de alguna manera se aproximan o relacionan a un tipo de forma previamente especificada.</a:t>
            </a:r>
          </a:p>
          <a:p>
            <a:pPr algn="just"/>
            <a:r>
              <a:rPr lang="es-MX" sz="2000" dirty="0"/>
              <a:t>Una técnica que permite al menos desde el punto de vista computacional resolver este problema es la llamada Trasformada de </a:t>
            </a:r>
            <a:r>
              <a:rPr lang="es-MX" sz="2000" dirty="0" err="1"/>
              <a:t>Hough</a:t>
            </a:r>
            <a:r>
              <a:rPr lang="es-MX" sz="2000" dirty="0"/>
              <a:t>.</a:t>
            </a:r>
          </a:p>
        </p:txBody>
      </p:sp>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1475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TRANSFORMADA DE HOUGH</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El método de la Trasformada de </a:t>
            </a:r>
            <a:r>
              <a:rPr lang="es-MX" sz="2500" dirty="0" err="1"/>
              <a:t>Hough</a:t>
            </a:r>
            <a:r>
              <a:rPr lang="es-MX" sz="2500" dirty="0"/>
              <a:t> ideado por Paul </a:t>
            </a:r>
            <a:r>
              <a:rPr lang="es-MX" sz="2500" dirty="0" err="1"/>
              <a:t>Hough</a:t>
            </a:r>
            <a:r>
              <a:rPr lang="es-MX" sz="2500" dirty="0"/>
              <a:t> y patentado en Los Estados Unidos de América es normalmente conocido en la comunidad de visión como la Trasformada de </a:t>
            </a:r>
            <a:r>
              <a:rPr lang="es-MX" sz="2500" dirty="0" err="1"/>
              <a:t>Hough</a:t>
            </a:r>
            <a:r>
              <a:rPr lang="es-MX" sz="2500" dirty="0"/>
              <a:t>. Dicha trasformada permite localizar formas paramétricas a partir de una distribución de puntos presentes en una imagen. Por formas paramétricas se refiere a líneas, círculos o elipses las cuales pueden ser descritas mediante la utilización de pocos parámetros.</a:t>
            </a:r>
          </a:p>
          <a:p>
            <a:pPr algn="just"/>
            <a:r>
              <a:rPr lang="es-MX" sz="2500" dirty="0"/>
              <a:t>Se analizará el uso de la Trasformada de </a:t>
            </a:r>
            <a:r>
              <a:rPr lang="es-MX" sz="2500" dirty="0" err="1"/>
              <a:t>Hough</a:t>
            </a:r>
            <a:r>
              <a:rPr lang="es-MX" sz="2500" dirty="0"/>
              <a:t> para la detección de líneas sobre imágenes binarias producidas por la </a:t>
            </a:r>
            <a:r>
              <a:rPr lang="es-MX" sz="2500" dirty="0" err="1"/>
              <a:t>umbralización</a:t>
            </a:r>
            <a:r>
              <a:rPr lang="es-MX" sz="2500" dirty="0"/>
              <a:t> del gradiente, debido a que esta es una frecuente aplicación en muchos sistemas de visión o de procesamiento de imagen y además es el caso introductorio que permite analizar las capacidades de dicha transformada.</a:t>
            </a:r>
          </a:p>
        </p:txBody>
      </p:sp>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19189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TRANSFORMADA DE HOUGH</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262407"/>
            <a:ext cx="11883887" cy="4946236"/>
          </a:xfrm>
        </p:spPr>
        <p:txBody>
          <a:bodyPr>
            <a:normAutofit/>
          </a:bodyPr>
          <a:lstStyle/>
          <a:p>
            <a:pPr algn="just"/>
            <a:r>
              <a:rPr lang="es-MX" sz="2500" dirty="0"/>
              <a:t>Una línea en un espacio bidimensional es descrita mediante la utilización de dos parámetros reales tal y como se expresa de la siguiente manera:</a:t>
            </a:r>
          </a:p>
          <a:p>
            <a:pPr algn="just"/>
            <a:endParaRPr lang="es-MX" sz="2500" dirty="0"/>
          </a:p>
          <a:p>
            <a:pPr algn="just"/>
            <a:r>
              <a:rPr lang="es-MX" sz="2500" dirty="0"/>
              <a:t>Una línea la cual pasa por dos diferentes puntos, debe satisfacer la siguiente condición:</a:t>
            </a:r>
          </a:p>
          <a:p>
            <a:pPr algn="just"/>
            <a:endParaRPr lang="es-MX" sz="2500" dirty="0"/>
          </a:p>
          <a:p>
            <a:pPr algn="just"/>
            <a:r>
              <a:rPr lang="es-MX" sz="2500" dirty="0"/>
              <a:t>El objetivo por lo tanto es estimar los parámetros </a:t>
            </a:r>
            <a:r>
              <a:rPr lang="es-MX" sz="2500" i="1" dirty="0"/>
              <a:t>k</a:t>
            </a:r>
            <a:r>
              <a:rPr lang="es-MX" sz="2500" dirty="0"/>
              <a:t> y </a:t>
            </a:r>
            <a:r>
              <a:rPr lang="es-MX" sz="2500" i="1" dirty="0"/>
              <a:t>d</a:t>
            </a:r>
            <a:r>
              <a:rPr lang="es-MX" sz="2500" dirty="0"/>
              <a:t> de una línea la cual pasa por diferentes puntos pertenecientes a los bordes de un objeto</a:t>
            </a:r>
          </a:p>
        </p:txBody>
      </p:sp>
      <p:pic>
        <p:nvPicPr>
          <p:cNvPr id="1026" name="Picture 2" descr="fig 9-3">
            <a:extLst>
              <a:ext uri="{FF2B5EF4-FFF2-40B4-BE49-F238E27FC236}">
                <a16:creationId xmlns:a16="http://schemas.microsoft.com/office/drawing/2014/main" id="{B57D1C9A-4C74-476B-B353-DDBC65BFF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6830" y="3888861"/>
            <a:ext cx="3265170" cy="240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to 5">
            <a:extLst>
              <a:ext uri="{FF2B5EF4-FFF2-40B4-BE49-F238E27FC236}">
                <a16:creationId xmlns:a16="http://schemas.microsoft.com/office/drawing/2014/main" id="{8785527B-C3EA-4345-820D-246CF054DDFE}"/>
              </a:ext>
            </a:extLst>
          </p:cNvPr>
          <p:cNvGraphicFramePr>
            <a:graphicFrameLocks noChangeAspect="1"/>
          </p:cNvGraphicFramePr>
          <p:nvPr>
            <p:extLst>
              <p:ext uri="{D42A27DB-BD31-4B8C-83A1-F6EECF244321}">
                <p14:modId xmlns:p14="http://schemas.microsoft.com/office/powerpoint/2010/main" val="2540837484"/>
              </p:ext>
            </p:extLst>
          </p:nvPr>
        </p:nvGraphicFramePr>
        <p:xfrm>
          <a:off x="5481428" y="2541240"/>
          <a:ext cx="1219200" cy="330200"/>
        </p:xfrm>
        <a:graphic>
          <a:graphicData uri="http://schemas.openxmlformats.org/presentationml/2006/ole">
            <mc:AlternateContent xmlns:mc="http://schemas.openxmlformats.org/markup-compatibility/2006">
              <mc:Choice xmlns:v="urn:schemas-microsoft-com:vml" Requires="v">
                <p:oleObj spid="_x0000_s1060" name="Equation" r:id="rId6" imgW="1218960" imgH="330120" progId="Equation.DSMT4">
                  <p:embed/>
                </p:oleObj>
              </mc:Choice>
              <mc:Fallback>
                <p:oleObj name="Equation" r:id="rId6" imgW="1218960" imgH="330120" progId="Equation.DSMT4">
                  <p:embed/>
                  <p:pic>
                    <p:nvPicPr>
                      <p:cNvPr id="0" name="Object 3"/>
                      <p:cNvPicPr>
                        <a:picLocks noChangeAspect="1" noChangeArrowheads="1"/>
                      </p:cNvPicPr>
                      <p:nvPr/>
                    </p:nvPicPr>
                    <p:blipFill>
                      <a:blip r:embed="rId7"/>
                      <a:srcRect/>
                      <a:stretch>
                        <a:fillRect/>
                      </a:stretch>
                    </p:blipFill>
                    <p:spPr bwMode="auto">
                      <a:xfrm>
                        <a:off x="5481428" y="2541240"/>
                        <a:ext cx="1219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917B2F4D-E4A9-45E6-85AD-0FC65C94D2D8}"/>
              </a:ext>
            </a:extLst>
          </p:cNvPr>
          <p:cNvGraphicFramePr>
            <a:graphicFrameLocks noChangeAspect="1"/>
          </p:cNvGraphicFramePr>
          <p:nvPr>
            <p:extLst>
              <p:ext uri="{D42A27DB-BD31-4B8C-83A1-F6EECF244321}">
                <p14:modId xmlns:p14="http://schemas.microsoft.com/office/powerpoint/2010/main" val="3640836303"/>
              </p:ext>
            </p:extLst>
          </p:nvPr>
        </p:nvGraphicFramePr>
        <p:xfrm>
          <a:off x="2447096" y="3418785"/>
          <a:ext cx="1420813" cy="387350"/>
        </p:xfrm>
        <a:graphic>
          <a:graphicData uri="http://schemas.openxmlformats.org/presentationml/2006/ole">
            <mc:AlternateContent xmlns:mc="http://schemas.openxmlformats.org/markup-compatibility/2006">
              <mc:Choice xmlns:v="urn:schemas-microsoft-com:vml" Requires="v">
                <p:oleObj spid="_x0000_s1061" name="Equation" r:id="rId8" imgW="1434960" imgH="393480" progId="Equation.DSMT4">
                  <p:embed/>
                </p:oleObj>
              </mc:Choice>
              <mc:Fallback>
                <p:oleObj name="Equation" r:id="rId8" imgW="1434960" imgH="393480" progId="Equation.DSMT4">
                  <p:embed/>
                  <p:pic>
                    <p:nvPicPr>
                      <p:cNvPr id="0" name="Object 5"/>
                      <p:cNvPicPr>
                        <a:picLocks noChangeAspect="1" noChangeArrowheads="1"/>
                      </p:cNvPicPr>
                      <p:nvPr/>
                    </p:nvPicPr>
                    <p:blipFill>
                      <a:blip r:embed="rId9"/>
                      <a:srcRect/>
                      <a:stretch>
                        <a:fillRect/>
                      </a:stretch>
                    </p:blipFill>
                    <p:spPr bwMode="auto">
                      <a:xfrm>
                        <a:off x="2447096" y="3418785"/>
                        <a:ext cx="142081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a:extLst>
              <a:ext uri="{FF2B5EF4-FFF2-40B4-BE49-F238E27FC236}">
                <a16:creationId xmlns:a16="http://schemas.microsoft.com/office/drawing/2014/main" id="{AE3AC332-ABA2-4573-97BC-9D1BCDA6D597}"/>
              </a:ext>
            </a:extLst>
          </p:cNvPr>
          <p:cNvGraphicFramePr>
            <a:graphicFrameLocks noChangeAspect="1"/>
          </p:cNvGraphicFramePr>
          <p:nvPr>
            <p:extLst>
              <p:ext uri="{D42A27DB-BD31-4B8C-83A1-F6EECF244321}">
                <p14:modId xmlns:p14="http://schemas.microsoft.com/office/powerpoint/2010/main" val="2798830698"/>
              </p:ext>
            </p:extLst>
          </p:nvPr>
        </p:nvGraphicFramePr>
        <p:xfrm>
          <a:off x="7812862" y="3418785"/>
          <a:ext cx="1433513" cy="387350"/>
        </p:xfrm>
        <a:graphic>
          <a:graphicData uri="http://schemas.openxmlformats.org/presentationml/2006/ole">
            <mc:AlternateContent xmlns:mc="http://schemas.openxmlformats.org/markup-compatibility/2006">
              <mc:Choice xmlns:v="urn:schemas-microsoft-com:vml" Requires="v">
                <p:oleObj spid="_x0000_s1062" name="Equation" r:id="rId10" imgW="1447560" imgH="393480" progId="Equation.DSMT4">
                  <p:embed/>
                </p:oleObj>
              </mc:Choice>
              <mc:Fallback>
                <p:oleObj name="Equation" r:id="rId10" imgW="1447560" imgH="393480" progId="Equation.DSMT4">
                  <p:embed/>
                  <p:pic>
                    <p:nvPicPr>
                      <p:cNvPr id="0" name="Object 7"/>
                      <p:cNvPicPr>
                        <a:picLocks noChangeAspect="1" noChangeArrowheads="1"/>
                      </p:cNvPicPr>
                      <p:nvPr/>
                    </p:nvPicPr>
                    <p:blipFill>
                      <a:blip r:embed="rId11"/>
                      <a:srcRect/>
                      <a:stretch>
                        <a:fillRect/>
                      </a:stretch>
                    </p:blipFill>
                    <p:spPr bwMode="auto">
                      <a:xfrm>
                        <a:off x="7812862" y="3418785"/>
                        <a:ext cx="143351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428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1475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TRANSFORMADA DE HOUGH – ESPACIO DE PARÁMETROS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lnSpcReduction="10000"/>
          </a:bodyPr>
          <a:lstStyle/>
          <a:p>
            <a:pPr algn="just"/>
            <a:r>
              <a:rPr lang="es-MX" sz="2500" dirty="0"/>
              <a:t>La Trasformada de </a:t>
            </a:r>
            <a:r>
              <a:rPr lang="es-MX" sz="2500" dirty="0" err="1"/>
              <a:t>Hough</a:t>
            </a:r>
            <a:r>
              <a:rPr lang="es-MX" sz="2500" dirty="0"/>
              <a:t> resuelve el problema de la detección de líneas de una manera ligeramente diferente, al producir todas las posibles líneas que pasan a través de un pixel el cual corresponde a un borde de la imagen. Cada línea posee la siguiente ecuación:</a:t>
            </a:r>
          </a:p>
          <a:p>
            <a:pPr algn="just"/>
            <a:endParaRPr lang="es-MX" sz="2500" dirty="0"/>
          </a:p>
          <a:p>
            <a:pPr algn="just"/>
            <a:r>
              <a:rPr lang="es-MX" sz="2500" dirty="0"/>
              <a:t>El conjunto de soluciones para </a:t>
            </a:r>
            <a:r>
              <a:rPr lang="es-MX" sz="2500" i="1" dirty="0"/>
              <a:t>k</a:t>
            </a:r>
            <a:r>
              <a:rPr lang="es-MX" sz="2500" dirty="0"/>
              <a:t> y </a:t>
            </a:r>
            <a:r>
              <a:rPr lang="es-MX" sz="2500" i="1" dirty="0"/>
              <a:t>d</a:t>
            </a:r>
            <a:r>
              <a:rPr lang="es-MX" sz="2500" dirty="0"/>
              <a:t> de la ecuación corresponde a una cantidad infinita de rectas las cuales pasan por el punto central. Entonces será producida una solución:</a:t>
            </a:r>
          </a:p>
          <a:p>
            <a:pPr algn="just"/>
            <a:endParaRPr lang="es-MX" sz="2500" dirty="0"/>
          </a:p>
          <a:p>
            <a:pPr algn="just"/>
            <a:r>
              <a:rPr lang="es-MX" sz="2500" dirty="0"/>
              <a:t>Para un determinado pixel de la imagen le corresponde un </a:t>
            </a:r>
          </a:p>
          <a:p>
            <a:pPr marL="0" indent="0" algn="just">
              <a:buNone/>
            </a:pPr>
            <a:r>
              <a:rPr lang="es-MX" sz="2500" dirty="0"/>
              <a:t>conjunto de rectas definidas por:</a:t>
            </a:r>
          </a:p>
          <a:p>
            <a:pPr marL="0" indent="0" algn="just">
              <a:buNone/>
            </a:pPr>
            <a:endParaRPr lang="es-MX" sz="2500" dirty="0"/>
          </a:p>
          <a:p>
            <a:pPr algn="just"/>
            <a:r>
              <a:rPr lang="es-MX" sz="2500" dirty="0"/>
              <a:t>Los parámetros </a:t>
            </a:r>
            <a:r>
              <a:rPr lang="es-MX" sz="2500" i="1" dirty="0"/>
              <a:t>k</a:t>
            </a:r>
            <a:r>
              <a:rPr lang="es-MX" sz="2500" dirty="0"/>
              <a:t> y </a:t>
            </a:r>
            <a:r>
              <a:rPr lang="es-MX" sz="2500" i="1" dirty="0"/>
              <a:t>d</a:t>
            </a:r>
            <a:r>
              <a:rPr lang="es-MX" sz="2500" dirty="0"/>
              <a:t> definen el espacio de parámetros </a:t>
            </a:r>
          </a:p>
          <a:p>
            <a:pPr marL="0" indent="0" algn="just">
              <a:buNone/>
            </a:pPr>
            <a:r>
              <a:rPr lang="es-MX" sz="2500" dirty="0"/>
              <a:t>también llamado el espacio de </a:t>
            </a:r>
            <a:r>
              <a:rPr lang="es-MX" sz="2500" dirty="0" err="1"/>
              <a:t>Hough</a:t>
            </a:r>
            <a:r>
              <a:rPr lang="es-MX" sz="2500" dirty="0"/>
              <a:t>.</a:t>
            </a:r>
          </a:p>
          <a:p>
            <a:pPr algn="just"/>
            <a:endParaRPr lang="es-MX" sz="2500" dirty="0"/>
          </a:p>
          <a:p>
            <a:pPr algn="just"/>
            <a:endParaRPr lang="es-MX" sz="2500" dirty="0"/>
          </a:p>
        </p:txBody>
      </p:sp>
      <p:graphicFrame>
        <p:nvGraphicFramePr>
          <p:cNvPr id="6" name="Objeto 5">
            <a:extLst>
              <a:ext uri="{FF2B5EF4-FFF2-40B4-BE49-F238E27FC236}">
                <a16:creationId xmlns:a16="http://schemas.microsoft.com/office/drawing/2014/main" id="{037D2F2A-CD19-45AF-A423-D19D061675B7}"/>
              </a:ext>
            </a:extLst>
          </p:cNvPr>
          <p:cNvGraphicFramePr>
            <a:graphicFrameLocks noChangeAspect="1"/>
          </p:cNvGraphicFramePr>
          <p:nvPr>
            <p:extLst>
              <p:ext uri="{D42A27DB-BD31-4B8C-83A1-F6EECF244321}">
                <p14:modId xmlns:p14="http://schemas.microsoft.com/office/powerpoint/2010/main" val="2135821189"/>
              </p:ext>
            </p:extLst>
          </p:nvPr>
        </p:nvGraphicFramePr>
        <p:xfrm>
          <a:off x="5153609" y="2768808"/>
          <a:ext cx="1874838" cy="387350"/>
        </p:xfrm>
        <a:graphic>
          <a:graphicData uri="http://schemas.openxmlformats.org/presentationml/2006/ole">
            <mc:AlternateContent xmlns:mc="http://schemas.openxmlformats.org/markup-compatibility/2006">
              <mc:Choice xmlns:v="urn:schemas-microsoft-com:vml" Requires="v">
                <p:oleObj spid="_x0000_s2082" name="Equation" r:id="rId5" imgW="1866600" imgH="393480" progId="Equation.DSMT4">
                  <p:embed/>
                </p:oleObj>
              </mc:Choice>
              <mc:Fallback>
                <p:oleObj name="Equation" r:id="rId5" imgW="1866600" imgH="393480" progId="Equation.DSMT4">
                  <p:embed/>
                  <p:pic>
                    <p:nvPicPr>
                      <p:cNvPr id="0" name="Object 1"/>
                      <p:cNvPicPr>
                        <a:picLocks noChangeAspect="1" noChangeArrowheads="1"/>
                      </p:cNvPicPr>
                      <p:nvPr/>
                    </p:nvPicPr>
                    <p:blipFill>
                      <a:blip r:embed="rId6"/>
                      <a:srcRect/>
                      <a:stretch>
                        <a:fillRect/>
                      </a:stretch>
                    </p:blipFill>
                    <p:spPr bwMode="auto">
                      <a:xfrm>
                        <a:off x="5153609" y="2768808"/>
                        <a:ext cx="187483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AEB89D3E-075A-4958-BDF9-EE035132AD88}"/>
              </a:ext>
            </a:extLst>
          </p:cNvPr>
          <p:cNvGraphicFramePr>
            <a:graphicFrameLocks noChangeAspect="1"/>
          </p:cNvGraphicFramePr>
          <p:nvPr>
            <p:extLst>
              <p:ext uri="{D42A27DB-BD31-4B8C-83A1-F6EECF244321}">
                <p14:modId xmlns:p14="http://schemas.microsoft.com/office/powerpoint/2010/main" val="2781213828"/>
              </p:ext>
            </p:extLst>
          </p:nvPr>
        </p:nvGraphicFramePr>
        <p:xfrm>
          <a:off x="5383003" y="4025554"/>
          <a:ext cx="1416050" cy="387350"/>
        </p:xfrm>
        <a:graphic>
          <a:graphicData uri="http://schemas.openxmlformats.org/presentationml/2006/ole">
            <mc:AlternateContent xmlns:mc="http://schemas.openxmlformats.org/markup-compatibility/2006">
              <mc:Choice xmlns:v="urn:schemas-microsoft-com:vml" Requires="v">
                <p:oleObj spid="_x0000_s2083" name="Equation" r:id="rId7" imgW="1422360" imgH="393480" progId="Equation.DSMT4">
                  <p:embed/>
                </p:oleObj>
              </mc:Choice>
              <mc:Fallback>
                <p:oleObj name="Equation" r:id="rId7" imgW="1422360" imgH="393480" progId="Equation.DSMT4">
                  <p:embed/>
                  <p:pic>
                    <p:nvPicPr>
                      <p:cNvPr id="0" name="Object 3"/>
                      <p:cNvPicPr>
                        <a:picLocks noChangeAspect="1" noChangeArrowheads="1"/>
                      </p:cNvPicPr>
                      <p:nvPr/>
                    </p:nvPicPr>
                    <p:blipFill>
                      <a:blip r:embed="rId8"/>
                      <a:srcRect/>
                      <a:stretch>
                        <a:fillRect/>
                      </a:stretch>
                    </p:blipFill>
                    <p:spPr bwMode="auto">
                      <a:xfrm>
                        <a:off x="5383003" y="4025554"/>
                        <a:ext cx="14160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5" name="Picture 7" descr="fig 9-4">
            <a:extLst>
              <a:ext uri="{FF2B5EF4-FFF2-40B4-BE49-F238E27FC236}">
                <a16:creationId xmlns:a16="http://schemas.microsoft.com/office/drawing/2014/main" id="{AB74D553-3350-482B-BB75-8F66F9F26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3233" y="3857180"/>
            <a:ext cx="3249688" cy="239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to 9">
            <a:extLst>
              <a:ext uri="{FF2B5EF4-FFF2-40B4-BE49-F238E27FC236}">
                <a16:creationId xmlns:a16="http://schemas.microsoft.com/office/drawing/2014/main" id="{62519350-06CD-46A5-9E63-D88F08817C50}"/>
              </a:ext>
            </a:extLst>
          </p:cNvPr>
          <p:cNvGraphicFramePr>
            <a:graphicFrameLocks noChangeAspect="1"/>
          </p:cNvGraphicFramePr>
          <p:nvPr>
            <p:extLst>
              <p:ext uri="{D42A27DB-BD31-4B8C-83A1-F6EECF244321}">
                <p14:modId xmlns:p14="http://schemas.microsoft.com/office/powerpoint/2010/main" val="638008367"/>
              </p:ext>
            </p:extLst>
          </p:nvPr>
        </p:nvGraphicFramePr>
        <p:xfrm>
          <a:off x="5208378" y="4986127"/>
          <a:ext cx="1765300" cy="388937"/>
        </p:xfrm>
        <a:graphic>
          <a:graphicData uri="http://schemas.openxmlformats.org/presentationml/2006/ole">
            <mc:AlternateContent xmlns:mc="http://schemas.openxmlformats.org/markup-compatibility/2006">
              <mc:Choice xmlns:v="urn:schemas-microsoft-com:vml" Requires="v">
                <p:oleObj spid="_x0000_s2084" name="Equation" r:id="rId10" imgW="1752480" imgH="393480" progId="Equation.DSMT4">
                  <p:embed/>
                </p:oleObj>
              </mc:Choice>
              <mc:Fallback>
                <p:oleObj name="Equation" r:id="rId10" imgW="1752480" imgH="393480" progId="Equation.DSMT4">
                  <p:embed/>
                  <p:pic>
                    <p:nvPicPr>
                      <p:cNvPr id="0" name="Object 8"/>
                      <p:cNvPicPr>
                        <a:picLocks noChangeAspect="1" noChangeArrowheads="1"/>
                      </p:cNvPicPr>
                      <p:nvPr/>
                    </p:nvPicPr>
                    <p:blipFill>
                      <a:blip r:embed="rId11"/>
                      <a:srcRect/>
                      <a:stretch>
                        <a:fillRect/>
                      </a:stretch>
                    </p:blipFill>
                    <p:spPr bwMode="auto">
                      <a:xfrm>
                        <a:off x="5208378" y="4986127"/>
                        <a:ext cx="1765300"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67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1475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TRANSFORMADA DE HOUGH – ESPACIO DE PARÁMETROS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Cada punto en el espacio de parámetros de la imagen corresponde a una recta en el espacio de parámetros de </a:t>
            </a:r>
            <a:r>
              <a:rPr lang="es-MX" sz="2500" dirty="0" err="1"/>
              <a:t>Hough</a:t>
            </a:r>
            <a:r>
              <a:rPr lang="es-MX" sz="2500" dirty="0"/>
              <a:t>. Considerando lo anterior se está interesado en aquellos puntos donde las rectas establecidas en el espacio de parámetros de </a:t>
            </a:r>
            <a:r>
              <a:rPr lang="es-MX" sz="2500" dirty="0" err="1"/>
              <a:t>Hough</a:t>
            </a:r>
            <a:r>
              <a:rPr lang="es-MX" sz="2500" dirty="0"/>
              <a:t> se interceptan, que corresponderán a los valores de </a:t>
            </a:r>
            <a:r>
              <a:rPr lang="es-MX" sz="2500" i="1" dirty="0"/>
              <a:t>k</a:t>
            </a:r>
            <a:r>
              <a:rPr lang="es-MX" sz="2500" dirty="0"/>
              <a:t> y </a:t>
            </a:r>
            <a:r>
              <a:rPr lang="es-MX" sz="2500" i="1" dirty="0"/>
              <a:t>d</a:t>
            </a:r>
            <a:r>
              <a:rPr lang="es-MX" sz="2500" dirty="0"/>
              <a:t> que representan a la recta del espacio de la imagen que pasa por los puntos que formularon las rectas en el espacio de parámetros de </a:t>
            </a:r>
            <a:r>
              <a:rPr lang="es-MX" sz="2500" dirty="0" err="1"/>
              <a:t>Hough</a:t>
            </a:r>
            <a:r>
              <a:rPr lang="es-MX" sz="2500" dirty="0"/>
              <a:t>. </a:t>
            </a:r>
          </a:p>
        </p:txBody>
      </p:sp>
      <p:pic>
        <p:nvPicPr>
          <p:cNvPr id="3074" name="Picture 2" descr="fig 9-5">
            <a:extLst>
              <a:ext uri="{FF2B5EF4-FFF2-40B4-BE49-F238E27FC236}">
                <a16:creationId xmlns:a16="http://schemas.microsoft.com/office/drawing/2014/main" id="{FA74E33F-CEFF-4777-8469-C3F8C0C53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718" y="3461096"/>
            <a:ext cx="7089985" cy="280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6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46375" y="120332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667265"/>
            <a:ext cx="11883887" cy="816978"/>
          </a:xfrm>
        </p:spPr>
        <p:txBody>
          <a:bodyPr>
            <a:normAutofit/>
          </a:bodyPr>
          <a:lstStyle/>
          <a:p>
            <a:r>
              <a:rPr lang="es-MX" sz="4000" dirty="0"/>
              <a:t>IMPLEMENTACIÓN DE LA TRANSFORMADA DE HOUGH</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409575" y="1650585"/>
            <a:ext cx="5960167" cy="3618512"/>
          </a:xfrm>
        </p:spPr>
        <p:txBody>
          <a:bodyPr>
            <a:normAutofit/>
          </a:bodyPr>
          <a:lstStyle/>
          <a:p>
            <a:pPr algn="just"/>
            <a:r>
              <a:rPr lang="es-MX" sz="2500" dirty="0"/>
              <a:t>Aquí es presentado el algoritmo para implementar la transformada de </a:t>
            </a:r>
            <a:r>
              <a:rPr lang="es-MX" sz="2500" dirty="0" err="1"/>
              <a:t>Hough</a:t>
            </a:r>
            <a:r>
              <a:rPr lang="es-MX" sz="2500" dirty="0"/>
              <a:t>, pero usando el modelo de línea dado por:</a:t>
            </a:r>
          </a:p>
          <a:p>
            <a:pPr algn="just"/>
            <a:endParaRPr lang="es-MX" sz="2500" dirty="0"/>
          </a:p>
          <a:p>
            <a:pPr algn="just"/>
            <a:r>
              <a:rPr lang="es-MX" sz="2500" dirty="0"/>
              <a:t>De tal forma que el espacio de parámetros de las coordenadas y el punto se relacionan con el espacio de la imagen mediante:</a:t>
            </a:r>
          </a:p>
          <a:p>
            <a:pPr algn="just"/>
            <a:endParaRPr lang="es-MX" sz="2500" dirty="0"/>
          </a:p>
          <a:p>
            <a:pPr algn="just"/>
            <a:endParaRPr lang="es-MX" sz="2500" dirty="0"/>
          </a:p>
        </p:txBody>
      </p:sp>
      <p:pic>
        <p:nvPicPr>
          <p:cNvPr id="25" name="Imagen 24">
            <a:extLst>
              <a:ext uri="{FF2B5EF4-FFF2-40B4-BE49-F238E27FC236}">
                <a16:creationId xmlns:a16="http://schemas.microsoft.com/office/drawing/2014/main" id="{C5E44D26-38AC-43BC-959F-45D7C3A4EEC6}"/>
              </a:ext>
            </a:extLst>
          </p:cNvPr>
          <p:cNvPicPr>
            <a:picLocks noChangeAspect="1"/>
          </p:cNvPicPr>
          <p:nvPr/>
        </p:nvPicPr>
        <p:blipFill rotWithShape="1">
          <a:blip r:embed="rId5"/>
          <a:srcRect l="16479" r="16950" b="9528"/>
          <a:stretch/>
        </p:blipFill>
        <p:spPr>
          <a:xfrm>
            <a:off x="6556477" y="1625104"/>
            <a:ext cx="5379796" cy="4189964"/>
          </a:xfrm>
          <a:prstGeom prst="rect">
            <a:avLst/>
          </a:prstGeom>
        </p:spPr>
      </p:pic>
      <p:graphicFrame>
        <p:nvGraphicFramePr>
          <p:cNvPr id="27" name="Objeto 26">
            <a:extLst>
              <a:ext uri="{FF2B5EF4-FFF2-40B4-BE49-F238E27FC236}">
                <a16:creationId xmlns:a16="http://schemas.microsoft.com/office/drawing/2014/main" id="{B3D54665-3481-42C8-BC73-C024EA79DA7D}"/>
              </a:ext>
            </a:extLst>
          </p:cNvPr>
          <p:cNvGraphicFramePr>
            <a:graphicFrameLocks noChangeAspect="1"/>
          </p:cNvGraphicFramePr>
          <p:nvPr>
            <p:extLst>
              <p:ext uri="{D42A27DB-BD31-4B8C-83A1-F6EECF244321}">
                <p14:modId xmlns:p14="http://schemas.microsoft.com/office/powerpoint/2010/main" val="891835040"/>
              </p:ext>
            </p:extLst>
          </p:nvPr>
        </p:nvGraphicFramePr>
        <p:xfrm>
          <a:off x="1692353" y="2866886"/>
          <a:ext cx="2870200" cy="342900"/>
        </p:xfrm>
        <a:graphic>
          <a:graphicData uri="http://schemas.openxmlformats.org/presentationml/2006/ole">
            <mc:AlternateContent xmlns:mc="http://schemas.openxmlformats.org/markup-compatibility/2006">
              <mc:Choice xmlns:v="urn:schemas-microsoft-com:vml" Requires="v">
                <p:oleObj spid="_x0000_s4172" name="Equation" r:id="rId6" imgW="2869920" imgH="342720" progId="Equation.DSMT4">
                  <p:embed/>
                </p:oleObj>
              </mc:Choice>
              <mc:Fallback>
                <p:oleObj name="Equation" r:id="rId6" imgW="2869920" imgH="342720" progId="Equation.DSMT4">
                  <p:embed/>
                  <p:pic>
                    <p:nvPicPr>
                      <p:cNvPr id="0" name="Object 20"/>
                      <p:cNvPicPr>
                        <a:picLocks noChangeAspect="1" noChangeArrowheads="1"/>
                      </p:cNvPicPr>
                      <p:nvPr/>
                    </p:nvPicPr>
                    <p:blipFill>
                      <a:blip r:embed="rId7"/>
                      <a:srcRect/>
                      <a:stretch>
                        <a:fillRect/>
                      </a:stretch>
                    </p:blipFill>
                    <p:spPr bwMode="auto">
                      <a:xfrm>
                        <a:off x="1692353" y="2866886"/>
                        <a:ext cx="2870200" cy="342900"/>
                      </a:xfrm>
                      <a:prstGeom prst="rect">
                        <a:avLst/>
                      </a:prstGeom>
                      <a:noFill/>
                    </p:spPr>
                  </p:pic>
                </p:oleObj>
              </mc:Fallback>
            </mc:AlternateContent>
          </a:graphicData>
        </a:graphic>
      </p:graphicFrame>
      <p:graphicFrame>
        <p:nvGraphicFramePr>
          <p:cNvPr id="29" name="Objeto 28">
            <a:extLst>
              <a:ext uri="{FF2B5EF4-FFF2-40B4-BE49-F238E27FC236}">
                <a16:creationId xmlns:a16="http://schemas.microsoft.com/office/drawing/2014/main" id="{A1E492A9-0E99-4CAB-B5B0-4B99DA84E3D1}"/>
              </a:ext>
            </a:extLst>
          </p:cNvPr>
          <p:cNvGraphicFramePr>
            <a:graphicFrameLocks noChangeAspect="1"/>
          </p:cNvGraphicFramePr>
          <p:nvPr>
            <p:extLst>
              <p:ext uri="{D42A27DB-BD31-4B8C-83A1-F6EECF244321}">
                <p14:modId xmlns:p14="http://schemas.microsoft.com/office/powerpoint/2010/main" val="1498723441"/>
              </p:ext>
            </p:extLst>
          </p:nvPr>
        </p:nvGraphicFramePr>
        <p:xfrm>
          <a:off x="1444703" y="4729368"/>
          <a:ext cx="3365500" cy="444500"/>
        </p:xfrm>
        <a:graphic>
          <a:graphicData uri="http://schemas.openxmlformats.org/presentationml/2006/ole">
            <mc:AlternateContent xmlns:mc="http://schemas.openxmlformats.org/markup-compatibility/2006">
              <mc:Choice xmlns:v="urn:schemas-microsoft-com:vml" Requires="v">
                <p:oleObj spid="_x0000_s4173" name="Equation" r:id="rId8" imgW="3365280" imgH="444240" progId="Equation.DSMT4">
                  <p:embed/>
                </p:oleObj>
              </mc:Choice>
              <mc:Fallback>
                <p:oleObj name="Equation" r:id="rId8" imgW="3365280" imgH="444240" progId="Equation.DSMT4">
                  <p:embed/>
                  <p:pic>
                    <p:nvPicPr>
                      <p:cNvPr id="0" name="Object 22"/>
                      <p:cNvPicPr>
                        <a:picLocks noChangeAspect="1" noChangeArrowheads="1"/>
                      </p:cNvPicPr>
                      <p:nvPr/>
                    </p:nvPicPr>
                    <p:blipFill>
                      <a:blip r:embed="rId9"/>
                      <a:srcRect/>
                      <a:stretch>
                        <a:fillRect/>
                      </a:stretch>
                    </p:blipFill>
                    <p:spPr bwMode="auto">
                      <a:xfrm>
                        <a:off x="1444703" y="4729368"/>
                        <a:ext cx="3365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372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56749"/>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IMPLEMENTACIÓN DE LA TRANSFORMADA DE HOUGH</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401558"/>
            <a:ext cx="11883887" cy="4946236"/>
          </a:xfrm>
        </p:spPr>
        <p:txBody>
          <a:bodyPr>
            <a:normAutofit/>
          </a:bodyPr>
          <a:lstStyle/>
          <a:p>
            <a:pPr algn="just"/>
            <a:r>
              <a:rPr lang="es-MX" sz="2500" dirty="0"/>
              <a:t>De tal forma, que el espacio de parámetros de la imagen, para su implementación quedará definido como es mostrado en la figura:</a:t>
            </a:r>
          </a:p>
          <a:p>
            <a:pPr algn="just"/>
            <a:endParaRPr lang="es-MX" sz="2500" dirty="0"/>
          </a:p>
          <a:p>
            <a:pPr algn="just"/>
            <a:endParaRPr lang="es-MX" sz="2500" dirty="0"/>
          </a:p>
          <a:p>
            <a:pPr algn="just"/>
            <a:endParaRPr lang="es-MX" sz="2500" dirty="0"/>
          </a:p>
          <a:p>
            <a:pPr algn="just"/>
            <a:endParaRPr lang="es-MX" sz="2500" dirty="0"/>
          </a:p>
          <a:p>
            <a:pPr algn="just"/>
            <a:r>
              <a:rPr lang="es-MX" sz="2500" dirty="0"/>
              <a:t>Y así, el espacio de parámetros de </a:t>
            </a:r>
            <a:r>
              <a:rPr lang="es-MX" sz="2500" dirty="0" err="1"/>
              <a:t>Hough</a:t>
            </a:r>
            <a:r>
              <a:rPr lang="es-MX" sz="2500" dirty="0"/>
              <a:t> usando como modelo de recta el establecido por la ecuación anterior sería:</a:t>
            </a:r>
          </a:p>
        </p:txBody>
      </p:sp>
      <p:pic>
        <p:nvPicPr>
          <p:cNvPr id="5122" name="Picture 2" descr="fig 9-8a">
            <a:extLst>
              <a:ext uri="{FF2B5EF4-FFF2-40B4-BE49-F238E27FC236}">
                <a16:creationId xmlns:a16="http://schemas.microsoft.com/office/drawing/2014/main" id="{A28E075E-E106-467F-9C14-7CDD0A72B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967" y="1831976"/>
            <a:ext cx="3209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C:\Users\Erick\AppData\Local\Microsoft\Windows\INetCacheContent.Word\fig9-8b.eps">
            <a:extLst>
              <a:ext uri="{FF2B5EF4-FFF2-40B4-BE49-F238E27FC236}">
                <a16:creationId xmlns:a16="http://schemas.microsoft.com/office/drawing/2014/main" id="{1E2F4626-975B-420A-82BD-CCF3921E5B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75311" y="4608808"/>
            <a:ext cx="4711789" cy="1738986"/>
          </a:xfrm>
          <a:prstGeom prst="rect">
            <a:avLst/>
          </a:prstGeom>
          <a:noFill/>
          <a:ln>
            <a:noFill/>
          </a:ln>
        </p:spPr>
      </p:pic>
    </p:spTree>
    <p:extLst>
      <p:ext uri="{BB962C8B-B14F-4D97-AF65-F5344CB8AC3E}">
        <p14:creationId xmlns:p14="http://schemas.microsoft.com/office/powerpoint/2010/main" val="389839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abe7683e8734b5e43a68860c89653121c5d6654"/>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762</Words>
  <Application>Microsoft Office PowerPoint</Application>
  <PresentationFormat>Panorámica</PresentationFormat>
  <Paragraphs>38</Paragraphs>
  <Slides>8</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Tema de Office</vt:lpstr>
      <vt:lpstr>Equation</vt:lpstr>
      <vt:lpstr>CAPÍTULO 9: DETECCIÓN DE LÍNEAS</vt:lpstr>
      <vt:lpstr>INTRODUCCIÓN – ESTRUCTURAS EN UNA IMAGEN</vt:lpstr>
      <vt:lpstr>TRANSFORMADA DE HOUGH</vt:lpstr>
      <vt:lpstr>TRANSFORMADA DE HOUGH</vt:lpstr>
      <vt:lpstr>TRANSFORMADA DE HOUGH – ESPACIO DE PARÁMETROS</vt:lpstr>
      <vt:lpstr>TRANSFORMADA DE HOUGH – ESPACIO DE PARÁMETROS</vt:lpstr>
      <vt:lpstr>IMPLEMENTACIÓN DE LA TRANSFORMADA DE HOUGH</vt:lpstr>
      <vt:lpstr>IMPLEMENTACIÓN DE LA TRANSFORMADA DE HOUGH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15</cp:revision>
  <dcterms:created xsi:type="dcterms:W3CDTF">2017-08-30T09:54:29Z</dcterms:created>
  <dcterms:modified xsi:type="dcterms:W3CDTF">2017-10-04T16:03:09Z</dcterms:modified>
</cp:coreProperties>
</file>